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27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61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332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5DABA32-1485-7997-B150-F47167CE00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CDD25-CBCE-9A57-AC1C-B48FBD6048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1A5C86D-BC68-2B4D-8758-B0A1DB560353}" type="datetimeFigureOut">
              <a:rPr lang="en-US" altLang="en-US"/>
              <a:pPr>
                <a:defRPr/>
              </a:pPr>
              <a:t>5/15/2024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FD4A1C-6AAB-DD92-C2F7-686F7D1274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8368A9-2861-0BE0-2632-33E14CF2CB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018373B-B47E-204F-B52F-912235021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5B3550-A0CD-F5D2-A0F7-5A2550D342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7A7FAF-5121-3D35-9321-7C2E4D3398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CDEA72B-B68B-414F-BA9C-BCB86CBF0D15}" type="datetimeFigureOut">
              <a:rPr lang="en-GB" altLang="en-US"/>
              <a:pPr>
                <a:defRPr/>
              </a:pPr>
              <a:t>15/05/2024</a:t>
            </a:fld>
            <a:endParaRPr lang="en-GB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C9AD316-C318-ED48-313E-44BAC3A797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3D52BC1-AEA6-A753-507C-8731E6567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BC87F-697D-C5FD-2E7A-DA9F7604CF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65A32-8E23-2D75-82E9-A04FDCF7BD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C48EEE9E-907E-4943-A579-35D1B94A099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7AD7544E-56A9-B5A1-B8B4-6DD77BC474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3F898D19-A789-8C93-F21B-BEAB86DFB0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35BC53DB-7E86-2DBE-7110-B8BFD137A8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4895DC3-CED9-B847-86BD-444C311A4BAC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D0618-6EA6-407F-27BD-B7449E94A3C5}"/>
              </a:ext>
            </a:extLst>
          </p:cNvPr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F0BF5C16-3EFF-748A-AB09-FBD9FA52A48B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0">
            <a:extLst>
              <a:ext uri="{FF2B5EF4-FFF2-40B4-BE49-F238E27FC236}">
                <a16:creationId xmlns:a16="http://schemas.microsoft.com/office/drawing/2014/main" id="{CD73D54C-2AE3-1172-43B0-B02776AC6B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7" name="Footer Placeholder 17">
            <a:extLst>
              <a:ext uri="{FF2B5EF4-FFF2-40B4-BE49-F238E27FC236}">
                <a16:creationId xmlns:a16="http://schemas.microsoft.com/office/drawing/2014/main" id="{28820968-FD5D-906A-1C7B-7CA9D37F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8" name="Slide Number Placeholder 28">
            <a:extLst>
              <a:ext uri="{FF2B5EF4-FFF2-40B4-BE49-F238E27FC236}">
                <a16:creationId xmlns:a16="http://schemas.microsoft.com/office/drawing/2014/main" id="{AECE5861-4AB9-9B52-FA6F-A3E5EC76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A086E4E-2B7A-B841-9188-AE4F2CAD73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1447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6">
            <a:extLst>
              <a:ext uri="{FF2B5EF4-FFF2-40B4-BE49-F238E27FC236}">
                <a16:creationId xmlns:a16="http://schemas.microsoft.com/office/drawing/2014/main" id="{D526DD6A-2AA6-E19F-D6DF-9891BF4D8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5712E430-DB34-6AA2-1ABF-688443E54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90D8F5A5-A73A-F4B7-7446-FACBF480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59B2C-AA3E-B34E-BC93-56930CB751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6204239"/>
      </p:ext>
    </p:extLst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E7D92-1AA6-AC7D-2130-03485F48C5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9B33B-2BA7-5451-D512-45F3D0591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0EC32-863C-B30B-AE8D-FED1D4294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E1535A9E-9C27-B444-BFAE-E09DC3A92B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6538195"/>
      </p:ext>
    </p:extLst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6">
            <a:extLst>
              <a:ext uri="{FF2B5EF4-FFF2-40B4-BE49-F238E27FC236}">
                <a16:creationId xmlns:a16="http://schemas.microsoft.com/office/drawing/2014/main" id="{87C69F73-BDE5-701A-BEFB-56A39F55C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2C3AC1B-DDC2-A833-63BA-23638AD0D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0E9BEF0D-BFC0-03E1-399A-73F95943E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AA998-8945-3546-BED8-4D51273F814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6871582"/>
      </p:ext>
    </p:extLst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F8A45-319E-E03F-D1A5-CA8FD739E3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A062E-48EA-FE52-AB7D-6809A006C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EDE19-9540-43C0-1CE6-BFA398A1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6593ADDA-2D36-5D4E-BB0E-C0CBC852611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5941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6">
            <a:extLst>
              <a:ext uri="{FF2B5EF4-FFF2-40B4-BE49-F238E27FC236}">
                <a16:creationId xmlns:a16="http://schemas.microsoft.com/office/drawing/2014/main" id="{FEF91240-C907-8F4E-007E-847940E35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213BC665-8BB7-82B9-027D-BE71C1CE7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7" name="Slide Number Placeholder 15">
            <a:extLst>
              <a:ext uri="{FF2B5EF4-FFF2-40B4-BE49-F238E27FC236}">
                <a16:creationId xmlns:a16="http://schemas.microsoft.com/office/drawing/2014/main" id="{C61D68FF-C7E7-1DEF-2C9D-08A9B322F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3E389-CD21-6E41-9C2A-7B62446F1D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0174081"/>
      </p:ext>
    </p:extLst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6">
            <a:extLst>
              <a:ext uri="{FF2B5EF4-FFF2-40B4-BE49-F238E27FC236}">
                <a16:creationId xmlns:a16="http://schemas.microsoft.com/office/drawing/2014/main" id="{3711E063-FF6D-99C4-901D-3EB3CDA8D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0D9A5D09-0BC0-0F83-824D-C824C0B91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9" name="Slide Number Placeholder 15">
            <a:extLst>
              <a:ext uri="{FF2B5EF4-FFF2-40B4-BE49-F238E27FC236}">
                <a16:creationId xmlns:a16="http://schemas.microsoft.com/office/drawing/2014/main" id="{C8BDC23A-6DEE-7E63-9E30-8259D0A0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73D7A-BD55-2741-AEDD-2D86323544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789068"/>
      </p:ext>
    </p:extLst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6">
            <a:extLst>
              <a:ext uri="{FF2B5EF4-FFF2-40B4-BE49-F238E27FC236}">
                <a16:creationId xmlns:a16="http://schemas.microsoft.com/office/drawing/2014/main" id="{53AA4539-42F9-53D6-9829-E4FBCD16A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8D64D-40CD-2B48-A858-D8C8BEAEA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04A417D7-9C4D-748F-87FE-C8D62B25B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AC648-87D6-154C-A50D-B3895CDCB3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1112046"/>
      </p:ext>
    </p:extLst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>
            <a:extLst>
              <a:ext uri="{FF2B5EF4-FFF2-40B4-BE49-F238E27FC236}">
                <a16:creationId xmlns:a16="http://schemas.microsoft.com/office/drawing/2014/main" id="{C87112EF-DC23-94C1-ED39-42CF8C087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5741B347-D661-58A0-B57A-80D3CC390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4" name="Slide Number Placeholder 15">
            <a:extLst>
              <a:ext uri="{FF2B5EF4-FFF2-40B4-BE49-F238E27FC236}">
                <a16:creationId xmlns:a16="http://schemas.microsoft.com/office/drawing/2014/main" id="{3882BD5E-7A2A-CE20-ABC9-89E0F2E5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4AAA9-F581-7744-944A-625149B3A7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1333470"/>
      </p:ext>
    </p:extLst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6">
            <a:extLst>
              <a:ext uri="{FF2B5EF4-FFF2-40B4-BE49-F238E27FC236}">
                <a16:creationId xmlns:a16="http://schemas.microsoft.com/office/drawing/2014/main" id="{254630A1-0C85-B009-2A10-5C8E726D8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B41C6EBB-33B2-7DB3-AD7F-4B27A0EDC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7" name="Slide Number Placeholder 15">
            <a:extLst>
              <a:ext uri="{FF2B5EF4-FFF2-40B4-BE49-F238E27FC236}">
                <a16:creationId xmlns:a16="http://schemas.microsoft.com/office/drawing/2014/main" id="{57D814F6-3EA5-CAEF-1A06-2621F9572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00AFA-8CD6-C742-88C5-02FC0A5A1F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6909117"/>
      </p:ext>
    </p:extLst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18B3E0-BF5A-0C74-F475-0EA6D5A81CF5}"/>
              </a:ext>
            </a:extLst>
          </p:cNvPr>
          <p:cNvSpPr>
            <a:spLocks noChangeArrowheads="1"/>
          </p:cNvSpPr>
          <p:nvPr/>
        </p:nvSpPr>
        <p:spPr bwMode="auto"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blurRad="25000" dist="12700" dir="5400000" algn="t" rotWithShape="0">
              <a:srgbClr val="808080">
                <a:alpha val="39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E9D748-109E-3856-FD9E-F3C8FC53EC38}"/>
              </a:ext>
            </a:extLst>
          </p:cNvPr>
          <p:cNvSpPr>
            <a:spLocks noChangeArrowheads="1"/>
          </p:cNvSpPr>
          <p:nvPr/>
        </p:nvSpPr>
        <p:spPr bwMode="auto"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blurRad="28000" dist="12700" dir="5400000" algn="tl" rotWithShape="0">
              <a:srgbClr val="808080">
                <a:alpha val="39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D0BC1553-5DF7-EEB2-2A91-3493584AA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8BC95F2-1A63-867D-977E-3A59604B1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F1BFEEF-CC6A-329F-10E2-202FC262C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559CC-E8B8-4749-A0B5-E482B77304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031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6900DE-A8AD-13B3-721A-F9F94D65D936}"/>
              </a:ext>
            </a:extLst>
          </p:cNvPr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1DCC4F8E-5715-66DB-5ECD-B53B8EF3E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0" name="Text Placeholder 30">
            <a:extLst>
              <a:ext uri="{FF2B5EF4-FFF2-40B4-BE49-F238E27FC236}">
                <a16:creationId xmlns:a16="http://schemas.microsoft.com/office/drawing/2014/main" id="{D85C0FD5-FE43-E0F6-4A80-0B84826A44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7" name="Date Placeholder 26">
            <a:extLst>
              <a:ext uri="{FF2B5EF4-FFF2-40B4-BE49-F238E27FC236}">
                <a16:creationId xmlns:a16="http://schemas.microsoft.com/office/drawing/2014/main" id="{6D8D7279-0C8E-489A-AAA6-3D0089593F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r>
              <a:rPr lang="en-GB"/>
              <a:t>Richard Whish   King's College London       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2BE716-FAA8-3585-BB3B-DA51AC91F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r>
              <a:rPr lang="en-GB"/>
              <a:t>Opatija May 2024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6901A9F7-D3A8-43BF-A98E-9AA67C5F6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  <a:latin typeface="Trebuchet MS" panose="020B0703020202090204" pitchFamily="34" charset="0"/>
                <a:cs typeface="Arial" panose="020B0604020202020204" pitchFamily="34" charset="0"/>
              </a:defRPr>
            </a:lvl1pPr>
          </a:lstStyle>
          <a:p>
            <a:fld id="{24A5565B-2E54-554F-A5CA-61C50D8F239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8" r:id="rId1"/>
    <p:sldLayoutId id="2147484561" r:id="rId2"/>
    <p:sldLayoutId id="2147484569" r:id="rId3"/>
    <p:sldLayoutId id="2147484562" r:id="rId4"/>
    <p:sldLayoutId id="2147484563" r:id="rId5"/>
    <p:sldLayoutId id="2147484564" r:id="rId6"/>
    <p:sldLayoutId id="2147484565" r:id="rId7"/>
    <p:sldLayoutId id="2147484566" r:id="rId8"/>
    <p:sldLayoutId id="2147484570" r:id="rId9"/>
    <p:sldLayoutId id="2147484567" r:id="rId10"/>
    <p:sldLayoutId id="2147484571" r:id="rId11"/>
  </p:sldLayoutIdLst>
  <p:transition spd="slow">
    <p:dissolv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2" charset="2"/>
        <a:buChar char="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2" charset="2"/>
        <a:buChar char=""/>
        <a:defRPr sz="2300" kern="1200">
          <a:solidFill>
            <a:srgbClr val="6C6C6C"/>
          </a:solidFill>
          <a:latin typeface="+mn-lt"/>
          <a:ea typeface="ＭＳ Ｐゴシック" charset="0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2" charset="2"/>
        <a:buChar char=""/>
        <a:defRPr sz="2000" kern="1200">
          <a:solidFill>
            <a:srgbClr val="6C6C6C"/>
          </a:solidFill>
          <a:latin typeface="+mn-lt"/>
          <a:ea typeface="ＭＳ Ｐゴシック" charset="0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E04D8-FD4D-7FB9-070E-AEA3A1B184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/>
              <a:t>What is the object of object restrictions?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4FB5DDA3-28ED-1214-EA05-F354DE2FA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Competition Law and Policy Conference</a:t>
            </a:r>
          </a:p>
          <a:p>
            <a:r>
              <a:rPr lang="en-US" altLang="en-US" dirty="0" err="1">
                <a:ea typeface="ＭＳ Ｐゴシック" panose="020B0600070205080204" pitchFamily="34" charset="-128"/>
              </a:rPr>
              <a:t>Opatija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Professor Richard Whish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9 May 2024</a:t>
            </a:r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DF13A-CFC9-4511-8A56-F87271CB2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3200" dirty="0"/>
              <a:t>Major events and policy developments 2023-2024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00CA5F8B-7A99-BFED-B6A7-C96DCAF7D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>
              <a:buFont typeface="Wingdings 2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>
              <a:buFont typeface="Wingdings 2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>
              <a:buFont typeface="Wingdings 2" pitchFamily="2" charset="2"/>
              <a:buNone/>
            </a:pPr>
            <a:endParaRPr lang="en-US" altLang="en-US" dirty="0">
              <a:solidFill>
                <a:srgbClr val="3366FF"/>
              </a:solidFill>
              <a:ea typeface="ＭＳ Ｐゴシック" panose="020B0600070205080204" pitchFamily="34" charset="-128"/>
            </a:endParaRPr>
          </a:p>
          <a:p>
            <a:pPr marL="0" indent="0" algn="ctr">
              <a:buFont typeface="Wingdings 2" pitchFamily="2" charset="2"/>
              <a:buNone/>
            </a:pPr>
            <a:r>
              <a:rPr lang="en-US" altLang="en-US" sz="2800" dirty="0">
                <a:solidFill>
                  <a:srgbClr val="3366FF"/>
                </a:solidFill>
                <a:ea typeface="ＭＳ Ｐゴシック" panose="020B0600070205080204" pitchFamily="34" charset="-128"/>
              </a:rPr>
              <a:t>THANK YOU FOR YOUR ATTENTION!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E7CF74-E917-9893-4E11-DA3949B70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Richard Whish   </a:t>
            </a:r>
          </a:p>
          <a:p>
            <a:pPr>
              <a:defRPr/>
            </a:pPr>
            <a:r>
              <a:rPr lang="en-GB" dirty="0"/>
              <a:t>King's College London       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AF510-C462-CF38-9DDB-01536508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Opatija</a:t>
            </a:r>
            <a:r>
              <a:rPr lang="en-GB" dirty="0"/>
              <a:t> </a:t>
            </a:r>
          </a:p>
          <a:p>
            <a:pPr>
              <a:defRPr/>
            </a:pPr>
            <a:r>
              <a:rPr lang="en-GB" dirty="0"/>
              <a:t>May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012C2-F25F-2B88-ABCB-E037E540C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A998-8945-3546-BED8-4D51273F814A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0560D-7FA7-CF91-9C61-603CC43BE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What is the object of </a:t>
            </a:r>
            <a:br>
              <a:rPr lang="en-US" sz="3200" dirty="0"/>
            </a:br>
            <a:r>
              <a:rPr lang="en-US" sz="3200" dirty="0"/>
              <a:t>object restrictions?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8BE1D-AD8F-A778-DB10-77A98C4C5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cap="all" dirty="0">
                <a:solidFill>
                  <a:srgbClr val="FF0000"/>
                </a:solidFill>
              </a:rPr>
              <a:t>introduction</a:t>
            </a:r>
          </a:p>
          <a:p>
            <a:pPr marL="365125" indent="-365125"/>
            <a:r>
              <a:rPr lang="en-US" sz="2400" cap="all" dirty="0"/>
              <a:t>Effects analysis is unnecessary where an agreement has the object of restricting competition</a:t>
            </a:r>
            <a:endParaRPr lang="en-US" sz="2000" i="1" cap="all" dirty="0"/>
          </a:p>
          <a:p>
            <a:pPr marL="719138" lvl="1" indent="-354013"/>
            <a:r>
              <a:rPr lang="en-US" sz="2000" i="1" cap="all" dirty="0" err="1"/>
              <a:t>Stm</a:t>
            </a:r>
            <a:r>
              <a:rPr lang="en-US" sz="2000" i="1" cap="all" dirty="0"/>
              <a:t> v </a:t>
            </a:r>
            <a:r>
              <a:rPr lang="en-US" sz="2000" i="1" cap="all" dirty="0" err="1"/>
              <a:t>maschinenbau</a:t>
            </a:r>
            <a:r>
              <a:rPr lang="en-US" sz="2000" i="1" cap="all" dirty="0"/>
              <a:t> </a:t>
            </a:r>
            <a:r>
              <a:rPr lang="en-US" sz="2000" i="1" cap="all" dirty="0" err="1"/>
              <a:t>ulm</a:t>
            </a:r>
            <a:r>
              <a:rPr lang="en-US" sz="2000" cap="all" dirty="0"/>
              <a:t>, 1966</a:t>
            </a:r>
          </a:p>
          <a:p>
            <a:pPr marL="360363" indent="-349250"/>
            <a:r>
              <a:rPr lang="en-US" sz="2300" cap="all" dirty="0"/>
              <a:t>Consistently repeated ever since</a:t>
            </a:r>
          </a:p>
          <a:p>
            <a:pPr marL="360363" indent="-349250"/>
            <a:r>
              <a:rPr lang="en-US" sz="2300" cap="all" dirty="0"/>
              <a:t>Many ‘hard-core’ restrictions allocated to the ‘object box’ in the 1960s and 1970s</a:t>
            </a:r>
          </a:p>
          <a:p>
            <a:pPr marL="722313" lvl="1" indent="-361950"/>
            <a:r>
              <a:rPr lang="en-US" sz="2000" cap="all" dirty="0"/>
              <a:t>Horizontal price fixing, market sharing, quotas</a:t>
            </a:r>
          </a:p>
          <a:p>
            <a:pPr marL="722313" lvl="1" indent="-361950"/>
            <a:r>
              <a:rPr lang="en-US" sz="2000" cap="all" dirty="0"/>
              <a:t>Vertical absolute territorial protection, rpm</a:t>
            </a:r>
          </a:p>
          <a:p>
            <a:pPr marL="360363" indent="-314325"/>
            <a:r>
              <a:rPr lang="en-US" sz="2300" cap="all" dirty="0"/>
              <a:t>There is a well-established body of precedents on object restrictions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37DE4-575F-5C14-B59D-C734F4027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Richard Whish   </a:t>
            </a:r>
          </a:p>
          <a:p>
            <a:pPr>
              <a:defRPr/>
            </a:pPr>
            <a:r>
              <a:rPr lang="en-GB" dirty="0"/>
              <a:t>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ACE4E-B1C2-73F8-E266-84FDF32D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Opatija</a:t>
            </a:r>
            <a:r>
              <a:rPr lang="en-GB" dirty="0"/>
              <a:t> </a:t>
            </a:r>
          </a:p>
          <a:p>
            <a:pPr>
              <a:defRPr/>
            </a:pPr>
            <a:r>
              <a:rPr lang="en-GB" dirty="0"/>
              <a:t>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99A10-5EF7-05AF-957F-7ADF9F689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A998-8945-3546-BED8-4D51273F814A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9643572"/>
      </p:ext>
    </p:extLst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62247-C52E-ED3E-E877-0CAB05251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92A8B-49FE-60A5-A66E-F21A3CE54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What is the object of </a:t>
            </a:r>
            <a:br>
              <a:rPr lang="en-US" sz="3200" dirty="0"/>
            </a:br>
            <a:r>
              <a:rPr lang="en-US" sz="3200" dirty="0"/>
              <a:t>object restrictions?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3DDCC-821B-AC15-55AC-F32AD3330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THE OBJECT BOX GETS LARGER</a:t>
            </a:r>
          </a:p>
          <a:p>
            <a:pPr marL="365125" indent="-365125"/>
            <a:r>
              <a:rPr lang="en-US" sz="2400" cap="all" dirty="0"/>
              <a:t>The size of the object box steadily grew over the years as competition authorities investigated different types of agreements, for example</a:t>
            </a:r>
            <a:endParaRPr lang="en-US" sz="2000" i="1" cap="all" dirty="0"/>
          </a:p>
          <a:p>
            <a:pPr marL="719138" lvl="1" indent="-354013"/>
            <a:r>
              <a:rPr lang="en-US" sz="2000" cap="all" dirty="0"/>
              <a:t>The standalone exchange of information</a:t>
            </a:r>
          </a:p>
          <a:p>
            <a:pPr marL="719138" lvl="1" indent="-354013"/>
            <a:r>
              <a:rPr lang="en-US" sz="2000" cap="all" dirty="0"/>
              <a:t>Joint tendering</a:t>
            </a:r>
          </a:p>
          <a:p>
            <a:pPr marL="719138" lvl="1" indent="-354013"/>
            <a:r>
              <a:rPr lang="en-US" sz="2000" cap="all" dirty="0"/>
              <a:t>Capacity reduction </a:t>
            </a:r>
          </a:p>
          <a:p>
            <a:pPr marL="719138" lvl="1" indent="-354013"/>
            <a:r>
              <a:rPr lang="en-US" sz="2000" cap="all" dirty="0"/>
              <a:t>pay-for-delay agreements</a:t>
            </a:r>
          </a:p>
          <a:p>
            <a:pPr marL="719138" lvl="1" indent="-354013"/>
            <a:r>
              <a:rPr lang="en-US" sz="2000" cap="all" dirty="0"/>
              <a:t>Denigration of a competing product</a:t>
            </a:r>
          </a:p>
          <a:p>
            <a:pPr marL="719138" lvl="1" indent="-354013"/>
            <a:r>
              <a:rPr lang="en-US" sz="2000" cap="all" dirty="0"/>
              <a:t>Restrictions on the use of an online marketplace</a:t>
            </a:r>
          </a:p>
          <a:p>
            <a:pPr marL="719138" lvl="1" indent="-354013"/>
            <a:r>
              <a:rPr lang="en-US" sz="2000" cap="all" dirty="0"/>
              <a:t>THE REGULATORY RULES OF SPORT</a:t>
            </a:r>
          </a:p>
          <a:p>
            <a:pPr marL="719138" lvl="1" indent="-354013"/>
            <a:endParaRPr lang="en-US" sz="2000" cap="all" dirty="0"/>
          </a:p>
          <a:p>
            <a:pPr marL="719138" lvl="1" indent="-354013"/>
            <a:endParaRPr lang="en-US" sz="2000" cap="al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49A93-266D-BB75-BE0F-1F3659C9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Richard Whish   </a:t>
            </a:r>
          </a:p>
          <a:p>
            <a:pPr>
              <a:defRPr/>
            </a:pPr>
            <a:r>
              <a:rPr lang="en-GB" dirty="0"/>
              <a:t>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DFB3E-C755-C89E-7C6A-20B92C636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Opatija</a:t>
            </a:r>
            <a:r>
              <a:rPr lang="en-GB" dirty="0"/>
              <a:t> </a:t>
            </a:r>
          </a:p>
          <a:p>
            <a:pPr>
              <a:defRPr/>
            </a:pPr>
            <a:r>
              <a:rPr lang="en-GB" dirty="0"/>
              <a:t>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9448B-FC15-5FE6-41F1-84AEE42AE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A998-8945-3546-BED8-4D51273F814A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7828657"/>
      </p:ext>
    </p:extLst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4C25D-4E49-0555-68DF-96B97F6E6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AF8A5-BCFC-FFD9-BB2C-F4A6F115D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What is the object of </a:t>
            </a:r>
            <a:br>
              <a:rPr lang="en-US" sz="3200" dirty="0"/>
            </a:br>
            <a:r>
              <a:rPr lang="en-US" sz="3200" dirty="0"/>
              <a:t>object restrictions?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B5894-1548-8236-5489-1A9D9B8A2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REASONS FOR OBJECT RESTRICTIONS</a:t>
            </a:r>
          </a:p>
          <a:p>
            <a:pPr marL="365125" indent="-365125"/>
            <a:r>
              <a:rPr lang="en-US" sz="2400" cap="all" dirty="0"/>
              <a:t>SEE AG KOKOTT IN </a:t>
            </a:r>
            <a:r>
              <a:rPr lang="en-US" sz="2400" i="1" cap="all" dirty="0"/>
              <a:t>T-MOBILE</a:t>
            </a:r>
            <a:r>
              <a:rPr lang="en-US" sz="2400" cap="all" dirty="0"/>
              <a:t>, 2009, FOR A DISCUSSION OF WHY THERE ARE OBJECT RESTRICTIONS</a:t>
            </a:r>
          </a:p>
          <a:p>
            <a:pPr marL="722313" lvl="1" indent="-361950"/>
            <a:r>
              <a:rPr lang="en-US" sz="2000" cap="all" dirty="0"/>
              <a:t>ALLOCATION TO THE OBJECT BOX CREATES LEGAL CERTAINTY</a:t>
            </a:r>
          </a:p>
          <a:p>
            <a:pPr marL="722313" lvl="1" indent="-361950"/>
            <a:r>
              <a:rPr lang="en-US" sz="2000" cap="all" dirty="0"/>
              <a:t>THIS ALSO CONSERVES THE RESOURCES OF COMPETITION AUTHORITIES AND THE JUSTICE SYSTEM</a:t>
            </a:r>
          </a:p>
          <a:p>
            <a:pPr marL="722313" lvl="1" indent="-361950"/>
            <a:r>
              <a:rPr lang="en-US" sz="2000" cap="all" dirty="0"/>
              <a:t>DRINK/DRIVING LAWS CAN BE INFRINGED WITHOUT ACTUALLY CAUSING AN ACCIDENT</a:t>
            </a:r>
          </a:p>
          <a:p>
            <a:pPr marL="360363" indent="-349250"/>
            <a:r>
              <a:rPr lang="en-US" sz="2300" cap="all" dirty="0"/>
              <a:t>THE BENEFIT OF THE DOUBT SHOULD BE GIVEN TO THE DEFENDANT(S)</a:t>
            </a:r>
          </a:p>
          <a:p>
            <a:pPr marL="722313" lvl="1" indent="-361950"/>
            <a:r>
              <a:rPr lang="en-US" sz="2000" i="1" cap="all" dirty="0"/>
              <a:t>CARTES BANCAIRES</a:t>
            </a:r>
            <a:r>
              <a:rPr lang="en-US" sz="2000" cap="all" dirty="0"/>
              <a:t>, </a:t>
            </a:r>
            <a:r>
              <a:rPr lang="en-US" sz="2000" i="1" cap="all" dirty="0"/>
              <a:t>SKI TAXI</a:t>
            </a:r>
            <a:r>
              <a:rPr lang="en-US" sz="2000" cap="all" dirty="0"/>
              <a:t>, ALL SUBSEQUENT CASES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C342B-33AC-152B-4CC9-F26F78DF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Richard Whish   </a:t>
            </a:r>
          </a:p>
          <a:p>
            <a:pPr>
              <a:defRPr/>
            </a:pPr>
            <a:r>
              <a:rPr lang="en-GB" dirty="0"/>
              <a:t>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33916-F87E-A188-72A0-2CE1C7626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Opatija</a:t>
            </a:r>
            <a:r>
              <a:rPr lang="en-GB" dirty="0"/>
              <a:t> </a:t>
            </a:r>
          </a:p>
          <a:p>
            <a:pPr>
              <a:defRPr/>
            </a:pPr>
            <a:r>
              <a:rPr lang="en-GB" dirty="0"/>
              <a:t>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A7043-4BD3-B04F-45EB-F312D6E23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A998-8945-3546-BED8-4D51273F814A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5893954"/>
      </p:ext>
    </p:extLst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D9CE5-1677-5F87-2F2C-EF4E4BDE5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7C914-EC4B-4E39-16F2-08B34057B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What is the object of </a:t>
            </a:r>
            <a:br>
              <a:rPr lang="en-US" sz="3200" dirty="0"/>
            </a:br>
            <a:r>
              <a:rPr lang="en-US" sz="3200" dirty="0"/>
              <a:t>object restrictions?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6241D-0BAA-49E8-A38E-2F776E96D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HOW TO CASES GET ALLOCATED 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TO THE OBJECT BOX?</a:t>
            </a:r>
          </a:p>
          <a:p>
            <a:pPr marL="365125" indent="-365125"/>
            <a:r>
              <a:rPr lang="en-US" sz="2400" cap="all" dirty="0"/>
              <a:t>THERE MAY BE PRECEDENTS</a:t>
            </a:r>
          </a:p>
          <a:p>
            <a:pPr marL="365125" indent="-365125"/>
            <a:r>
              <a:rPr lang="en-US" sz="2400" cap="all" dirty="0"/>
              <a:t>HOWEVER, A PRECEDENT IS NOT NEEDED</a:t>
            </a:r>
            <a:endParaRPr lang="en-US" sz="2000" cap="all" dirty="0"/>
          </a:p>
          <a:p>
            <a:pPr marL="719138" lvl="1" indent="-354013"/>
            <a:r>
              <a:rPr lang="en-US" sz="2000" i="1" cap="all" dirty="0"/>
              <a:t>TEVA</a:t>
            </a:r>
            <a:r>
              <a:rPr lang="en-US" sz="2000" cap="all" dirty="0"/>
              <a:t>, 2023 (DISREGARD </a:t>
            </a:r>
            <a:r>
              <a:rPr lang="en-US" sz="2000" i="1" cap="all" dirty="0"/>
              <a:t>BUDAPEST BANKS</a:t>
            </a:r>
            <a:r>
              <a:rPr lang="en-US" sz="2000" cap="all" dirty="0"/>
              <a:t>)</a:t>
            </a:r>
          </a:p>
          <a:p>
            <a:pPr marL="360363" indent="-314325"/>
            <a:r>
              <a:rPr lang="en-US" sz="2300" cap="all" dirty="0"/>
              <a:t>THE MODERN VERSION OF THE TEST IS TO BE FOUND IN </a:t>
            </a:r>
            <a:r>
              <a:rPr lang="en-US" sz="2300" i="1" cap="all" dirty="0"/>
              <a:t>CARTES BANCAIRES</a:t>
            </a:r>
            <a:r>
              <a:rPr lang="en-US" sz="2300" cap="all" dirty="0"/>
              <a:t>, 2014</a:t>
            </a:r>
          </a:p>
          <a:p>
            <a:pPr marL="722313" lvl="1" indent="-361950"/>
            <a:r>
              <a:rPr lang="en-US" sz="2000" cap="all" dirty="0"/>
              <a:t>DOES THE AGREEMENT REVEAL IN ITSELF A SUFFICIENT DEGREE OF HARM TO COMPETITION?</a:t>
            </a:r>
          </a:p>
          <a:p>
            <a:pPr marL="722313" lvl="1" indent="-361950"/>
            <a:r>
              <a:rPr lang="en-US" sz="2000" cap="all" dirty="0"/>
              <a:t>ONE MUST LOOK AT THE CONTENT OF THE AGREEMENT, ITS OBJECTIVES AND ITS ‘LEGAL AND ECONOMIC CONTEXT’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3A319-449B-E740-D437-43B9D36CA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Richard Whish   </a:t>
            </a:r>
          </a:p>
          <a:p>
            <a:pPr>
              <a:defRPr/>
            </a:pPr>
            <a:r>
              <a:rPr lang="en-GB" dirty="0"/>
              <a:t>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B8A7B-337E-6D25-B21E-F8F2A803E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Opatija</a:t>
            </a:r>
            <a:r>
              <a:rPr lang="en-GB" dirty="0"/>
              <a:t> </a:t>
            </a:r>
          </a:p>
          <a:p>
            <a:pPr>
              <a:defRPr/>
            </a:pPr>
            <a:r>
              <a:rPr lang="en-GB" dirty="0"/>
              <a:t>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6CE17-D2E6-BC7F-7653-EC9556A1C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A998-8945-3546-BED8-4D51273F814A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6756469"/>
      </p:ext>
    </p:extLst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EC7B2-506E-087E-E60D-487B22141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279BF-E75F-AD24-F71D-28E88115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What is the object of </a:t>
            </a:r>
            <a:br>
              <a:rPr lang="en-US" sz="3200" dirty="0"/>
            </a:br>
            <a:r>
              <a:rPr lang="en-US" sz="3200" dirty="0"/>
              <a:t>object restrictions?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DF42E-DE07-6228-3C65-A05B019D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HOW MUCH ECONOMIC CONTEXT?</a:t>
            </a:r>
          </a:p>
          <a:p>
            <a:pPr marL="365125" indent="-365125"/>
            <a:r>
              <a:rPr lang="en-US" sz="2400" cap="all" dirty="0"/>
              <a:t>THE PURPOSE OF OBJECT ANALYSIS IS THAT IT AVOIDS THE NEED FOR EFFECTS ANALYSIS</a:t>
            </a:r>
          </a:p>
          <a:p>
            <a:pPr marL="365125" indent="-365125"/>
            <a:r>
              <a:rPr lang="en-US" sz="2400" cap="all" dirty="0"/>
              <a:t>HOW DOES ANALYSIS OF THE ECONOMIC CONTEXT DIFFER FROM EFFECTS ANALYSIS?</a:t>
            </a:r>
          </a:p>
          <a:p>
            <a:pPr marL="365125" indent="-365125"/>
            <a:r>
              <a:rPr lang="en-US" sz="2400" cap="all" dirty="0"/>
              <a:t>SEE AG RANTOS IN </a:t>
            </a:r>
            <a:r>
              <a:rPr lang="en-US" sz="2400" i="1" cap="all" dirty="0"/>
              <a:t>Banco /</a:t>
            </a:r>
            <a:r>
              <a:rPr lang="en-US" sz="2400" i="1" cap="all" dirty="0" err="1"/>
              <a:t>bpn</a:t>
            </a:r>
            <a:r>
              <a:rPr lang="en-US" sz="2400" cap="all" dirty="0"/>
              <a:t>, </a:t>
            </a:r>
            <a:r>
              <a:rPr lang="en-US" sz="2400" i="1" cap="all" dirty="0" err="1"/>
              <a:t>bic</a:t>
            </a:r>
            <a:r>
              <a:rPr lang="en-US" sz="2400" i="1" cap="all" dirty="0"/>
              <a:t> Portuguese</a:t>
            </a:r>
            <a:r>
              <a:rPr lang="en-US" sz="2400" cap="all" dirty="0"/>
              <a:t>, 2023</a:t>
            </a:r>
            <a:endParaRPr lang="en-US" sz="2400" i="1" cap="all" dirty="0"/>
          </a:p>
          <a:p>
            <a:pPr marL="365125" indent="-365125"/>
            <a:r>
              <a:rPr lang="en-US" sz="2400" cap="all" dirty="0"/>
              <a:t>The need to avoid ‘mingling’ the two</a:t>
            </a:r>
            <a:endParaRPr lang="en-US" sz="2000" cap="all" dirty="0"/>
          </a:p>
          <a:p>
            <a:pPr marL="722313" lvl="1" indent="-361950"/>
            <a:r>
              <a:rPr lang="en-US" sz="2000" cap="all" dirty="0"/>
              <a:t>SEE SIMILARLY </a:t>
            </a:r>
            <a:r>
              <a:rPr lang="en-US" sz="2000" i="1" cap="all" dirty="0"/>
              <a:t>SKI TAXI</a:t>
            </a:r>
            <a:r>
              <a:rPr lang="en-US" sz="2000" cap="all" dirty="0"/>
              <a:t>, AG KOKOTT IN </a:t>
            </a:r>
            <a:r>
              <a:rPr lang="en-US" sz="2000" i="1" cap="all" dirty="0"/>
              <a:t>T-MOBILE</a:t>
            </a:r>
            <a:r>
              <a:rPr lang="en-US" sz="2000" cap="all" dirty="0"/>
              <a:t>, </a:t>
            </a:r>
            <a:r>
              <a:rPr lang="en-US" sz="2000" i="1" cap="all" dirty="0"/>
              <a:t>FSL HOLDINGS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DBE95-B1F2-15B1-BF63-C2DEF0E9E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Richard Whish   </a:t>
            </a:r>
          </a:p>
          <a:p>
            <a:pPr>
              <a:defRPr/>
            </a:pPr>
            <a:r>
              <a:rPr lang="en-GB" dirty="0"/>
              <a:t>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A54D3-0BBD-0526-8D08-A123FA497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Opatija</a:t>
            </a:r>
            <a:r>
              <a:rPr lang="en-GB" dirty="0"/>
              <a:t> </a:t>
            </a:r>
          </a:p>
          <a:p>
            <a:pPr>
              <a:defRPr/>
            </a:pPr>
            <a:r>
              <a:rPr lang="en-GB" dirty="0"/>
              <a:t>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AC6BA-C3FB-0B6A-1585-BC545410C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A998-8945-3546-BED8-4D51273F814A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754180"/>
      </p:ext>
    </p:extLst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F143E-7B98-220D-3CDC-469E6544B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DEF1E-0A14-AE1C-EAB9-1BD948D4A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What is the object of </a:t>
            </a:r>
            <a:br>
              <a:rPr lang="en-US" sz="3200" dirty="0"/>
            </a:br>
            <a:r>
              <a:rPr lang="en-US" sz="3200" dirty="0"/>
              <a:t>object restrictions?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58A88-4785-387C-CAE5-A332DB97F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CAN THERE BE OBJECT ABUSES?</a:t>
            </a:r>
          </a:p>
          <a:p>
            <a:pPr marL="365125" indent="-365125"/>
            <a:r>
              <a:rPr lang="en-US" sz="2400" cap="all" dirty="0"/>
              <a:t>ARTICLE 102 DOES NOT HAVE A COMPARABLE PHRASE TO ‘OBJECT OR EFFECT OF RESTRICTING COMEPTITION’</a:t>
            </a:r>
          </a:p>
          <a:p>
            <a:pPr marL="365125" indent="-365125"/>
            <a:r>
              <a:rPr lang="en-US" sz="2400" cap="all" dirty="0"/>
              <a:t>HOWEVER A CATEGORY OF ABUSE BY OBJECT APPEARS TO BE EMERGING</a:t>
            </a:r>
          </a:p>
          <a:p>
            <a:pPr marL="722313" lvl="1" indent="-361950"/>
            <a:r>
              <a:rPr lang="en-US" sz="2000" cap="all" dirty="0"/>
              <a:t>NAKED RESTRICTIONS IN </a:t>
            </a:r>
            <a:r>
              <a:rPr lang="en-US" sz="2000" i="1" cap="all" dirty="0"/>
              <a:t>INTEL</a:t>
            </a:r>
          </a:p>
          <a:p>
            <a:pPr marL="722313" lvl="1" indent="-361950"/>
            <a:r>
              <a:rPr lang="en-US" sz="2000" i="1" cap="all" dirty="0"/>
              <a:t>EUROPEAN SUPER LEAGUE</a:t>
            </a:r>
            <a:r>
              <a:rPr lang="en-US" sz="2000" cap="all" dirty="0"/>
              <a:t>, 2023</a:t>
            </a:r>
          </a:p>
          <a:p>
            <a:pPr marL="722313" lvl="1" indent="-361950"/>
            <a:r>
              <a:rPr lang="en-US" sz="2000" cap="all" dirty="0"/>
              <a:t>AG EMILIOU IN </a:t>
            </a:r>
            <a:r>
              <a:rPr lang="en-US" sz="2000" i="1" cap="all" dirty="0"/>
              <a:t>ILLUMINA V COMMISSION</a:t>
            </a:r>
            <a:r>
              <a:rPr lang="en-US" sz="2000" cap="all" dirty="0"/>
              <a:t>, 2024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6E09C-93FC-9CF4-8379-74946FECE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Richard Whish   </a:t>
            </a:r>
          </a:p>
          <a:p>
            <a:pPr>
              <a:defRPr/>
            </a:pPr>
            <a:r>
              <a:rPr lang="en-GB" dirty="0"/>
              <a:t>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B9651-F413-8E79-E309-60CCCD2C1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Opatija</a:t>
            </a:r>
            <a:r>
              <a:rPr lang="en-GB" dirty="0"/>
              <a:t> </a:t>
            </a:r>
          </a:p>
          <a:p>
            <a:pPr>
              <a:defRPr/>
            </a:pPr>
            <a:r>
              <a:rPr lang="en-GB" dirty="0"/>
              <a:t>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E2751-70DA-7B5D-FD23-F8A2C4A6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A998-8945-3546-BED8-4D51273F814A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212828"/>
      </p:ext>
    </p:extLst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EC63F-6246-8C66-93DD-25E92D303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104BF-C34E-D7CD-F944-084D8F1AE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What is the object of </a:t>
            </a:r>
            <a:br>
              <a:rPr lang="en-US" sz="3200" dirty="0"/>
            </a:br>
            <a:r>
              <a:rPr lang="en-US" sz="3200" dirty="0"/>
              <a:t>object restrictions?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55854-26EE-4CA3-358C-929B48F08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WHAT ARE THE CONSEQUENCES OF A FINDING OF AN OBJECT RESTRICTION?</a:t>
            </a:r>
          </a:p>
          <a:p>
            <a:pPr marL="365125" indent="-365125"/>
            <a:r>
              <a:rPr lang="en-US" sz="2400" cap="all" dirty="0"/>
              <a:t>THERE IS A PERCEPTION THAT ARTICLE 101(3) IS UNAVAILABLE – THIS IS CATEGORICALLY WRONG!</a:t>
            </a:r>
          </a:p>
          <a:p>
            <a:pPr marL="365125" indent="-365125"/>
            <a:r>
              <a:rPr lang="en-US" sz="2400" cap="all" dirty="0"/>
              <a:t>THE</a:t>
            </a:r>
            <a:r>
              <a:rPr lang="en-US" sz="2400" i="1" cap="all" dirty="0"/>
              <a:t> WOUTERS</a:t>
            </a:r>
            <a:r>
              <a:rPr lang="en-US" sz="2400" cap="all" dirty="0"/>
              <a:t> RULE IS INAPPLICABLE</a:t>
            </a:r>
            <a:endParaRPr lang="en-US" sz="2000" cap="all" dirty="0"/>
          </a:p>
          <a:p>
            <a:pPr marL="722313" lvl="1" indent="-361950"/>
            <a:r>
              <a:rPr lang="en-US" sz="2000" i="1" cap="all" dirty="0"/>
              <a:t>EUROPEAN SUPERLEAGUE</a:t>
            </a:r>
            <a:r>
              <a:rPr lang="en-US" sz="2000" cap="all" dirty="0"/>
              <a:t>, </a:t>
            </a:r>
            <a:r>
              <a:rPr lang="en-US" sz="2000" i="1" cap="all" dirty="0"/>
              <a:t>ANTWERP FC</a:t>
            </a:r>
            <a:r>
              <a:rPr lang="en-US" sz="2000" cap="all" dirty="0"/>
              <a:t>, </a:t>
            </a:r>
            <a:r>
              <a:rPr lang="en-US" sz="2000" i="1" cap="all" dirty="0"/>
              <a:t>LITHUANIAN NOTARIES</a:t>
            </a:r>
            <a:endParaRPr lang="en-US" sz="2000" cap="all" dirty="0"/>
          </a:p>
          <a:p>
            <a:pPr marL="722313" lvl="1" indent="-361950"/>
            <a:r>
              <a:rPr lang="en-US" sz="2000" cap="all" dirty="0"/>
              <a:t>THIS FEELS WRONG TO ME; BUT HOW CAN IT BE IF A GRAND CHAMBER OF 15 JUDGES SAYS IT IS RIGHT!</a:t>
            </a:r>
          </a:p>
          <a:p>
            <a:pPr marL="360363" indent="-349250"/>
            <a:r>
              <a:rPr lang="en-US" sz="2300" cap="all" dirty="0"/>
              <a:t>A FINE IS LIKELY</a:t>
            </a:r>
          </a:p>
          <a:p>
            <a:pPr marL="360363" indent="-349250"/>
            <a:r>
              <a:rPr lang="en-US" sz="2300" cap="all" dirty="0"/>
              <a:t>THE EFFECTS OF THE OBJECT RESTRICTION </a:t>
            </a:r>
            <a:r>
              <a:rPr lang="en-US" sz="2300" cap="all"/>
              <a:t>WILL </a:t>
            </a:r>
            <a:r>
              <a:rPr lang="en-US" sz="2300" cap="all" dirty="0"/>
              <a:t>B</a:t>
            </a:r>
            <a:r>
              <a:rPr lang="en-US" sz="2300" cap="all"/>
              <a:t>E </a:t>
            </a:r>
            <a:r>
              <a:rPr lang="en-US" sz="2300" cap="all" dirty="0"/>
              <a:t>TESTED IN DAMAGES LITIGATION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13DBD-A762-4741-3AFF-ABDA0368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Richard Whish   </a:t>
            </a:r>
          </a:p>
          <a:p>
            <a:pPr>
              <a:defRPr/>
            </a:pPr>
            <a:r>
              <a:rPr lang="en-GB" dirty="0"/>
              <a:t>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70895-5D7E-0382-F2BC-252FC72A5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Opatija</a:t>
            </a:r>
            <a:r>
              <a:rPr lang="en-GB" dirty="0"/>
              <a:t> </a:t>
            </a:r>
          </a:p>
          <a:p>
            <a:pPr>
              <a:defRPr/>
            </a:pPr>
            <a:r>
              <a:rPr lang="en-GB" dirty="0"/>
              <a:t>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681A3-12BE-3EC4-B4C3-7174E27C9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A998-8945-3546-BED8-4D51273F814A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3306809"/>
      </p:ext>
    </p:extLst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4A865-9740-F013-5E42-25D7B1AF8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50F69-5B1A-D2E2-BCDD-19C812CBB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What is the object of </a:t>
            </a:r>
            <a:br>
              <a:rPr lang="en-US" sz="3200" dirty="0"/>
            </a:br>
            <a:r>
              <a:rPr lang="en-US" sz="3200" dirty="0"/>
              <a:t>object restrictions?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5B-2A5E-BA6F-DFC7-6E71E6097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IS THERE A MOVE AWAY 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FROM EFFECTS ANALSYIS?</a:t>
            </a:r>
          </a:p>
          <a:p>
            <a:pPr marL="365125" indent="-365125"/>
            <a:r>
              <a:rPr lang="en-US" sz="2400" cap="all" dirty="0"/>
              <a:t>OVER MANY YEARS THE PENDULUM HAS SWUNG CONSIDERABLY TOWARDS THE ‘EFFECTS-BASED APPROACH’</a:t>
            </a:r>
          </a:p>
          <a:p>
            <a:pPr marL="365125" indent="-365125"/>
            <a:r>
              <a:rPr lang="en-US" sz="2400" cap="all" dirty="0"/>
              <a:t>BUT CAN THIS LEAD TO FALSE NEGATIVES/UNDER-ENFORCEMENT?</a:t>
            </a:r>
          </a:p>
          <a:p>
            <a:pPr marL="365125" indent="-365125"/>
            <a:r>
              <a:rPr lang="en-US" sz="2400" cap="all" dirty="0"/>
              <a:t>THE DMA CAN BE SEEN, IN PART, AS A REACTION AGAINST EFFECTS ANALYSIS</a:t>
            </a:r>
          </a:p>
          <a:p>
            <a:pPr marL="365125" indent="-365125"/>
            <a:r>
              <a:rPr lang="en-US" sz="2400" cap="all" dirty="0"/>
              <a:t>WHAT WILL DG COMP SAY ON PRESUMPTIONS IN THE DRAFT ARTICLE 102 GUIDELINES? </a:t>
            </a:r>
            <a:endParaRPr lang="en-US" sz="2000" cap="al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28253-602E-A7EF-A049-B8871AD49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Richard Whish   </a:t>
            </a:r>
          </a:p>
          <a:p>
            <a:pPr>
              <a:defRPr/>
            </a:pPr>
            <a:r>
              <a:rPr lang="en-GB" dirty="0"/>
              <a:t>King's College London      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6C1DF-809E-E19A-B1EA-697D7C96D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Opatija</a:t>
            </a:r>
            <a:r>
              <a:rPr lang="en-GB" dirty="0"/>
              <a:t> </a:t>
            </a:r>
          </a:p>
          <a:p>
            <a:pPr>
              <a:defRPr/>
            </a:pPr>
            <a:r>
              <a:rPr lang="en-GB" dirty="0"/>
              <a:t>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4F3D4-4E01-04F2-AB6E-93649FAF2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A998-8945-3546-BED8-4D51273F814A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688394"/>
      </p:ext>
    </p:extLst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576681</TotalTime>
  <Words>718</Words>
  <Application>Microsoft Office PowerPoint</Application>
  <PresentationFormat>On-screen Show (4:3)</PresentationFormat>
  <Paragraphs>122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Calibri</vt:lpstr>
      <vt:lpstr>Trebuchet MS</vt:lpstr>
      <vt:lpstr>Wingdings</vt:lpstr>
      <vt:lpstr>Wingdings 2</vt:lpstr>
      <vt:lpstr>Opulent</vt:lpstr>
      <vt:lpstr>What is the object of object restrictions?</vt:lpstr>
      <vt:lpstr>What is the object of  object restrictions?</vt:lpstr>
      <vt:lpstr>What is the object of  object restrictions?</vt:lpstr>
      <vt:lpstr>What is the object of  object restrictions?</vt:lpstr>
      <vt:lpstr>What is the object of  object restrictions?</vt:lpstr>
      <vt:lpstr>What is the object of  object restrictions?</vt:lpstr>
      <vt:lpstr>What is the object of  object restrictions?</vt:lpstr>
      <vt:lpstr>What is the object of  object restrictions?</vt:lpstr>
      <vt:lpstr>What is the object of  object restrictions?</vt:lpstr>
      <vt:lpstr>Major events and policy developments 2023-2024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</dc:creator>
  <cp:lastModifiedBy>Dunja Simunic Mehdin</cp:lastModifiedBy>
  <cp:revision>561</cp:revision>
  <cp:lastPrinted>2024-05-07T16:10:12Z</cp:lastPrinted>
  <dcterms:created xsi:type="dcterms:W3CDTF">2013-06-01T08:05:02Z</dcterms:created>
  <dcterms:modified xsi:type="dcterms:W3CDTF">2024-05-15T13:41:08Z</dcterms:modified>
</cp:coreProperties>
</file>