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19"/>
  </p:notesMasterIdLst>
  <p:sldIdLst>
    <p:sldId id="383" r:id="rId6"/>
    <p:sldId id="427" r:id="rId7"/>
    <p:sldId id="437" r:id="rId8"/>
    <p:sldId id="438" r:id="rId9"/>
    <p:sldId id="429" r:id="rId10"/>
    <p:sldId id="432" r:id="rId11"/>
    <p:sldId id="436" r:id="rId12"/>
    <p:sldId id="433" r:id="rId13"/>
    <p:sldId id="434" r:id="rId14"/>
    <p:sldId id="435" r:id="rId15"/>
    <p:sldId id="430" r:id="rId16"/>
    <p:sldId id="431" r:id="rId17"/>
    <p:sldId id="428" r:id="rId18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9242CA-40DE-478C-AA20-3D1113F6255E}" v="1" dt="2024-05-07T17:32:09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67465D55-056F-438B-AC76-46E04EAB670B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AE7FE03E-6C35-4041-8BED-1AF145CC94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08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8180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11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660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12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9762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13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017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410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905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5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056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6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762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7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294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8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239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9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200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>
            <a:extLst>
              <a:ext uri="{FF2B5EF4-FFF2-40B4-BE49-F238E27FC236}">
                <a16:creationId xmlns:a16="http://schemas.microsoft.com/office/drawing/2014/main" id="{686553E2-0BF8-95D8-ABFB-50BB1DA228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notes 2">
            <a:extLst>
              <a:ext uri="{FF2B5EF4-FFF2-40B4-BE49-F238E27FC236}">
                <a16:creationId xmlns:a16="http://schemas.microsoft.com/office/drawing/2014/main" id="{0B1C70B9-54AB-F513-B0EF-BF4B86759C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tr-TR" dirty="0"/>
          </a:p>
        </p:txBody>
      </p:sp>
      <p:sp>
        <p:nvSpPr>
          <p:cNvPr id="11268" name="Espace réservé du numéro de diapositive 3">
            <a:extLst>
              <a:ext uri="{FF2B5EF4-FFF2-40B4-BE49-F238E27FC236}">
                <a16:creationId xmlns:a16="http://schemas.microsoft.com/office/drawing/2014/main" id="{79003285-4247-4F80-3874-E447AD84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578" indent="-28560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428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9400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6371" indent="-2284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7285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BD0A9B-4D21-4C8C-8D4F-C65DCBB08257}" type="slidenum">
              <a:rPr lang="en-US" altLang="tr-TR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10</a:t>
            </a:fld>
            <a:endParaRPr lang="en-US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248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A5FA9D-18EA-5955-4503-C3FC2ED9B0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7459" y="1053298"/>
            <a:ext cx="5777073" cy="2317831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4A164BC-F405-F2EA-D460-7905445B24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7788" y="3486872"/>
            <a:ext cx="5777073" cy="1559690"/>
          </a:xfrm>
          <a:prstGeom prst="rect">
            <a:avLst/>
          </a:prstGeom>
        </p:spPr>
        <p:txBody>
          <a:bodyPr/>
          <a:lstStyle>
            <a:lvl1pPr>
              <a:defRPr sz="2400" b="1" i="0" cap="none" spc="0">
                <a:ln w="0"/>
                <a:solidFill>
                  <a:schemeClr val="tx1"/>
                </a:solidFill>
                <a:effectLst/>
                <a:latin typeface="Gellix" pitchFamily="2" charset="77"/>
                <a:cs typeface="Gellix" pitchFamily="2" charset="77"/>
              </a:defRPr>
            </a:lvl1pPr>
            <a:lvl2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2pPr>
            <a:lvl3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3pPr>
            <a:lvl4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4pPr>
            <a:lvl5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3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2EFB1EBA-F864-9DAB-E0E8-D55EC7CD818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577825" y="2233613"/>
            <a:ext cx="2292350" cy="2292350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>
              <a:defRPr b="0" i="0">
                <a:solidFill>
                  <a:schemeClr val="tx2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US"/>
              <a:t>Insert image here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66147CBE-B4A2-BD62-6574-08B0B229BE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1871" y="1053298"/>
            <a:ext cx="6326492" cy="2317831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5E8A15A5-FBE9-95DC-8D91-E06D401543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42200" y="3486872"/>
            <a:ext cx="6326492" cy="1758896"/>
          </a:xfrm>
          <a:prstGeom prst="rect">
            <a:avLst/>
          </a:prstGeom>
        </p:spPr>
        <p:txBody>
          <a:bodyPr/>
          <a:lstStyle>
            <a:lvl1pPr>
              <a:defRPr sz="2400" b="1" i="0" cap="none" spc="0">
                <a:ln w="0"/>
                <a:solidFill>
                  <a:schemeClr val="tx1"/>
                </a:solidFill>
                <a:effectLst/>
                <a:latin typeface="Gellix" pitchFamily="2" charset="77"/>
                <a:cs typeface="Gellix" pitchFamily="2" charset="77"/>
              </a:defRPr>
            </a:lvl1pPr>
            <a:lvl2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2pPr>
            <a:lvl3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3pPr>
            <a:lvl4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4pPr>
            <a:lvl5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5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5885C694-F824-AD9A-A457-7FEFE8D5C2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1200" y="604004"/>
            <a:ext cx="10799759" cy="6017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6FA973E-AADD-C2D8-F258-62C5149D54A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385" y="1754293"/>
            <a:ext cx="10806575" cy="431149"/>
          </a:xfrm>
          <a:prstGeom prst="rect">
            <a:avLst/>
          </a:prstGeom>
        </p:spPr>
        <p:txBody>
          <a:bodyPr anchor="b"/>
          <a:lstStyle>
            <a:lvl1pPr>
              <a:spcBef>
                <a:spcPts val="0"/>
              </a:spcBef>
              <a:defRPr sz="2400" b="1" i="0">
                <a:solidFill>
                  <a:schemeClr val="tx1"/>
                </a:solidFill>
                <a:latin typeface="Gellix" pitchFamily="2" charset="77"/>
                <a:cs typeface="Gellix" pitchFamily="2" charset="77"/>
              </a:defRPr>
            </a:lvl1pPr>
            <a:lvl2pPr marL="9525" indent="0">
              <a:buNone/>
              <a:tabLst/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2pPr>
            <a:lvl3pPr marL="1257300" indent="-342900">
              <a:buFont typeface="+mj-lt"/>
              <a:buAutoNum type="arabicPeriod"/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3pPr>
            <a:lvl4pPr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4pPr>
            <a:lvl5pPr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63FA8CB-1F09-583C-BF25-38C46EAFDB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4385" y="2312417"/>
            <a:ext cx="10806575" cy="3701097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800">
                <a:solidFill>
                  <a:schemeClr val="bg1"/>
                </a:solidFill>
                <a:latin typeface="Gellix" pitchFamily="50" charset="0"/>
                <a:cs typeface="Gellix" pitchFamily="50" charset="0"/>
              </a:defRPr>
            </a:lvl1pPr>
            <a:lvl2pPr>
              <a:defRPr sz="1800">
                <a:latin typeface="Gellix" pitchFamily="50" charset="0"/>
                <a:cs typeface="Gellix" pitchFamily="50" charset="0"/>
              </a:defRPr>
            </a:lvl2pPr>
            <a:lvl3pPr>
              <a:defRPr sz="1800">
                <a:latin typeface="Gellix" pitchFamily="50" charset="0"/>
                <a:cs typeface="Gellix" pitchFamily="50" charset="0"/>
              </a:defRPr>
            </a:lvl3pPr>
            <a:lvl4pPr>
              <a:defRPr sz="1800">
                <a:latin typeface="Gellix" pitchFamily="50" charset="0"/>
                <a:cs typeface="Gellix" pitchFamily="50" charset="0"/>
              </a:defRPr>
            </a:lvl4pPr>
            <a:lvl5pPr>
              <a:defRPr sz="180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/>
              <a:t>Text</a:t>
            </a:r>
            <a:endParaRPr lang="fr-FR"/>
          </a:p>
        </p:txBody>
      </p:sp>
      <p:sp>
        <p:nvSpPr>
          <p:cNvPr id="7" name="Espace réservé du numéro de diapositive 8">
            <a:extLst>
              <a:ext uri="{FF2B5EF4-FFF2-40B4-BE49-F238E27FC236}">
                <a16:creationId xmlns:a16="http://schemas.microsoft.com/office/drawing/2014/main" id="{5BDF3EE6-C65B-FC77-96EE-5740F8A928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9096" y="6338884"/>
            <a:ext cx="471864" cy="300757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fld id="{78A75652-2DD9-2242-928B-C4408E21A69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07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FB78703-5421-8D34-F342-E0D68DA7B59D}"/>
              </a:ext>
            </a:extLst>
          </p:cNvPr>
          <p:cNvSpPr/>
          <p:nvPr userDrawn="1"/>
        </p:nvSpPr>
        <p:spPr>
          <a:xfrm>
            <a:off x="394412" y="406400"/>
            <a:ext cx="11411507" cy="57487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DA9BEEBD-FA10-7363-95F0-DFBC2C0C2F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43664" y="2032000"/>
            <a:ext cx="2793639" cy="2793639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>
              <a:defRPr b="0" i="0">
                <a:solidFill>
                  <a:schemeClr val="tx2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US"/>
              <a:t>Insert image here</a:t>
            </a: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id="{E7E7A3C7-97A9-0E37-7282-5CDBF1CA7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1715" y="980574"/>
            <a:ext cx="6969685" cy="336718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2800" b="0" i="0">
                <a:solidFill>
                  <a:schemeClr val="tx2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“Quote”</a:t>
            </a:r>
            <a:endParaRPr lang="en-US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BC3D7F63-055E-372F-51E5-005232A758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1716" y="4518455"/>
            <a:ext cx="6969685" cy="1025493"/>
          </a:xfrm>
          <a:prstGeom prst="rect">
            <a:avLst/>
          </a:prstGeom>
        </p:spPr>
        <p:txBody>
          <a:bodyPr/>
          <a:lstStyle>
            <a:lvl1pPr>
              <a:defRPr sz="1800" b="1" i="0" cap="none" spc="0">
                <a:ln w="0"/>
                <a:solidFill>
                  <a:schemeClr val="tx2"/>
                </a:solidFill>
                <a:effectLst/>
                <a:latin typeface="Gellix" pitchFamily="2" charset="77"/>
                <a:cs typeface="Gellix" pitchFamily="2" charset="77"/>
              </a:defRPr>
            </a:lvl1pPr>
            <a:lvl2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2pPr>
            <a:lvl3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3pPr>
            <a:lvl4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4pPr>
            <a:lvl5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5pPr>
          </a:lstStyle>
          <a:p>
            <a:pPr lvl="0"/>
            <a:r>
              <a:rPr lang="en-GB"/>
              <a:t>Author</a:t>
            </a:r>
            <a:endParaRPr lang="en-US"/>
          </a:p>
        </p:txBody>
      </p:sp>
      <p:sp>
        <p:nvSpPr>
          <p:cNvPr id="20" name="Espace réservé du numéro de diapositive 8">
            <a:extLst>
              <a:ext uri="{FF2B5EF4-FFF2-40B4-BE49-F238E27FC236}">
                <a16:creationId xmlns:a16="http://schemas.microsoft.com/office/drawing/2014/main" id="{8AE52DD2-7FC2-5BA3-B052-1067BB3F39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9096" y="6338884"/>
            <a:ext cx="471864" cy="300757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fld id="{78A75652-2DD9-2242-928B-C4408E21A69B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F6123BEC-2D68-D642-42FC-9DE86BC16EB9}"/>
              </a:ext>
            </a:extLst>
          </p:cNvPr>
          <p:cNvCxnSpPr>
            <a:cxnSpLocks/>
          </p:cNvCxnSpPr>
          <p:nvPr userDrawn="1"/>
        </p:nvCxnSpPr>
        <p:spPr>
          <a:xfrm>
            <a:off x="394412" y="6509583"/>
            <a:ext cx="108667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861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rme libre 25">
            <a:extLst>
              <a:ext uri="{FF2B5EF4-FFF2-40B4-BE49-F238E27FC236}">
                <a16:creationId xmlns:a16="http://schemas.microsoft.com/office/drawing/2014/main" id="{C98CE8FB-1587-CBA4-6976-E73C6000F52C}"/>
              </a:ext>
            </a:extLst>
          </p:cNvPr>
          <p:cNvSpPr/>
          <p:nvPr userDrawn="1"/>
        </p:nvSpPr>
        <p:spPr>
          <a:xfrm>
            <a:off x="2" y="0"/>
            <a:ext cx="4412009" cy="6858446"/>
          </a:xfrm>
          <a:custGeom>
            <a:avLst/>
            <a:gdLst>
              <a:gd name="connsiteX0" fmla="*/ 0 w 4412009"/>
              <a:gd name="connsiteY0" fmla="*/ 0 h 6858446"/>
              <a:gd name="connsiteX1" fmla="*/ 3551499 w 4412009"/>
              <a:gd name="connsiteY1" fmla="*/ 0 h 6858446"/>
              <a:gd name="connsiteX2" fmla="*/ 4412009 w 4412009"/>
              <a:gd name="connsiteY2" fmla="*/ 0 h 6858446"/>
              <a:gd name="connsiteX3" fmla="*/ 4405273 w 4412009"/>
              <a:gd name="connsiteY3" fmla="*/ 14157 h 6858446"/>
              <a:gd name="connsiteX4" fmla="*/ 3615788 w 4412009"/>
              <a:gd name="connsiteY4" fmla="*/ 3464561 h 6858446"/>
              <a:gd name="connsiteX5" fmla="*/ 4334984 w 4412009"/>
              <a:gd name="connsiteY5" fmla="*/ 6707686 h 6858446"/>
              <a:gd name="connsiteX6" fmla="*/ 4404281 w 4412009"/>
              <a:gd name="connsiteY6" fmla="*/ 6858000 h 6858446"/>
              <a:gd name="connsiteX7" fmla="*/ 3551499 w 4412009"/>
              <a:gd name="connsiteY7" fmla="*/ 6858000 h 6858446"/>
              <a:gd name="connsiteX8" fmla="*/ 3551499 w 4412009"/>
              <a:gd name="connsiteY8" fmla="*/ 6858446 h 6858446"/>
              <a:gd name="connsiteX9" fmla="*/ 0 w 4412009"/>
              <a:gd name="connsiteY9" fmla="*/ 6858446 h 6858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12009" h="6858446">
                <a:moveTo>
                  <a:pt x="0" y="0"/>
                </a:moveTo>
                <a:lnTo>
                  <a:pt x="3551499" y="0"/>
                </a:lnTo>
                <a:lnTo>
                  <a:pt x="4412009" y="0"/>
                </a:lnTo>
                <a:lnTo>
                  <a:pt x="4405273" y="14157"/>
                </a:lnTo>
                <a:cubicBezTo>
                  <a:pt x="4138573" y="591059"/>
                  <a:pt x="3612356" y="1940161"/>
                  <a:pt x="3615788" y="3464561"/>
                </a:cubicBezTo>
                <a:cubicBezTo>
                  <a:pt x="3618933" y="4861928"/>
                  <a:pt x="4057939" y="6086254"/>
                  <a:pt x="4334984" y="6707686"/>
                </a:cubicBezTo>
                <a:lnTo>
                  <a:pt x="4404281" y="6858000"/>
                </a:lnTo>
                <a:lnTo>
                  <a:pt x="3551499" y="6858000"/>
                </a:lnTo>
                <a:lnTo>
                  <a:pt x="3551499" y="6858446"/>
                </a:lnTo>
                <a:lnTo>
                  <a:pt x="0" y="685844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6123833A-71F4-D26F-6A66-68CEA9A97F0E}"/>
              </a:ext>
            </a:extLst>
          </p:cNvPr>
          <p:cNvSpPr/>
          <p:nvPr userDrawn="1"/>
        </p:nvSpPr>
        <p:spPr>
          <a:xfrm>
            <a:off x="2" y="6857996"/>
            <a:ext cx="3551499" cy="450"/>
          </a:xfrm>
          <a:custGeom>
            <a:avLst/>
            <a:gdLst>
              <a:gd name="connsiteX0" fmla="*/ 0 w 3551499"/>
              <a:gd name="connsiteY0" fmla="*/ 0 h 450"/>
              <a:gd name="connsiteX1" fmla="*/ 1323107 w 3551499"/>
              <a:gd name="connsiteY1" fmla="*/ 0 h 450"/>
              <a:gd name="connsiteX2" fmla="*/ 1323107 w 3551499"/>
              <a:gd name="connsiteY2" fmla="*/ 4 h 450"/>
              <a:gd name="connsiteX3" fmla="*/ 3551499 w 3551499"/>
              <a:gd name="connsiteY3" fmla="*/ 4 h 450"/>
              <a:gd name="connsiteX4" fmla="*/ 3551499 w 3551499"/>
              <a:gd name="connsiteY4" fmla="*/ 450 h 450"/>
              <a:gd name="connsiteX5" fmla="*/ 0 w 3551499"/>
              <a:gd name="connsiteY5" fmla="*/ 450 h 450"/>
              <a:gd name="connsiteX6" fmla="*/ 0 w 3551499"/>
              <a:gd name="connsiteY6" fmla="*/ 0 h 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51499" h="450">
                <a:moveTo>
                  <a:pt x="0" y="0"/>
                </a:moveTo>
                <a:lnTo>
                  <a:pt x="1323107" y="0"/>
                </a:lnTo>
                <a:lnTo>
                  <a:pt x="1323107" y="4"/>
                </a:lnTo>
                <a:lnTo>
                  <a:pt x="3551499" y="4"/>
                </a:lnTo>
                <a:lnTo>
                  <a:pt x="3551499" y="450"/>
                </a:lnTo>
                <a:lnTo>
                  <a:pt x="0" y="45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8D430C7E-DD70-0E0C-87C0-1046EA92A3D7}"/>
              </a:ext>
            </a:extLst>
          </p:cNvPr>
          <p:cNvCxnSpPr>
            <a:cxnSpLocks/>
          </p:cNvCxnSpPr>
          <p:nvPr userDrawn="1"/>
        </p:nvCxnSpPr>
        <p:spPr>
          <a:xfrm>
            <a:off x="8067554" y="555171"/>
            <a:ext cx="0" cy="531772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itle 2">
            <a:extLst>
              <a:ext uri="{FF2B5EF4-FFF2-40B4-BE49-F238E27FC236}">
                <a16:creationId xmlns:a16="http://schemas.microsoft.com/office/drawing/2014/main" id="{7466C0EA-42C8-7938-0388-1192CA6362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0008" y="398761"/>
            <a:ext cx="3201493" cy="3195178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600" b="0" i="0">
                <a:solidFill>
                  <a:schemeClr val="tx2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1478782D-3468-F382-9D8B-9B59A3659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48163" y="398761"/>
            <a:ext cx="3314700" cy="842427"/>
          </a:xfrm>
          <a:prstGeom prst="rect">
            <a:avLst/>
          </a:prstGeom>
        </p:spPr>
        <p:txBody>
          <a:bodyPr anchor="b"/>
          <a:lstStyle>
            <a:lvl1pPr>
              <a:spcBef>
                <a:spcPts val="0"/>
              </a:spcBef>
              <a:spcAft>
                <a:spcPts val="0"/>
              </a:spcAft>
              <a:defRPr sz="2400" b="1" i="0">
                <a:latin typeface="Gellix" pitchFamily="2" charset="77"/>
                <a:cs typeface="Gellix" pitchFamily="2" charset="77"/>
              </a:defRPr>
            </a:lvl1pPr>
            <a:lvl2pPr marL="9525" indent="0">
              <a:buNone/>
              <a:tabLst/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2pPr>
            <a:lvl3pPr marL="1257300" indent="-342900">
              <a:buFont typeface="+mj-lt"/>
              <a:buAutoNum type="arabicPeriod"/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3pPr>
            <a:lvl4pPr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4pPr>
            <a:lvl5pPr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A9B54EFC-B9B4-7355-F5AA-F41DAE8ED77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9525" y="398761"/>
            <a:ext cx="3314700" cy="842427"/>
          </a:xfrm>
          <a:prstGeom prst="rect">
            <a:avLst/>
          </a:prstGeom>
        </p:spPr>
        <p:txBody>
          <a:bodyPr anchor="b"/>
          <a:lstStyle>
            <a:lvl1pPr>
              <a:spcBef>
                <a:spcPts val="0"/>
              </a:spcBef>
              <a:spcAft>
                <a:spcPts val="0"/>
              </a:spcAft>
              <a:defRPr sz="2400" b="1" i="0">
                <a:latin typeface="Gellix" pitchFamily="2" charset="77"/>
                <a:cs typeface="Gellix" pitchFamily="2" charset="77"/>
              </a:defRPr>
            </a:lvl1pPr>
            <a:lvl2pPr marL="9525" indent="0">
              <a:buNone/>
              <a:tabLst/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2pPr>
            <a:lvl3pPr marL="1257300" indent="-342900">
              <a:buFont typeface="+mj-lt"/>
              <a:buAutoNum type="arabicPeriod"/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3pPr>
            <a:lvl4pPr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4pPr>
            <a:lvl5pPr>
              <a:defRPr sz="1800" b="0" i="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4ACA963-A92C-2A5E-2878-DC460F1736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48163" y="1368163"/>
            <a:ext cx="3314700" cy="4504736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800">
                <a:solidFill>
                  <a:schemeClr val="bg1"/>
                </a:solidFill>
                <a:latin typeface="Gellix" pitchFamily="50" charset="0"/>
                <a:cs typeface="Gellix" pitchFamily="50" charset="0"/>
              </a:defRPr>
            </a:lvl1pPr>
            <a:lvl2pPr>
              <a:defRPr sz="1800">
                <a:latin typeface="Gellix" pitchFamily="50" charset="0"/>
                <a:cs typeface="Gellix" pitchFamily="50" charset="0"/>
              </a:defRPr>
            </a:lvl2pPr>
            <a:lvl3pPr>
              <a:defRPr sz="1800">
                <a:latin typeface="Gellix" pitchFamily="50" charset="0"/>
                <a:cs typeface="Gellix" pitchFamily="50" charset="0"/>
              </a:defRPr>
            </a:lvl3pPr>
            <a:lvl4pPr>
              <a:defRPr sz="1800">
                <a:latin typeface="Gellix" pitchFamily="50" charset="0"/>
                <a:cs typeface="Gellix" pitchFamily="50" charset="0"/>
              </a:defRPr>
            </a:lvl4pPr>
            <a:lvl5pPr>
              <a:defRPr sz="180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32EBC37-7E9E-B538-4A88-CDEEB28650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9525" y="1368163"/>
            <a:ext cx="3314700" cy="4504736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800">
                <a:solidFill>
                  <a:schemeClr val="bg1"/>
                </a:solidFill>
                <a:latin typeface="Gellix" pitchFamily="50" charset="0"/>
                <a:cs typeface="Gellix" pitchFamily="50" charset="0"/>
              </a:defRPr>
            </a:lvl1pPr>
            <a:lvl2pPr>
              <a:defRPr sz="1800">
                <a:latin typeface="Gellix" pitchFamily="50" charset="0"/>
                <a:cs typeface="Gellix" pitchFamily="50" charset="0"/>
              </a:defRPr>
            </a:lvl2pPr>
            <a:lvl3pPr>
              <a:defRPr sz="1800">
                <a:latin typeface="Gellix" pitchFamily="50" charset="0"/>
                <a:cs typeface="Gellix" pitchFamily="50" charset="0"/>
              </a:defRPr>
            </a:lvl3pPr>
            <a:lvl4pPr>
              <a:defRPr sz="1800">
                <a:latin typeface="Gellix" pitchFamily="50" charset="0"/>
                <a:cs typeface="Gellix" pitchFamily="50" charset="0"/>
              </a:defRPr>
            </a:lvl4pPr>
            <a:lvl5pPr>
              <a:defRPr sz="180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/>
              <a:t>Text</a:t>
            </a:r>
          </a:p>
        </p:txBody>
      </p:sp>
      <p:sp>
        <p:nvSpPr>
          <p:cNvPr id="27" name="Espace réservé du numéro de diapositive 8">
            <a:extLst>
              <a:ext uri="{FF2B5EF4-FFF2-40B4-BE49-F238E27FC236}">
                <a16:creationId xmlns:a16="http://schemas.microsoft.com/office/drawing/2014/main" id="{E9F5D185-4CC4-679B-6895-C93296AF6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9096" y="6338884"/>
            <a:ext cx="471864" cy="300757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fld id="{78A75652-2DD9-2242-928B-C4408E21A69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9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rme libre 25">
            <a:extLst>
              <a:ext uri="{FF2B5EF4-FFF2-40B4-BE49-F238E27FC236}">
                <a16:creationId xmlns:a16="http://schemas.microsoft.com/office/drawing/2014/main" id="{C98CE8FB-1587-CBA4-6976-E73C6000F52C}"/>
              </a:ext>
            </a:extLst>
          </p:cNvPr>
          <p:cNvSpPr/>
          <p:nvPr userDrawn="1"/>
        </p:nvSpPr>
        <p:spPr>
          <a:xfrm>
            <a:off x="2" y="0"/>
            <a:ext cx="4412009" cy="6858446"/>
          </a:xfrm>
          <a:custGeom>
            <a:avLst/>
            <a:gdLst>
              <a:gd name="connsiteX0" fmla="*/ 0 w 4412009"/>
              <a:gd name="connsiteY0" fmla="*/ 0 h 6858446"/>
              <a:gd name="connsiteX1" fmla="*/ 3551499 w 4412009"/>
              <a:gd name="connsiteY1" fmla="*/ 0 h 6858446"/>
              <a:gd name="connsiteX2" fmla="*/ 4412009 w 4412009"/>
              <a:gd name="connsiteY2" fmla="*/ 0 h 6858446"/>
              <a:gd name="connsiteX3" fmla="*/ 4405273 w 4412009"/>
              <a:gd name="connsiteY3" fmla="*/ 14157 h 6858446"/>
              <a:gd name="connsiteX4" fmla="*/ 3615788 w 4412009"/>
              <a:gd name="connsiteY4" fmla="*/ 3464561 h 6858446"/>
              <a:gd name="connsiteX5" fmla="*/ 4334984 w 4412009"/>
              <a:gd name="connsiteY5" fmla="*/ 6707686 h 6858446"/>
              <a:gd name="connsiteX6" fmla="*/ 4404281 w 4412009"/>
              <a:gd name="connsiteY6" fmla="*/ 6858000 h 6858446"/>
              <a:gd name="connsiteX7" fmla="*/ 3551499 w 4412009"/>
              <a:gd name="connsiteY7" fmla="*/ 6858000 h 6858446"/>
              <a:gd name="connsiteX8" fmla="*/ 3551499 w 4412009"/>
              <a:gd name="connsiteY8" fmla="*/ 6858446 h 6858446"/>
              <a:gd name="connsiteX9" fmla="*/ 0 w 4412009"/>
              <a:gd name="connsiteY9" fmla="*/ 6858446 h 6858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12009" h="6858446">
                <a:moveTo>
                  <a:pt x="0" y="0"/>
                </a:moveTo>
                <a:lnTo>
                  <a:pt x="3551499" y="0"/>
                </a:lnTo>
                <a:lnTo>
                  <a:pt x="4412009" y="0"/>
                </a:lnTo>
                <a:lnTo>
                  <a:pt x="4405273" y="14157"/>
                </a:lnTo>
                <a:cubicBezTo>
                  <a:pt x="4138573" y="591059"/>
                  <a:pt x="3612356" y="1940161"/>
                  <a:pt x="3615788" y="3464561"/>
                </a:cubicBezTo>
                <a:cubicBezTo>
                  <a:pt x="3618933" y="4861928"/>
                  <a:pt x="4057939" y="6086254"/>
                  <a:pt x="4334984" y="6707686"/>
                </a:cubicBezTo>
                <a:lnTo>
                  <a:pt x="4404281" y="6858000"/>
                </a:lnTo>
                <a:lnTo>
                  <a:pt x="3551499" y="6858000"/>
                </a:lnTo>
                <a:lnTo>
                  <a:pt x="3551499" y="6858446"/>
                </a:lnTo>
                <a:lnTo>
                  <a:pt x="0" y="685844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6123833A-71F4-D26F-6A66-68CEA9A97F0E}"/>
              </a:ext>
            </a:extLst>
          </p:cNvPr>
          <p:cNvSpPr/>
          <p:nvPr userDrawn="1"/>
        </p:nvSpPr>
        <p:spPr>
          <a:xfrm>
            <a:off x="2" y="6857996"/>
            <a:ext cx="3551499" cy="450"/>
          </a:xfrm>
          <a:custGeom>
            <a:avLst/>
            <a:gdLst>
              <a:gd name="connsiteX0" fmla="*/ 0 w 3551499"/>
              <a:gd name="connsiteY0" fmla="*/ 0 h 450"/>
              <a:gd name="connsiteX1" fmla="*/ 1323107 w 3551499"/>
              <a:gd name="connsiteY1" fmla="*/ 0 h 450"/>
              <a:gd name="connsiteX2" fmla="*/ 1323107 w 3551499"/>
              <a:gd name="connsiteY2" fmla="*/ 4 h 450"/>
              <a:gd name="connsiteX3" fmla="*/ 3551499 w 3551499"/>
              <a:gd name="connsiteY3" fmla="*/ 4 h 450"/>
              <a:gd name="connsiteX4" fmla="*/ 3551499 w 3551499"/>
              <a:gd name="connsiteY4" fmla="*/ 450 h 450"/>
              <a:gd name="connsiteX5" fmla="*/ 0 w 3551499"/>
              <a:gd name="connsiteY5" fmla="*/ 450 h 450"/>
              <a:gd name="connsiteX6" fmla="*/ 0 w 3551499"/>
              <a:gd name="connsiteY6" fmla="*/ 0 h 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51499" h="450">
                <a:moveTo>
                  <a:pt x="0" y="0"/>
                </a:moveTo>
                <a:lnTo>
                  <a:pt x="1323107" y="0"/>
                </a:lnTo>
                <a:lnTo>
                  <a:pt x="1323107" y="4"/>
                </a:lnTo>
                <a:lnTo>
                  <a:pt x="3551499" y="4"/>
                </a:lnTo>
                <a:lnTo>
                  <a:pt x="3551499" y="450"/>
                </a:lnTo>
                <a:lnTo>
                  <a:pt x="0" y="45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7466C0EA-42C8-7938-0388-1192CA6362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0008" y="2888588"/>
            <a:ext cx="3131243" cy="65455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sz="3600" b="0" i="0">
                <a:solidFill>
                  <a:schemeClr val="tx2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Contents</a:t>
            </a:r>
            <a:endParaRPr lang="en-US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296C4CF5-79CF-49FB-CC4F-A3DBAE0A3AC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74946" y="1341054"/>
            <a:ext cx="6816014" cy="4176339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 sz="1800">
                <a:solidFill>
                  <a:schemeClr val="bg1"/>
                </a:solidFill>
                <a:latin typeface="Gellix" pitchFamily="50" charset="0"/>
                <a:cs typeface="Gellix" pitchFamily="50" charset="0"/>
              </a:defRPr>
            </a:lvl1pPr>
            <a:lvl2pPr>
              <a:defRPr sz="1800">
                <a:latin typeface="Gellix" pitchFamily="50" charset="0"/>
                <a:cs typeface="Gellix" pitchFamily="50" charset="0"/>
              </a:defRPr>
            </a:lvl2pPr>
            <a:lvl3pPr>
              <a:defRPr sz="1800">
                <a:latin typeface="Gellix" pitchFamily="50" charset="0"/>
                <a:cs typeface="Gellix" pitchFamily="50" charset="0"/>
              </a:defRPr>
            </a:lvl3pPr>
            <a:lvl4pPr>
              <a:defRPr sz="1800">
                <a:latin typeface="Gellix" pitchFamily="50" charset="0"/>
                <a:cs typeface="Gellix" pitchFamily="50" charset="0"/>
              </a:defRPr>
            </a:lvl4pPr>
            <a:lvl5pPr>
              <a:defRPr sz="180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/>
              <a:t>p.1 	Title section</a:t>
            </a:r>
          </a:p>
        </p:txBody>
      </p:sp>
      <p:sp>
        <p:nvSpPr>
          <p:cNvPr id="17" name="Espace réservé du numéro de diapositive 8">
            <a:extLst>
              <a:ext uri="{FF2B5EF4-FFF2-40B4-BE49-F238E27FC236}">
                <a16:creationId xmlns:a16="http://schemas.microsoft.com/office/drawing/2014/main" id="{B7365F2B-B792-0029-A3F8-A210E01F0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9096" y="6338884"/>
            <a:ext cx="471864" cy="300757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fld id="{78A75652-2DD9-2242-928B-C4408E21A69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47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rme libre 32">
            <a:extLst>
              <a:ext uri="{FF2B5EF4-FFF2-40B4-BE49-F238E27FC236}">
                <a16:creationId xmlns:a16="http://schemas.microsoft.com/office/drawing/2014/main" id="{E69FE3F9-7503-B8BF-5AF5-34C3EDF8FA3C}"/>
              </a:ext>
            </a:extLst>
          </p:cNvPr>
          <p:cNvSpPr/>
          <p:nvPr userDrawn="1"/>
        </p:nvSpPr>
        <p:spPr>
          <a:xfrm>
            <a:off x="1" y="-3"/>
            <a:ext cx="5715421" cy="6858449"/>
          </a:xfrm>
          <a:custGeom>
            <a:avLst/>
            <a:gdLst>
              <a:gd name="connsiteX0" fmla="*/ 0 w 5715421"/>
              <a:gd name="connsiteY0" fmla="*/ 0 h 6858449"/>
              <a:gd name="connsiteX1" fmla="*/ 4795519 w 5715421"/>
              <a:gd name="connsiteY1" fmla="*/ 0 h 6858449"/>
              <a:gd name="connsiteX2" fmla="*/ 4795519 w 5715421"/>
              <a:gd name="connsiteY2" fmla="*/ 3 h 6858449"/>
              <a:gd name="connsiteX3" fmla="*/ 4854911 w 5715421"/>
              <a:gd name="connsiteY3" fmla="*/ 3 h 6858449"/>
              <a:gd name="connsiteX4" fmla="*/ 5715421 w 5715421"/>
              <a:gd name="connsiteY4" fmla="*/ 3 h 6858449"/>
              <a:gd name="connsiteX5" fmla="*/ 5708685 w 5715421"/>
              <a:gd name="connsiteY5" fmla="*/ 14160 h 6858449"/>
              <a:gd name="connsiteX6" fmla="*/ 4919200 w 5715421"/>
              <a:gd name="connsiteY6" fmla="*/ 3464564 h 6858449"/>
              <a:gd name="connsiteX7" fmla="*/ 5638396 w 5715421"/>
              <a:gd name="connsiteY7" fmla="*/ 6707689 h 6858449"/>
              <a:gd name="connsiteX8" fmla="*/ 5707693 w 5715421"/>
              <a:gd name="connsiteY8" fmla="*/ 6858003 h 6858449"/>
              <a:gd name="connsiteX9" fmla="*/ 4854911 w 5715421"/>
              <a:gd name="connsiteY9" fmla="*/ 6858003 h 6858449"/>
              <a:gd name="connsiteX10" fmla="*/ 4854911 w 5715421"/>
              <a:gd name="connsiteY10" fmla="*/ 6858449 h 6858449"/>
              <a:gd name="connsiteX11" fmla="*/ 1303412 w 5715421"/>
              <a:gd name="connsiteY11" fmla="*/ 6858449 h 6858449"/>
              <a:gd name="connsiteX12" fmla="*/ 1303412 w 5715421"/>
              <a:gd name="connsiteY12" fmla="*/ 6857999 h 6858449"/>
              <a:gd name="connsiteX13" fmla="*/ 0 w 5715421"/>
              <a:gd name="connsiteY13" fmla="*/ 6857999 h 6858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715421" h="6858449">
                <a:moveTo>
                  <a:pt x="0" y="0"/>
                </a:moveTo>
                <a:lnTo>
                  <a:pt x="4795519" y="0"/>
                </a:lnTo>
                <a:lnTo>
                  <a:pt x="4795519" y="3"/>
                </a:lnTo>
                <a:lnTo>
                  <a:pt x="4854911" y="3"/>
                </a:lnTo>
                <a:lnTo>
                  <a:pt x="5715421" y="3"/>
                </a:lnTo>
                <a:lnTo>
                  <a:pt x="5708685" y="14160"/>
                </a:lnTo>
                <a:cubicBezTo>
                  <a:pt x="5441985" y="591062"/>
                  <a:pt x="4915768" y="1940164"/>
                  <a:pt x="4919200" y="3464564"/>
                </a:cubicBezTo>
                <a:cubicBezTo>
                  <a:pt x="4922345" y="4861931"/>
                  <a:pt x="5361351" y="6086257"/>
                  <a:pt x="5638396" y="6707689"/>
                </a:cubicBezTo>
                <a:lnTo>
                  <a:pt x="5707693" y="6858003"/>
                </a:lnTo>
                <a:lnTo>
                  <a:pt x="4854911" y="6858003"/>
                </a:lnTo>
                <a:lnTo>
                  <a:pt x="4854911" y="6858449"/>
                </a:lnTo>
                <a:lnTo>
                  <a:pt x="1303412" y="6858449"/>
                </a:lnTo>
                <a:lnTo>
                  <a:pt x="1303412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8D430C7E-DD70-0E0C-87C0-1046EA92A3D7}"/>
              </a:ext>
            </a:extLst>
          </p:cNvPr>
          <p:cNvCxnSpPr>
            <a:cxnSpLocks/>
          </p:cNvCxnSpPr>
          <p:nvPr userDrawn="1"/>
        </p:nvCxnSpPr>
        <p:spPr>
          <a:xfrm flipH="1">
            <a:off x="6023576" y="3312436"/>
            <a:ext cx="5483627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itle 2">
            <a:extLst>
              <a:ext uri="{FF2B5EF4-FFF2-40B4-BE49-F238E27FC236}">
                <a16:creationId xmlns:a16="http://schemas.microsoft.com/office/drawing/2014/main" id="{7466C0EA-42C8-7938-0388-1192CA6362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1200" y="751981"/>
            <a:ext cx="3931600" cy="2493165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600" b="0" i="0">
                <a:solidFill>
                  <a:schemeClr val="tx2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Text</a:t>
            </a:r>
            <a:endParaRPr lang="en-US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E024EDCD-994A-4E5E-10E1-E8EB9FE324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23729" y="3429446"/>
            <a:ext cx="5467232" cy="238781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800" b="1" i="0" cap="none" spc="0">
                <a:ln w="0"/>
                <a:solidFill>
                  <a:schemeClr val="bg1"/>
                </a:solidFill>
                <a:effectLst/>
                <a:latin typeface="Gellix" pitchFamily="2" charset="77"/>
                <a:cs typeface="Gellix" pitchFamily="2" charset="77"/>
              </a:defRPr>
            </a:lvl1pPr>
            <a:lvl2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2pPr>
            <a:lvl3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3pPr>
            <a:lvl4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4pPr>
            <a:lvl5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5pPr>
          </a:lstStyle>
          <a:p>
            <a:pPr lvl="0"/>
            <a:r>
              <a:rPr lang="en-GB"/>
              <a:t>Text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43936FB-8567-E71E-2B4D-CBEDE14E2D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23577" y="751981"/>
            <a:ext cx="5467794" cy="2493166"/>
          </a:xfrm>
          <a:prstGeom prst="rect">
            <a:avLst/>
          </a:prstGeom>
        </p:spPr>
        <p:txBody>
          <a:bodyPr anchor="b"/>
          <a:lstStyle>
            <a:lvl1pPr>
              <a:spcBef>
                <a:spcPts val="0"/>
              </a:spcBef>
              <a:defRPr sz="350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31" name="Espace réservé du numéro de diapositive 8">
            <a:extLst>
              <a:ext uri="{FF2B5EF4-FFF2-40B4-BE49-F238E27FC236}">
                <a16:creationId xmlns:a16="http://schemas.microsoft.com/office/drawing/2014/main" id="{38FF2A18-F7E4-9591-AAAB-D39E635AB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9096" y="6338884"/>
            <a:ext cx="471864" cy="300757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fld id="{78A75652-2DD9-2242-928B-C4408E21A69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17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CA8CEF-8539-5F2D-63F8-506B97CBF21E}"/>
              </a:ext>
            </a:extLst>
          </p:cNvPr>
          <p:cNvSpPr/>
          <p:nvPr userDrawn="1"/>
        </p:nvSpPr>
        <p:spPr>
          <a:xfrm>
            <a:off x="-160892" y="0"/>
            <a:ext cx="79868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BE36239A-D55A-E3FD-678E-2C83E0150EA2}"/>
              </a:ext>
            </a:extLst>
          </p:cNvPr>
          <p:cNvSpPr/>
          <p:nvPr userDrawn="1"/>
        </p:nvSpPr>
        <p:spPr>
          <a:xfrm flipV="1">
            <a:off x="7037525" y="0"/>
            <a:ext cx="5154475" cy="6857999"/>
          </a:xfrm>
          <a:custGeom>
            <a:avLst/>
            <a:gdLst>
              <a:gd name="connsiteX0" fmla="*/ 796238 w 5154475"/>
              <a:gd name="connsiteY0" fmla="*/ 6857999 h 6857999"/>
              <a:gd name="connsiteX1" fmla="*/ 5154475 w 5154475"/>
              <a:gd name="connsiteY1" fmla="*/ 6857999 h 6857999"/>
              <a:gd name="connsiteX2" fmla="*/ 5154475 w 5154475"/>
              <a:gd name="connsiteY2" fmla="*/ 0 h 6857999"/>
              <a:gd name="connsiteX3" fmla="*/ 788510 w 5154475"/>
              <a:gd name="connsiteY3" fmla="*/ 0 h 6857999"/>
              <a:gd name="connsiteX4" fmla="*/ 719213 w 5154475"/>
              <a:gd name="connsiteY4" fmla="*/ 150313 h 6857999"/>
              <a:gd name="connsiteX5" fmla="*/ 17 w 5154475"/>
              <a:gd name="connsiteY5" fmla="*/ 3393438 h 6857999"/>
              <a:gd name="connsiteX6" fmla="*/ 789502 w 5154475"/>
              <a:gd name="connsiteY6" fmla="*/ 6843842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54475" h="6857999">
                <a:moveTo>
                  <a:pt x="796238" y="6857999"/>
                </a:moveTo>
                <a:lnTo>
                  <a:pt x="5154475" y="6857999"/>
                </a:lnTo>
                <a:lnTo>
                  <a:pt x="5154475" y="0"/>
                </a:lnTo>
                <a:lnTo>
                  <a:pt x="788510" y="0"/>
                </a:lnTo>
                <a:lnTo>
                  <a:pt x="719213" y="150313"/>
                </a:lnTo>
                <a:cubicBezTo>
                  <a:pt x="442168" y="771745"/>
                  <a:pt x="3162" y="1996071"/>
                  <a:pt x="17" y="3393438"/>
                </a:cubicBezTo>
                <a:cubicBezTo>
                  <a:pt x="-3415" y="4917838"/>
                  <a:pt x="522802" y="6266940"/>
                  <a:pt x="789502" y="6843842"/>
                </a:cubicBezTo>
                <a:close/>
              </a:path>
            </a:pathLst>
          </a:custGeom>
          <a:solidFill>
            <a:srgbClr val="007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8D430C7E-DD70-0E0C-87C0-1046EA92A3D7}"/>
              </a:ext>
            </a:extLst>
          </p:cNvPr>
          <p:cNvCxnSpPr>
            <a:cxnSpLocks/>
          </p:cNvCxnSpPr>
          <p:nvPr userDrawn="1"/>
        </p:nvCxnSpPr>
        <p:spPr>
          <a:xfrm>
            <a:off x="691200" y="3312436"/>
            <a:ext cx="577560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itle 2">
            <a:extLst>
              <a:ext uri="{FF2B5EF4-FFF2-40B4-BE49-F238E27FC236}">
                <a16:creationId xmlns:a16="http://schemas.microsoft.com/office/drawing/2014/main" id="{7466C0EA-42C8-7938-0388-1192CA6362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34848" y="1084085"/>
            <a:ext cx="3424596" cy="2161064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600" b="0" i="0">
                <a:solidFill>
                  <a:schemeClr val="tx2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r>
              <a:rPr lang="en-GB"/>
              <a:t>Text</a:t>
            </a:r>
            <a:endParaRPr lang="en-US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E024EDCD-994A-4E5E-10E1-E8EB9FE324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1183" y="3429447"/>
            <a:ext cx="5737601" cy="155969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800" b="1" i="0" cap="none" spc="0">
                <a:ln w="0"/>
                <a:solidFill>
                  <a:schemeClr val="bg1"/>
                </a:solidFill>
                <a:effectLst/>
                <a:latin typeface="Gellix" pitchFamily="2" charset="77"/>
                <a:cs typeface="Gellix" pitchFamily="2" charset="77"/>
              </a:defRPr>
            </a:lvl1pPr>
            <a:lvl2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2pPr>
            <a:lvl3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3pPr>
            <a:lvl4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4pPr>
            <a:lvl5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5pPr>
          </a:lstStyle>
          <a:p>
            <a:pPr lvl="0"/>
            <a:r>
              <a:rPr lang="en-GB"/>
              <a:t>Text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43936FB-8567-E71E-2B4D-CBEDE14E2D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1200" y="1084085"/>
            <a:ext cx="5737601" cy="2161062"/>
          </a:xfrm>
          <a:prstGeom prst="rect">
            <a:avLst/>
          </a:prstGeom>
        </p:spPr>
        <p:txBody>
          <a:bodyPr anchor="b"/>
          <a:lstStyle>
            <a:lvl1pPr>
              <a:spcBef>
                <a:spcPts val="0"/>
              </a:spcBef>
              <a:defRPr sz="3500">
                <a:solidFill>
                  <a:schemeClr val="bg1"/>
                </a:solidFill>
                <a:latin typeface="Gellix" pitchFamily="2" charset="77"/>
                <a:cs typeface="Gellix" pitchFamily="2" charset="77"/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6288BE8F-9174-D47B-5E57-0F7624A653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2156"/>
          <a:stretch/>
        </p:blipFill>
        <p:spPr>
          <a:xfrm>
            <a:off x="11511279" y="6308809"/>
            <a:ext cx="245667" cy="403200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DC79F05A-DFA6-66E8-5BEC-079A955057C3}"/>
              </a:ext>
            </a:extLst>
          </p:cNvPr>
          <p:cNvCxnSpPr>
            <a:cxnSpLocks/>
          </p:cNvCxnSpPr>
          <p:nvPr userDrawn="1"/>
        </p:nvCxnSpPr>
        <p:spPr>
          <a:xfrm>
            <a:off x="0" y="6509583"/>
            <a:ext cx="1126112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numéro de diapositive 8">
            <a:extLst>
              <a:ext uri="{FF2B5EF4-FFF2-40B4-BE49-F238E27FC236}">
                <a16:creationId xmlns:a16="http://schemas.microsoft.com/office/drawing/2014/main" id="{4187916B-E1BD-5589-DE61-93D096AF2C07}"/>
              </a:ext>
            </a:extLst>
          </p:cNvPr>
          <p:cNvSpPr txBox="1">
            <a:spLocks/>
          </p:cNvSpPr>
          <p:nvPr userDrawn="1"/>
        </p:nvSpPr>
        <p:spPr>
          <a:xfrm>
            <a:off x="11019096" y="6338884"/>
            <a:ext cx="471864" cy="300757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A75652-2DD9-2242-928B-C4408E21A69B}" type="slidenum">
              <a:rPr lang="en-GB" smtClean="0">
                <a:solidFill>
                  <a:schemeClr val="tx2"/>
                </a:solidFill>
              </a:rPr>
              <a:pPr/>
              <a:t>‹#›</a:t>
            </a:fld>
            <a:endParaRPr lang="en-GB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32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37E3E8-B483-A43C-08E8-CEE2660C9B3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10224"/>
            <a:ext cx="3464719" cy="686822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158F1F5-2C8A-07A9-1AAF-49164AFE81C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326934" y="5784191"/>
            <a:ext cx="1320949" cy="82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92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rgbClr val="FFFFFF"/>
          </a:solidFill>
          <a:latin typeface="Gotham Medium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Gotham Medium" pitchFamily="2" charset="0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3F5276-780B-D2DD-51CE-2DDC945891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2000"/>
          <a:stretch/>
        </p:blipFill>
        <p:spPr>
          <a:xfrm>
            <a:off x="11511280" y="6308809"/>
            <a:ext cx="245667" cy="401549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1F47D69-D11F-86E8-B1FC-5B38F45EB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9096" y="6338884"/>
            <a:ext cx="471864" cy="300757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fld id="{78A75652-2DD9-2242-928B-C4408E21A69B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32C5D15-37B3-D8FB-8490-BEF82E743F0B}"/>
              </a:ext>
            </a:extLst>
          </p:cNvPr>
          <p:cNvCxnSpPr>
            <a:cxnSpLocks/>
          </p:cNvCxnSpPr>
          <p:nvPr userDrawn="1"/>
        </p:nvCxnSpPr>
        <p:spPr>
          <a:xfrm>
            <a:off x="692993" y="6509583"/>
            <a:ext cx="105681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771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rgbClr val="FFFFFF"/>
          </a:solidFill>
          <a:latin typeface="Gotham Medium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Gotham Medium" pitchFamily="2" charset="0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ccwbo.org/wp-content/uploads/sites/3/2022/11/when-chilling-contributes-to-warming-2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iccwbo.org/news-publications/policies-reports/how-competition-policy-acts-as-a-barrier-to-climate-action/" TargetMode="External"/><Relationship Id="rId4" Type="http://schemas.openxmlformats.org/officeDocument/2006/relationships/hyperlink" Target="https://iccwbo.org/wp-content/uploads/sites/3/2022/11/2023-ICC-Progress-report-on-aligning-competition-policy-with-global-sustainability-goals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ccwbo.org/news-publications/policies-reports/global-report-on-antitrust-enforcement-in-the-digital-economy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assets-eur.mkt.dynamics.com/28bf0f3c-2303-41ab-a6f1-60287ecea18c/digitalassets/docs/9d869bbd-ef06-ef11-9f89-6045bddce350?ts=63850078030000000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ssets-eur.mkt.dynamics.com/28bf0f3c-2303-41ab-a6f1-60287ecea18c/digitalassets/docs/cca147f4-ef06-ef11-9f89-6045bddce350?ts=6385007812100000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ssets-eur.mkt.dynamics.com/28bf0f3c-2303-41ab-a6f1-60287ecea18c/digitalassets/docs/21b75c49-f006-ef11-9f89-6045bddce350?ts=6385007826100000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assets-eur.mkt.dynamics.com/28bf0f3c-2303-41ab-a6f1-60287ecea18c/digitalassets/docs/f8976068-f006-ef11-9f89-6045bddce350?ts=638500783140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ccwbo.org/news-publications/policies-reports/icc-compendium-of-antitrust-damages-actions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195171E-4340-CA11-96A3-338AA1A73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0" y="515007"/>
            <a:ext cx="6576848" cy="2856121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Meet to Compete</a:t>
            </a:r>
            <a:br>
              <a:rPr lang="en-GB" dirty="0"/>
            </a:br>
            <a:r>
              <a:rPr lang="en-GB" dirty="0"/>
              <a:t>Competition law and Policy Conference on  “Tools for the new Rules”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55E8E7E-056D-627D-0C7C-196EF7DA48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00600" y="3738332"/>
            <a:ext cx="7200900" cy="1758896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GB" dirty="0"/>
              <a:t>François BRUNET </a:t>
            </a:r>
          </a:p>
          <a:p>
            <a:pPr>
              <a:spcAft>
                <a:spcPts val="0"/>
              </a:spcAft>
            </a:pPr>
            <a:r>
              <a:rPr lang="en-GB" b="0" dirty="0"/>
              <a:t>Chair, ICC Global Competition Commission</a:t>
            </a:r>
            <a:br>
              <a:rPr lang="en-GB" b="0" dirty="0"/>
            </a:br>
            <a:endParaRPr lang="en-GB" b="0" dirty="0"/>
          </a:p>
          <a:p>
            <a:pPr>
              <a:spcAft>
                <a:spcPts val="0"/>
              </a:spcAft>
            </a:pPr>
            <a:r>
              <a:rPr lang="en-GB" b="0" i="1" dirty="0"/>
              <a:t>9 -10 May 2024, </a:t>
            </a:r>
            <a:r>
              <a:rPr lang="en-GB" b="0" i="1" dirty="0" err="1"/>
              <a:t>Opatija</a:t>
            </a:r>
            <a:endParaRPr lang="en-GB" b="0" i="1" dirty="0"/>
          </a:p>
        </p:txBody>
      </p:sp>
    </p:spTree>
    <p:extLst>
      <p:ext uri="{BB962C8B-B14F-4D97-AF65-F5344CB8AC3E}">
        <p14:creationId xmlns:p14="http://schemas.microsoft.com/office/powerpoint/2010/main" val="1312414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6111766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Key initiatives of  the ICC Global Competition Commission</a:t>
            </a:r>
          </a:p>
          <a:p>
            <a:pPr>
              <a:lnSpc>
                <a:spcPct val="107000"/>
              </a:lnSpc>
              <a:defRPr/>
            </a:pPr>
            <a:endParaRPr lang="en-GB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r>
              <a:rPr lang="en-GB" sz="16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6. Antitrust Compliance Programmes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Leadership:  Charlotte Breuvart (Belgium, Jones Day), Dan Roskis (France, Eversheds Sutherland), Gordon Christian (Germany, Siemens Energy)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54 members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Aim: to advocate for a harmonisation of antitrust compliance policies worldwide with a view to enhance more convergence (on criteria for credible antitrust compliance programs and recognition of such programs in antitrust decisions/sanctions) around competition authorities’ practice.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Papers: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Draft summary on Compliance Guidelines and enforcement trends worldwide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Revision of the ICC Antitrust Compliance Toolkit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16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ea typeface="Cambria" panose="02040503050406030204" pitchFamily="18" charset="0"/>
              </a:rPr>
              <a:t>Next steps: (</a:t>
            </a:r>
            <a:r>
              <a:rPr lang="en-GB" sz="1600" dirty="0" err="1">
                <a:ea typeface="Cambria" panose="02040503050406030204" pitchFamily="18" charset="0"/>
              </a:rPr>
              <a:t>i</a:t>
            </a:r>
            <a:r>
              <a:rPr lang="en-GB" sz="1600" dirty="0">
                <a:ea typeface="Cambria" panose="02040503050406030204" pitchFamily="18" charset="0"/>
              </a:rPr>
              <a:t>) </a:t>
            </a:r>
            <a:r>
              <a:rPr lang="en-GB" sz="1600" b="1" dirty="0">
                <a:ea typeface="Cambria" panose="02040503050406030204" pitchFamily="18" charset="0"/>
              </a:rPr>
              <a:t>Publish the 2</a:t>
            </a:r>
            <a:r>
              <a:rPr lang="en-GB" sz="1600" b="1" baseline="30000" dirty="0">
                <a:ea typeface="Cambria" panose="02040503050406030204" pitchFamily="18" charset="0"/>
              </a:rPr>
              <a:t>nd</a:t>
            </a:r>
            <a:r>
              <a:rPr lang="en-GB" sz="1600" b="1" dirty="0">
                <a:ea typeface="Cambria" panose="02040503050406030204" pitchFamily="18" charset="0"/>
              </a:rPr>
              <a:t> Ed of the ICC Antitrust Compliance Toolkit</a:t>
            </a:r>
            <a:r>
              <a:rPr lang="en-GB" sz="1600" dirty="0">
                <a:ea typeface="Cambria" panose="02040503050406030204" pitchFamily="18" charset="0"/>
              </a:rPr>
              <a:t>, (ii) Advocate for an international </a:t>
            </a:r>
            <a:r>
              <a:rPr lang="en-GB" sz="1600" b="1" dirty="0">
                <a:ea typeface="Cambria" panose="02040503050406030204" pitchFamily="18" charset="0"/>
              </a:rPr>
              <a:t>harmonisation of criteria </a:t>
            </a:r>
            <a:r>
              <a:rPr lang="en-GB" sz="1600" dirty="0">
                <a:ea typeface="Cambria" panose="02040503050406030204" pitchFamily="18" charset="0"/>
              </a:rPr>
              <a:t>for credible antitrust compliance programmes (e.g. ICN) and the recognition for credible compliance programmes.</a:t>
            </a: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10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526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4897329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International conferences</a:t>
            </a:r>
          </a:p>
          <a:p>
            <a:pPr algn="ctr">
              <a:spcBef>
                <a:spcPct val="0"/>
              </a:spcBef>
              <a:defRPr/>
            </a:pPr>
            <a:endParaRPr lang="en-GB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Tokyo 2023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:  First conference in Asia to increase the Global Competition activities and meet the JFTC and Japanese antitrust community  (over 100 participants from over Asia, EU and US)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COP28 2023 in Dubai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: Second participation at COP with a session on antitrust and sustainability to launch a new progress report on the role of competition policy in climate action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Pre-ICN Forum 2023 in Barcelona 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on “The Antitrust Trifecta – the enforcers, the courts and the private sector”.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Webinars with antitrust enforcers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:   Mexican authority (COFECE), the UK CMA, the Portuguese authorities, and DG COMP.  </a:t>
            </a:r>
          </a:p>
          <a:p>
            <a:pPr>
              <a:lnSpc>
                <a:spcPct val="107000"/>
              </a:lnSpc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11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625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4897329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  <a:ea typeface="ヒラギノ角ゴ Pro W3"/>
                <a:cs typeface="Times New Roman" panose="02020603050405020304" pitchFamily="18" charset="0"/>
              </a:rPr>
              <a:t>Forthcoming activities in 2024</a:t>
            </a:r>
            <a:endParaRPr lang="en-GB" b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Finalization and publication of the ICC Merger Control Recommendations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Publication of the 2</a:t>
            </a:r>
            <a:r>
              <a:rPr lang="en-GB" sz="2000" baseline="30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nd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Edition of the ICC Antitrust Compliance Toolkit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Webinar on the State Aid and the FSR with ICC Mexico (22 May).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ICC/OECD webinar on Sustainability and abuse of dominance  (16 October)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Beijing 2024:  Second antitrust conference in Asia with ICC China and the Chinese antitrust authority in October (November)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12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274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4897329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How the countries in the region - Croatia, Slovenia, Bosnia and Herzegovina, Montenegro, Serbia – can contribute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endParaRPr lang="en-GB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500 members from over 42 countries: in-house counsel, private practitioners, banks and trade associations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To date: 20 Croatian members in the Global Competition Commission participating mainly in the Merger Control Task Force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Organize meetings within ICC Croatia and identify the issues at stake in each country as well as the topics of interest/priorities for companies in these countries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Participate in the meetings of the Global Competition Commission, including the annual  plenary meeting of the Global Commission in Paris, annual meetings ICC/ DG COMP, Pre-ICN Forums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Sign up for the different projects.</a:t>
            </a:r>
          </a:p>
          <a:p>
            <a:pPr>
              <a:lnSpc>
                <a:spcPct val="107000"/>
              </a:lnSpc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13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07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4897329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Acknowledgements</a:t>
            </a:r>
          </a:p>
          <a:p>
            <a:pPr algn="ctr">
              <a:spcBef>
                <a:spcPct val="0"/>
              </a:spcBef>
              <a:defRPr/>
            </a:pPr>
            <a:endParaRPr lang="en-GB" sz="2800" b="1" dirty="0">
              <a:solidFill>
                <a:schemeClr val="tx1"/>
              </a:solidFill>
            </a:endParaRP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Dunja </a:t>
            </a:r>
            <a:r>
              <a:rPr lang="en-GB" sz="2000" b="1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Šimunić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Mehdin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,  President of the ICC Croatia Competition Commission</a:t>
            </a:r>
          </a:p>
          <a:p>
            <a:pPr marL="1028700" lvl="1" indent="-342900">
              <a:lnSpc>
                <a:spcPct val="107000"/>
              </a:lnSpc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Igor </a:t>
            </a:r>
            <a:r>
              <a:rPr lang="en-GB" sz="2000" b="1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Mucalo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, Vice-president of the ICC Croatia Competition Commission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Marina </a:t>
            </a:r>
            <a:r>
              <a:rPr lang="en-GB" sz="2000" b="1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Rožić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, Secretary General of CCE and ICC Croatia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2000" b="1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Mislav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Bradvica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, Partner, Law firm BMWC</a:t>
            </a: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2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062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4897329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Key facts about the ICC Global Competition Commission</a:t>
            </a:r>
          </a:p>
          <a:p>
            <a:pPr>
              <a:lnSpc>
                <a:spcPct val="107000"/>
              </a:lnSpc>
              <a:defRPr/>
            </a:pPr>
            <a:endParaRPr lang="en-GB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Priorities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:  (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enhance the harmonisation and convergence among jurisdictions in key competition policy areas 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with the aim to minimise regulatory costs for international companies; and (ii)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increase the efficiency of antitrust enforcement 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at a global level both from a legal and economic perspective.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Projects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:  (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policy papers 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and recommendations, (ii)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practical tools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for business, (iii) international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conferences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and events, and (iv) regular meetings with antitrust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enforcement agencies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To become </a:t>
            </a:r>
            <a:r>
              <a:rPr lang="en-GB" sz="2000" b="1" u="sng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the interface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between global business and international competition authorities.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3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457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5927834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Members of the ICC Global Competition Commission include:</a:t>
            </a:r>
          </a:p>
          <a:p>
            <a:pPr algn="ctr">
              <a:spcBef>
                <a:spcPct val="0"/>
              </a:spcBef>
              <a:defRPr/>
            </a:pPr>
            <a:endParaRPr lang="en-GB" sz="2800" b="1" dirty="0">
              <a:solidFill>
                <a:schemeClr val="tx1"/>
              </a:solidFill>
            </a:endParaRPr>
          </a:p>
          <a:p>
            <a:pPr>
              <a:lnSpc>
                <a:spcPct val="107000"/>
              </a:lnSpc>
              <a:defRPr/>
            </a:pPr>
            <a:endParaRPr lang="en-GB" sz="1000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endParaRPr lang="en-GB" sz="1000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endParaRPr lang="en-GB" sz="1100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14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4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B7B0C3-CA65-075B-AD0B-247FA3E406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03" y="1873139"/>
            <a:ext cx="9010335" cy="417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91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5460124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Key initiatives of  the ICC Global Competition Commission</a:t>
            </a:r>
          </a:p>
          <a:p>
            <a:pPr>
              <a:lnSpc>
                <a:spcPct val="107000"/>
              </a:lnSpc>
              <a:defRPr/>
            </a:pPr>
            <a:r>
              <a:rPr lang="en-GB" sz="17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1. Sustainability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Leadership:  Paola Pugliese (Brazil, </a:t>
            </a:r>
            <a:r>
              <a:rPr lang="en-GB" sz="17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Lefosse</a:t>
            </a: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), Simon Holmes (UK, CAT judge), Marceline </a:t>
            </a:r>
            <a:r>
              <a:rPr lang="en-GB" sz="17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Tournier</a:t>
            </a: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(Switzerland, Nestlé)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71 members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Aim:  To address the poor thinking around the </a:t>
            </a:r>
            <a:r>
              <a:rPr lang="en-GB" sz="17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role of competition law in promoting sustainability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Papers: 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White paper “</a:t>
            </a: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3"/>
              </a:rPr>
              <a:t>When chilling contributes to warming – How competition law acts as a barrier to climate action</a:t>
            </a: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” (2022)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Follow-up paper “</a:t>
            </a: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4"/>
              </a:rPr>
              <a:t>Taking the chill factor out of climate action – a progress report</a:t>
            </a: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” (2023)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5"/>
              </a:rPr>
              <a:t>ICC Comments on the revised JFTC Green Guidelines </a:t>
            </a:r>
            <a:r>
              <a:rPr lang="en-GB" sz="17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(2024)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17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GB" altLang="tr-TR" sz="1700" dirty="0">
                <a:ea typeface="Cambria" panose="02040503050406030204" pitchFamily="18" charset="0"/>
              </a:rPr>
              <a:t>Next steps:  (</a:t>
            </a:r>
            <a:r>
              <a:rPr lang="en-GB" altLang="tr-TR" sz="1700" dirty="0" err="1">
                <a:ea typeface="Cambria" panose="02040503050406030204" pitchFamily="18" charset="0"/>
              </a:rPr>
              <a:t>i</a:t>
            </a:r>
            <a:r>
              <a:rPr lang="en-GB" altLang="tr-TR" sz="1700" dirty="0">
                <a:ea typeface="Cambria" panose="02040503050406030204" pitchFamily="18" charset="0"/>
              </a:rPr>
              <a:t>) Further the development of a </a:t>
            </a:r>
            <a:r>
              <a:rPr lang="en-GB" altLang="tr-TR" sz="1700" b="1" dirty="0">
                <a:ea typeface="Cambria" panose="02040503050406030204" pitchFamily="18" charset="0"/>
              </a:rPr>
              <a:t>database of sustainability cases and judgements</a:t>
            </a:r>
            <a:r>
              <a:rPr lang="en-GB" altLang="tr-TR" sz="1700" dirty="0">
                <a:ea typeface="Cambria" panose="02040503050406030204" pitchFamily="18" charset="0"/>
              </a:rPr>
              <a:t>, (ii) </a:t>
            </a:r>
            <a:r>
              <a:rPr lang="en-GB" altLang="tr-TR" sz="1700" b="1" dirty="0">
                <a:ea typeface="Cambria" panose="02040503050406030204" pitchFamily="18" charset="0"/>
              </a:rPr>
              <a:t>Interacting with regulators </a:t>
            </a:r>
            <a:r>
              <a:rPr lang="en-GB" altLang="tr-TR" sz="1700" dirty="0">
                <a:ea typeface="Cambria" panose="02040503050406030204" pitchFamily="18" charset="0"/>
              </a:rPr>
              <a:t>(</a:t>
            </a:r>
            <a:r>
              <a:rPr lang="en-GB" altLang="tr-TR" sz="1700" dirty="0" err="1">
                <a:ea typeface="Cambria" panose="02040503050406030204" pitchFamily="18" charset="0"/>
              </a:rPr>
              <a:t>eg</a:t>
            </a:r>
            <a:r>
              <a:rPr lang="en-GB" altLang="tr-TR" sz="1700" dirty="0">
                <a:ea typeface="Cambria" panose="02040503050406030204" pitchFamily="18" charset="0"/>
              </a:rPr>
              <a:t>, the OECD on sustainability and abuse of dominance).</a:t>
            </a: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5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83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386083" cy="593309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Key initiatives of the ICC Global Competition Commission</a:t>
            </a:r>
          </a:p>
          <a:p>
            <a:pPr>
              <a:lnSpc>
                <a:spcPct val="107000"/>
              </a:lnSpc>
              <a:defRPr/>
            </a:pPr>
            <a:r>
              <a:rPr lang="en-GB" sz="16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2. Digital Economy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Leadership:  Susan Ning (China, King &amp; Wood Mallesons), </a:t>
            </a:r>
            <a:r>
              <a:rPr lang="en-GB" sz="16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Stavroula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Vryna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/Alex </a:t>
            </a:r>
            <a:r>
              <a:rPr lang="en-GB" sz="16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Nourry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(UK, Clifford Chance), Carel Maske (US, Microsoft), Georg Boettcher (Germany, Siemens)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98 members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Aim: To keep global business diligently informed of the </a:t>
            </a:r>
            <a:r>
              <a:rPr lang="en-GB" sz="16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main antitrust enforcement issues 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and </a:t>
            </a:r>
            <a:r>
              <a:rPr lang="en-GB" sz="16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regulatory developments in the digital sector,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with a view to foster constructive discussions with the relevant authorities, legal practitioners and policymakers as necessary. 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Papers:   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3"/>
              </a:rPr>
              <a:t>ICC Global report on Competition antitrust enforcement in the digital economy (2023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4"/>
              </a:rPr>
              <a:t>ICC Response to the European Commission’s call for contributions on competition in generative AI and virtual worlds 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(2024)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16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cs typeface="Times New Roman" panose="02020603050405020304" pitchFamily="18" charset="0"/>
              </a:rPr>
              <a:t>Next steps: (</a:t>
            </a:r>
            <a:r>
              <a:rPr lang="en-GB" sz="1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GB" sz="1600" dirty="0">
                <a:solidFill>
                  <a:srgbClr val="000000"/>
                </a:solidFill>
                <a:cs typeface="Times New Roman" panose="02020603050405020304" pitchFamily="18" charset="0"/>
              </a:rPr>
              <a:t>) 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Continue monitoring and reporting on global progress of digital regulation, including inter alia on cloud computing and AI. (ii) </a:t>
            </a:r>
            <a:r>
              <a:rPr lang="en-GB" sz="16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Contribute views and publish paper in relation to DG COMP's development of Article 102 TFEU 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guidelines. (iii) Organise 1-2 workshops with global regulators (e.g., in jurisdictions of contributors to the DE report, SAMR (China)).</a:t>
            </a:r>
          </a:p>
          <a:p>
            <a:pPr marL="1028700" lvl="1" indent="-342900">
              <a:lnSpc>
                <a:spcPct val="107000"/>
              </a:lnSpc>
              <a:defRPr/>
            </a:pPr>
            <a:endParaRPr lang="en-GB" sz="14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6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77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4897329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Key initiatives of the ICC Global Competition Commission</a:t>
            </a:r>
          </a:p>
          <a:p>
            <a:pPr>
              <a:lnSpc>
                <a:spcPct val="107000"/>
              </a:lnSpc>
              <a:defRPr/>
            </a:pPr>
            <a:endParaRPr lang="en-GB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3. Merger Control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Leadership: François Brunet (France, Avocat at the Paris Bar), Irene de Angelis (Italy, Intesa 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Saopaolo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), Yusuke Nakano (Japan, Anderson Mori &amp; 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Tomotsune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), Annie Herdman (UK, Paul Weiss), Tim Cornell (US, Clifford Chance), 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Gonenç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Gürkaynak (Turkey, 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Elig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Law Firm), Pierre Chellet (Spain, Garrigues)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138 members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Aim: To advocate for a harmonization of merger control best practices worldwide with a view to reduce regulatory costs for international businesses.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Paper:  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3"/>
              </a:rPr>
              <a:t>Draft ICC Recommendations on Merger Control </a:t>
            </a: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Next steps: (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i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 Finalise the draft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Merger Control Recommendations 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, (ii) Organise webinars with </a:t>
            </a:r>
            <a:r>
              <a:rPr lang="en-GB" sz="20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key enforcement authorities </a:t>
            </a:r>
            <a:r>
              <a:rPr lang="en-GB" sz="20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ie</a:t>
            </a:r>
            <a:r>
              <a:rPr lang="en-GB" sz="2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US, UK, Germany, France, China.</a:t>
            </a:r>
          </a:p>
          <a:p>
            <a:pPr>
              <a:lnSpc>
                <a:spcPct val="107000"/>
              </a:lnSpc>
              <a:defRPr/>
            </a:pPr>
            <a:endParaRPr lang="en-GB" sz="20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7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5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5729288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Key initiatives of  the ICC Global Competition Commission</a:t>
            </a:r>
          </a:p>
          <a:p>
            <a:pPr>
              <a:lnSpc>
                <a:spcPct val="107000"/>
              </a:lnSpc>
              <a:defRPr/>
            </a:pPr>
            <a:endParaRPr lang="en-GB" sz="1500" b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r>
              <a:rPr lang="en-GB" sz="15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4. State Aid and EU Foreign Subsidies Regulation (FSR)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Leadership: Patrick Hubert (France, Orrick), Eduardo Maia Cadete (Portugal, </a:t>
            </a:r>
            <a:r>
              <a:rPr lang="en-GB" sz="15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Morais</a:t>
            </a: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</a:t>
            </a:r>
            <a:r>
              <a:rPr lang="en-GB" sz="15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Leitao</a:t>
            </a: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), Liu Cheng (China, King &amp; Wood Mallesons)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63 members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Aim: To encourage the sensible and </a:t>
            </a:r>
            <a:r>
              <a:rPr lang="en-GB" sz="15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careful implementation </a:t>
            </a: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of the FSR and to identify the </a:t>
            </a:r>
            <a:r>
              <a:rPr lang="en-GB" sz="15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practical issues</a:t>
            </a: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raised by the new EU regulation as well as the geopolitical implications for trade and investments across the globe.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Papers: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3"/>
              </a:rPr>
              <a:t>ICC Comments on the new regulation on foreign subsidies in the EU </a:t>
            </a: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(2022)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4"/>
              </a:rPr>
              <a:t>ICC Comments on the Draft Implementing Regulation to the EU Foreign Subsidies Regulation </a:t>
            </a:r>
            <a:r>
              <a:rPr lang="en-GB" sz="15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(2023)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15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indent="-342900"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GB" altLang="tr-TR" sz="1500" dirty="0">
                <a:ea typeface="Cambria" panose="02040503050406030204" pitchFamily="18" charset="0"/>
              </a:rPr>
              <a:t>Next steps: (</a:t>
            </a:r>
            <a:r>
              <a:rPr lang="en-GB" altLang="tr-TR" sz="1500" dirty="0" err="1">
                <a:ea typeface="Cambria" panose="02040503050406030204" pitchFamily="18" charset="0"/>
              </a:rPr>
              <a:t>i</a:t>
            </a:r>
            <a:r>
              <a:rPr lang="en-GB" altLang="tr-TR" sz="1500" dirty="0">
                <a:ea typeface="Cambria" panose="02040503050406030204" pitchFamily="18" charset="0"/>
              </a:rPr>
              <a:t>) Organise </a:t>
            </a:r>
            <a:r>
              <a:rPr lang="en-GB" altLang="tr-TR" sz="1500" b="1" dirty="0">
                <a:ea typeface="Cambria" panose="02040503050406030204" pitchFamily="18" charset="0"/>
              </a:rPr>
              <a:t>webinars</a:t>
            </a:r>
            <a:r>
              <a:rPr lang="en-GB" altLang="tr-TR" sz="1500" dirty="0">
                <a:ea typeface="Cambria" panose="02040503050406030204" pitchFamily="18" charset="0"/>
              </a:rPr>
              <a:t> with national competition agencies as well as with local antitrust practitioners in key jurisdictions to exchange on local companies and private counsel’s experiences with the FSR, (ii) </a:t>
            </a:r>
            <a:r>
              <a:rPr lang="en-GB" altLang="tr-TR" sz="1500" b="1" dirty="0">
                <a:ea typeface="Cambria" panose="02040503050406030204" pitchFamily="18" charset="0"/>
              </a:rPr>
              <a:t>Prepare a first guidance paper starting with a draft questionnaire in Q3-Q4 2024</a:t>
            </a:r>
            <a:r>
              <a:rPr lang="en-GB" altLang="tr-TR" sz="1500" dirty="0">
                <a:ea typeface="Cambria" panose="02040503050406030204" pitchFamily="18" charset="0"/>
              </a:rPr>
              <a:t>, (iii) Publish a paper with a broader view and consider doing a more theoretical reflection on state subsidies.</a:t>
            </a: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8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640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exte 4">
            <a:extLst>
              <a:ext uri="{FF2B5EF4-FFF2-40B4-BE49-F238E27FC236}">
                <a16:creationId xmlns:a16="http://schemas.microsoft.com/office/drawing/2014/main" id="{EBEBC89C-FA27-C675-27D2-48F367D5637D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96924" y="609600"/>
            <a:ext cx="10107613" cy="589630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2800" b="1" dirty="0">
                <a:solidFill>
                  <a:schemeClr val="tx1"/>
                </a:solidFill>
              </a:rPr>
              <a:t>Key initiatives of  the ICC Global Competition Commission</a:t>
            </a:r>
          </a:p>
          <a:p>
            <a:pPr>
              <a:lnSpc>
                <a:spcPct val="107000"/>
              </a:lnSpc>
              <a:defRPr/>
            </a:pPr>
            <a:endParaRPr lang="en-GB" b="1" i="1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defRPr/>
            </a:pPr>
            <a:r>
              <a:rPr lang="en-GB" sz="1600" b="1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5. Antitrust damages actions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Leadership:  Sarina Williams (UK, Linklaters), Joyce Honda (Brazil, </a:t>
            </a:r>
            <a:r>
              <a:rPr lang="en-GB" sz="16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Cescon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Barrieu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), Carolin Marx (Germany, Hogan Lovells), Danny Jowell (UK, Brick Court Chambers)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95 Members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Aim:  To provide antitrust experts with a strategic overview of all relevant information on antitrust damages in key jurisdictions, followed by two policy papers advocating in favour of best practices among jurisdictions in key areas.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Papers: </a:t>
            </a:r>
          </a:p>
          <a:p>
            <a:pPr marL="1028700" lvl="1" indent="-342900">
              <a:lnSpc>
                <a:spcPct val="107000"/>
              </a:lnSpc>
              <a:defRPr/>
            </a:pP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3"/>
              </a:rPr>
              <a:t>2</a:t>
            </a:r>
            <a:r>
              <a:rPr lang="en-GB" sz="1600" baseline="300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3"/>
              </a:rPr>
              <a:t>nd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  <a:hlinkClick r:id="rId3"/>
              </a:rPr>
              <a:t> Edition of the ICC Compendium of Antitrust Damages Actions jointly published with Concurrences </a:t>
            </a:r>
            <a:r>
              <a:rPr lang="en-GB" sz="1600" dirty="0">
                <a:solidFill>
                  <a:srgbClr val="000000"/>
                </a:solidFill>
                <a:ea typeface="ヒラギノ角ゴ Pro W3"/>
                <a:cs typeface="Times New Roman" panose="02020603050405020304" pitchFamily="18" charset="0"/>
              </a:rPr>
              <a:t>(2023)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sz="1600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llix" pitchFamily="50" charset="0"/>
                <a:ea typeface="ヒラギノ角ゴ Pro W3"/>
                <a:cs typeface="Times New Roman" panose="02020603050405020304" pitchFamily="18" charset="0"/>
              </a:rPr>
              <a:t>Next steps: Publication of policy papers in favour of best practices on: (</a:t>
            </a:r>
            <a:r>
              <a:rPr kumimoji="0" lang="en-GB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llix" pitchFamily="50" charset="0"/>
                <a:ea typeface="ヒラギノ角ゴ Pro W3"/>
                <a:cs typeface="Times New Roman" panose="02020603050405020304" pitchFamily="18" charset="0"/>
              </a:rPr>
              <a:t>i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llix" pitchFamily="50" charset="0"/>
                <a:ea typeface="ヒラギノ角ゴ Pro W3"/>
                <a:cs typeface="Times New Roman" panose="02020603050405020304" pitchFamily="18" charset="0"/>
              </a:rPr>
              <a:t>) relationship between leniency/immunity and private damages claims, (ii) the treatment of pass-on in key jurisdictions, (iii) the mechanisms for bringing collective actions for competition damages claims in key jurisdictions.</a:t>
            </a:r>
          </a:p>
          <a:p>
            <a:pPr lvl="1" indent="0">
              <a:lnSpc>
                <a:spcPct val="107000"/>
              </a:lnSpc>
              <a:buNone/>
              <a:defRPr/>
            </a:pPr>
            <a:endParaRPr lang="en-GB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lvl="1" indent="0">
              <a:lnSpc>
                <a:spcPct val="107000"/>
              </a:lnSpc>
              <a:buNone/>
              <a:defRPr/>
            </a:pPr>
            <a:endParaRPr lang="en-GB" dirty="0">
              <a:solidFill>
                <a:srgbClr val="000000"/>
              </a:solidFill>
              <a:ea typeface="ヒラギノ角ゴ Pro W3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altLang="tr-TR" sz="2000" dirty="0">
              <a:ea typeface="Cambria" panose="02040503050406030204" pitchFamily="18" charset="0"/>
            </a:endParaRPr>
          </a:p>
        </p:txBody>
      </p:sp>
      <p:sp>
        <p:nvSpPr>
          <p:cNvPr id="10243" name="Espace réservé du numéro de diapositive 6">
            <a:extLst>
              <a:ext uri="{FF2B5EF4-FFF2-40B4-BE49-F238E27FC236}">
                <a16:creationId xmlns:a16="http://schemas.microsoft.com/office/drawing/2014/main" id="{6547D193-4317-7D2E-0034-EDE8179ECC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auto">
          <a:xfrm>
            <a:off x="11018838" y="6338888"/>
            <a:ext cx="471487" cy="30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100" b="1" kern="1200">
                <a:solidFill>
                  <a:schemeClr val="bg1"/>
                </a:solidFill>
                <a:latin typeface="Gellix" pitchFamily="50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D498E4A-A8E5-49FA-94B5-E84C6B13D968}" type="slidenum">
              <a:rPr lang="en-GB" altLang="tr-TR" smtClean="0"/>
              <a:pPr>
                <a:defRPr/>
              </a:pPr>
              <a:t>9</a:t>
            </a:fld>
            <a:endParaRPr lang="en-GB" altLang="tr-TR">
              <a:solidFill>
                <a:srgbClr val="000000"/>
              </a:solidFill>
              <a:latin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90856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WE ARE ICC">
      <a:dk1>
        <a:srgbClr val="007BFF"/>
      </a:dk1>
      <a:lt1>
        <a:srgbClr val="000000"/>
      </a:lt1>
      <a:dk2>
        <a:srgbClr val="FFFFFF"/>
      </a:dk2>
      <a:lt2>
        <a:srgbClr val="007BFF"/>
      </a:lt2>
      <a:accent1>
        <a:srgbClr val="007DFF"/>
      </a:accent1>
      <a:accent2>
        <a:srgbClr val="00BC00"/>
      </a:accent2>
      <a:accent3>
        <a:srgbClr val="853DE5"/>
      </a:accent3>
      <a:accent4>
        <a:srgbClr val="FF5769"/>
      </a:accent4>
      <a:accent5>
        <a:srgbClr val="999998"/>
      </a:accent5>
      <a:accent6>
        <a:srgbClr val="382F2C"/>
      </a:accent6>
      <a:hlink>
        <a:srgbClr val="007DFF"/>
      </a:hlink>
      <a:folHlink>
        <a:srgbClr val="00349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Bef>
            <a:spcPts val="1800"/>
          </a:spcBef>
          <a:buSzPct val="120000"/>
          <a:defRPr sz="2800" dirty="0">
            <a:solidFill>
              <a:srgbClr val="0263A7"/>
            </a:solidFill>
            <a:latin typeface="Gotham Medium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WE ARE ICC">
      <a:dk1>
        <a:srgbClr val="007BFF"/>
      </a:dk1>
      <a:lt1>
        <a:srgbClr val="000000"/>
      </a:lt1>
      <a:dk2>
        <a:srgbClr val="FFFFFF"/>
      </a:dk2>
      <a:lt2>
        <a:srgbClr val="007BFF"/>
      </a:lt2>
      <a:accent1>
        <a:srgbClr val="007DFF"/>
      </a:accent1>
      <a:accent2>
        <a:srgbClr val="00BC00"/>
      </a:accent2>
      <a:accent3>
        <a:srgbClr val="853DE5"/>
      </a:accent3>
      <a:accent4>
        <a:srgbClr val="FF5769"/>
      </a:accent4>
      <a:accent5>
        <a:srgbClr val="999998"/>
      </a:accent5>
      <a:accent6>
        <a:srgbClr val="382F2C"/>
      </a:accent6>
      <a:hlink>
        <a:srgbClr val="007DFF"/>
      </a:hlink>
      <a:folHlink>
        <a:srgbClr val="003493"/>
      </a:folHlink>
    </a:clrScheme>
    <a:fontScheme name="Gellix">
      <a:majorFont>
        <a:latin typeface="Gellix"/>
        <a:ea typeface=""/>
        <a:cs typeface=""/>
      </a:majorFont>
      <a:minorFont>
        <a:latin typeface="Gellix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Bef>
            <a:spcPts val="1800"/>
          </a:spcBef>
          <a:buSzPct val="120000"/>
          <a:defRPr sz="2800" dirty="0" smtClean="0">
            <a:solidFill>
              <a:schemeClr val="bg1"/>
            </a:solidFill>
            <a:latin typeface="Gellix" pitchFamily="2" charset="77"/>
            <a:cs typeface="Gellix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cf7fcc-4ac6-4448-a404-5e4417a2ee04">
      <Terms xmlns="http://schemas.microsoft.com/office/infopath/2007/PartnerControls"/>
    </lcf76f155ced4ddcb4097134ff3c332f>
    <TaxCatchAll xmlns="598f140b-4145-4024-8bcc-6d7083f15a24" xsi:nil="true"/>
    <SharedWithUsers xmlns="465ae127-5d1e-48f1-8bba-a4710e9de403">
      <UserInfo>
        <DisplayName>FELICI Francesco</DisplayName>
        <AccountId>8119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818AE115A3A9419A412E1B8FF46FE3" ma:contentTypeVersion="18" ma:contentTypeDescription="Create a new document." ma:contentTypeScope="" ma:versionID="8968e0caecc32a6fd8d76ae6b4d77c79">
  <xsd:schema xmlns:xsd="http://www.w3.org/2001/XMLSchema" xmlns:xs="http://www.w3.org/2001/XMLSchema" xmlns:p="http://schemas.microsoft.com/office/2006/metadata/properties" xmlns:ns2="fecf7fcc-4ac6-4448-a404-5e4417a2ee04" xmlns:ns3="465ae127-5d1e-48f1-8bba-a4710e9de403" xmlns:ns4="598f140b-4145-4024-8bcc-6d7083f15a24" targetNamespace="http://schemas.microsoft.com/office/2006/metadata/properties" ma:root="true" ma:fieldsID="d367642df93db7449e041da641ef2b4a" ns2:_="" ns3:_="" ns4:_="">
    <xsd:import namespace="fecf7fcc-4ac6-4448-a404-5e4417a2ee04"/>
    <xsd:import namespace="465ae127-5d1e-48f1-8bba-a4710e9de403"/>
    <xsd:import namespace="598f140b-4145-4024-8bcc-6d7083f15a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f7fcc-4ac6-4448-a404-5e4417a2ee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b34d393a-c683-4ae6-92a3-16801d27c9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ae127-5d1e-48f1-8bba-a4710e9de40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8f140b-4145-4024-8bcc-6d7083f15a2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1108c5b-dc04-4112-92d3-dfe3254644ac}" ma:internalName="TaxCatchAll" ma:showField="CatchAllData" ma:web="465ae127-5d1e-48f1-8bba-a4710e9de4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EA269B-350C-40B9-A43E-1AAA1C96A4E1}">
  <ds:schemaRefs>
    <ds:schemaRef ds:uri="http://www.w3.org/XML/1998/namespace"/>
    <ds:schemaRef ds:uri="http://purl.org/dc/terms/"/>
    <ds:schemaRef ds:uri="fecf7fcc-4ac6-4448-a404-5e4417a2ee04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465ae127-5d1e-48f1-8bba-a4710e9de403"/>
    <ds:schemaRef ds:uri="http://schemas.microsoft.com/office/infopath/2007/PartnerControls"/>
    <ds:schemaRef ds:uri="http://schemas.openxmlformats.org/package/2006/metadata/core-properties"/>
    <ds:schemaRef ds:uri="598f140b-4145-4024-8bcc-6d7083f15a24"/>
  </ds:schemaRefs>
</ds:datastoreItem>
</file>

<file path=customXml/itemProps2.xml><?xml version="1.0" encoding="utf-8"?>
<ds:datastoreItem xmlns:ds="http://schemas.openxmlformats.org/officeDocument/2006/customXml" ds:itemID="{7BD2ED49-B88D-4593-A703-6C1A956A8A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cf7fcc-4ac6-4448-a404-5e4417a2ee04"/>
    <ds:schemaRef ds:uri="465ae127-5d1e-48f1-8bba-a4710e9de403"/>
    <ds:schemaRef ds:uri="598f140b-4145-4024-8bcc-6d7083f15a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B61338-3E37-4B30-92D2-B9B4A5E7D4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1514</Words>
  <Application>Microsoft Office PowerPoint</Application>
  <PresentationFormat>Widescreen</PresentationFormat>
  <Paragraphs>135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</vt:lpstr>
      <vt:lpstr>Gellix</vt:lpstr>
      <vt:lpstr>Gotham Medium</vt:lpstr>
      <vt:lpstr>Times New Roman</vt:lpstr>
      <vt:lpstr>ヒラギノ角ゴ Pro W3</vt:lpstr>
      <vt:lpstr>2_Office Theme</vt:lpstr>
      <vt:lpstr>3_Office Theme</vt:lpstr>
      <vt:lpstr> Meet to Compete Competition law and Policy Conference on  “Tools for the new Rules”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International Chamber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reports of the ICC Competition Task Forces</dc:title>
  <dc:creator>WAQUET Clemence</dc:creator>
  <cp:lastModifiedBy>Dunja Simunic Mehdin</cp:lastModifiedBy>
  <cp:revision>7</cp:revision>
  <cp:lastPrinted>2024-05-07T13:27:32Z</cp:lastPrinted>
  <dcterms:created xsi:type="dcterms:W3CDTF">2022-09-15T08:17:20Z</dcterms:created>
  <dcterms:modified xsi:type="dcterms:W3CDTF">2024-05-08T16:33:28Z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0x01010094818AE115A3A9419A412E1B8FF46FE3</vt:lpwstr>
  </property>
  <property fmtid="{D5CDD505-2E9C-101B-9397-08002B2CF9AE}" pid="3" name="MediaServiceImageTags">
    <vt:lpwstr/>
  </property>
</Properties>
</file>