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16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17.xml" ContentType="application/vnd.openxmlformats-officedocument.presentationml.notesSlide+xml"/>
  <Override PartName="/ppt/ink/ink44.xml" ContentType="application/inkml+xml"/>
  <Override PartName="/ppt/ink/ink45.xml" ContentType="application/inkml+xml"/>
  <Override PartName="/ppt/ink/ink46.xml" ContentType="application/inkml+xml"/>
  <Override PartName="/ppt/notesSlides/notesSlide18.xml" ContentType="application/vnd.openxmlformats-officedocument.presentationml.notesSlide+xml"/>
  <Override PartName="/ppt/ink/ink47.xml" ContentType="application/inkml+xml"/>
  <Override PartName="/ppt/ink/ink48.xml" ContentType="application/inkml+xml"/>
  <Override PartName="/ppt/ink/ink49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notesSlides/notesSlide21.xml" ContentType="application/vnd.openxmlformats-officedocument.presentationml.notesSlide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notesSlides/notesSlide22.xml" ContentType="application/vnd.openxmlformats-officedocument.presentationml.notesSlide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notesSlides/notesSlide23.xml" ContentType="application/vnd.openxmlformats-officedocument.presentationml.notesSlide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notesSlides/notesSlide24.xml" ContentType="application/vnd.openxmlformats-officedocument.presentationml.notesSlide+xml"/>
  <Override PartName="/ppt/ink/ink91.xml" ContentType="application/inkml+xml"/>
  <Override PartName="/ppt/ink/ink92.xml" ContentType="application/inkml+xml"/>
  <Override PartName="/ppt/notesSlides/notesSlide25.xml" ContentType="application/vnd.openxmlformats-officedocument.presentationml.notesSlide+xml"/>
  <Override PartName="/ppt/ink/ink93.xml" ContentType="application/inkml+xml"/>
  <Override PartName="/ppt/ink/ink94.xml" ContentType="application/inkml+xml"/>
  <Override PartName="/ppt/ink/ink95.xml" ContentType="application/inkml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47" r:id="rId2"/>
    <p:sldId id="410" r:id="rId3"/>
    <p:sldId id="416" r:id="rId4"/>
    <p:sldId id="417" r:id="rId5"/>
    <p:sldId id="418" r:id="rId6"/>
    <p:sldId id="419" r:id="rId7"/>
    <p:sldId id="420" r:id="rId8"/>
    <p:sldId id="421" r:id="rId9"/>
    <p:sldId id="257" r:id="rId10"/>
    <p:sldId id="422" r:id="rId11"/>
    <p:sldId id="423" r:id="rId12"/>
    <p:sldId id="424" r:id="rId13"/>
    <p:sldId id="437" r:id="rId14"/>
    <p:sldId id="427" r:id="rId15"/>
    <p:sldId id="426" r:id="rId16"/>
    <p:sldId id="428" r:id="rId17"/>
    <p:sldId id="429" r:id="rId18"/>
    <p:sldId id="430" r:id="rId19"/>
    <p:sldId id="431" r:id="rId20"/>
    <p:sldId id="432" r:id="rId21"/>
    <p:sldId id="433" r:id="rId22"/>
    <p:sldId id="434" r:id="rId23"/>
    <p:sldId id="435" r:id="rId24"/>
    <p:sldId id="436" r:id="rId25"/>
    <p:sldId id="414" r:id="rId26"/>
    <p:sldId id="314" r:id="rId27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or Mucalo" initials="IM" lastIdx="2" clrIdx="0">
    <p:extLst>
      <p:ext uri="{19B8F6BF-5375-455C-9EA6-DF929625EA0E}">
        <p15:presenceInfo xmlns:p15="http://schemas.microsoft.com/office/powerpoint/2012/main" userId="Igor Mucal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D1003"/>
    <a:srgbClr val="B35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2T15:38:10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2250 28 24575,'-32'-1'0,"-55"-11"0,-23 0 0,-713 10 0,400 4 0,-103-2 0,516 1 0,-1 0 0,1 0 0,0 1 0,0 0 0,-1 1 0,2 0 0,-1 1 0,0 0 0,1 1 0,0-1 0,0 2 0,0-1 0,1 1 0,-1 1 0,1 0 0,1 0 0,0 0 0,0 1 0,0 0 0,1 0 0,0 1 0,0 0 0,1 0 0,-5 12 0,4-8 0,0 1 0,1 0 0,0 0 0,2 0 0,-1 0 0,2 1 0,0-1 0,0 1 0,2 0 0,-1-1 0,2 1 0,0 0 0,1-1 0,0 1 0,2-1 0,7 24 0,-5-24 0,1-1 0,1 0 0,0 0 0,0-1 0,1 0 0,1 0 0,0-1 0,1 0 0,16 13 0,4-1 0,1-2 0,51 27 0,-63-40 0,0-1 0,0-1 0,1 0 0,0-2 0,0 0 0,0-1 0,28-1 0,20 4 0,121 4 0,-22-4 0,21 21 0,205 58 0,-345-74 0,15 0 0,0-3 0,1-3 0,125-6 0,-64-1 0,-111 2 0,-1-1 0,1 0 0,-1-1 0,0 0 0,0-1 0,0-1 0,0 0 0,16-7 0,-23 7 0,-1 1 0,0-1 0,0 0 0,0 0 0,0-1 0,0 0 0,-1 0 0,0 0 0,0-1 0,0 1 0,-1-1 0,0 0 0,0-1 0,-1 1 0,1-1 0,-1 1 0,-1-1 0,3-8 0,3-13 0,-1 7 0,-1 0 0,-2 0 0,0 0 0,1-24 0,8-66 0,-8 82 0,-1 1 0,-2-1 0,-2-53 0,-1 76 0,0 0 0,0 0 0,-1 0 0,0 0 0,0 1 0,0-1 0,-1 1 0,0-1 0,0 1 0,0 0 0,-1 0 0,0 0 0,1 1 0,-2-1 0,1 1 0,0 0 0,-1 0 0,-5-3 0,-1 0 0,0 1 0,-1 0 0,0 0 0,1 1 0,-2 1 0,1 0 0,-18-3 0,23 6-151,-1-1-1,1 0 0,0 0 0,-1-1 1,1 0-1,0-1 0,1 1 1,-13-9-1,2-4-6674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2T15:38:50.8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0 103 24575,'631'14'0,"25"-1"0,1213-14 0,-1370-25 0,-58 1 0,-174 12 0,59 0 0,-233 9 0,109-18 0,-109 10 0,114-2 0,536 15-1365,-713-1-5461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2T16:41:56.357"/>
    </inkml:context>
    <inkml:brush xml:id="br0">
      <inkml:brushProperty name="width" value="0.17639" units="cm"/>
      <inkml:brushProperty name="height" value="0.17639" units="cm"/>
      <inkml:brushProperty name="color" value="#E71224"/>
    </inkml:brush>
  </inkml:definitions>
  <inkml:trace contextRef="#ctx0" brushRef="#br0">1 1 24575,'13'1'0,"0"2"0,0-1 0,0 2 0,0-1 0,-1 2 0,1 0 0,-1 0 0,0 1 0,13 9 0,2-1 0,370 235 0,-295-174 0,-4 4 0,161 167 0,139 214 0,-358-412 0,-21-24-114,12 14-303,2 0 0,69 61 0,-92-91-6409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2T16:41:56.358"/>
    </inkml:context>
    <inkml:brush xml:id="br0">
      <inkml:brushProperty name="width" value="0.17639" units="cm"/>
      <inkml:brushProperty name="height" value="0.17639" units="cm"/>
      <inkml:brushProperty name="color" value="#E71224"/>
    </inkml:brush>
  </inkml:definitions>
  <inkml:trace contextRef="#ctx0" brushRef="#br0">1 980 24575,'1'-9'0,"0"1"0,1-2 0,0 2 0,0-1 0,0 1 0,1-1 0,1 1 0,0 0 0,0 0 0,1 0 0,-1 1 0,2-1 0,-1 2 0,10-11 0,12-10 0,1 1 0,31-23 0,-54 45 0,106-79 0,205-115 0,146-27 0,-321 166 0,4 8 0,230-52 0,-329 96 0,1 1 0,68 2 0,-52 3 0,-45-1-1365,-5-1-5461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5T07:21:59.460"/>
    </inkml:context>
    <inkml:brush xml:id="br0">
      <inkml:brushProperty name="width" value="0.17639" units="cm"/>
      <inkml:brushProperty name="height" value="0.17639" units="cm"/>
      <inkml:brushProperty name="color" value="#E71224"/>
    </inkml:brush>
  </inkml:definitions>
  <inkml:trace contextRef="#ctx0" brushRef="#br0">1 1 24575,'13'1'0,"0"2"0,0-1 0,0 2 0,0-1 0,-1 2 0,1 0 0,-1 0 0,0 1 0,13 9 0,2-1 0,370 235 0,-295-174 0,-4 4 0,161 167 0,139 214 0,-358-412 0,-21-24-114,12 14-303,2 0 0,69 61 0,-92-91-6409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5T07:21:59.461"/>
    </inkml:context>
    <inkml:brush xml:id="br0">
      <inkml:brushProperty name="width" value="0.17639" units="cm"/>
      <inkml:brushProperty name="height" value="0.17639" units="cm"/>
      <inkml:brushProperty name="color" value="#E71224"/>
    </inkml:brush>
  </inkml:definitions>
  <inkml:trace contextRef="#ctx0" brushRef="#br0">1 980 24575,'1'-9'0,"0"1"0,1-2 0,0 2 0,0-1 0,0 1 0,1-1 0,1 1 0,0 0 0,0 0 0,1 0 0,-1 1 0,2-1 0,-1 2 0,10-11 0,12-10 0,1 1 0,31-23 0,-54 45 0,106-79 0,205-115 0,146-27 0,-321 166 0,4 8 0,230-52 0,-329 96 0,1 1 0,68 2 0,-52 3 0,-45-1-1365,-5-1-5461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3:08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3:13.4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157 434 24575,'-101'236'0,"87"-193"0,2 0 0,1 0 0,-7 77 0,18-113 0,0 0 0,0 0 0,1 0 0,0 0 0,1 0 0,-1-1 0,1 1 0,0 0 0,1-1 0,0 0 0,0 1 0,0-1 0,0 0 0,1-1 0,0 1 0,1-1 0,-1 1 0,1-1 0,0 0 0,8 5 0,11 8 0,1 0 0,0-2 0,39 18 0,-48-26 0,17 8 0,0-1 0,1-3 0,0 0 0,1-2 0,0-2 0,1-1 0,0-1 0,0-3 0,0 0 0,0-3 0,1-1 0,-1-1 0,0-2 0,0-2 0,66-20 0,-33 5 0,-1-3 0,69-35 0,-99 40 0,-2-2 0,0-1 0,-1-1 0,61-56 0,-92 75 0,1 0 0,-2 0 0,1 0 0,0-1 0,-1 1 0,0-1 0,0 0 0,0 0 0,-1 0 0,1-1 0,2-10 0,-5 14 0,0 0 0,0 0 0,0-1 0,0 1 0,0 0 0,-1-1 0,1 1 0,-1 0 0,1 0 0,-1 0 0,0 0 0,0-1 0,0 1 0,0 0 0,0 1 0,-1-1 0,1 0 0,-1 0 0,1 0 0,-1 1 0,0-1 0,1 1 0,-1-1 0,0 1 0,0 0 0,0 0 0,0 0 0,0 0 0,0 0 0,0 0 0,-1 0 0,-1 0 0,-8-3 0,0 0 0,1 1 0,-2 0 0,1 1 0,0 0 0,0 1 0,-1 1 0,1 0 0,-1 0 0,1 1 0,0 1 0,-1 0 0,1 1 0,0 0 0,-15 6 0,-12 9 0,1 0 0,0 3 0,-40 28 0,-54 30 0,129-77 0,-1 0 0,0 0 0,0 0 0,0-1 0,-1 0 0,1 1 0,0-1 0,0-1 0,-1 1 0,1-1 0,-1 1 0,-6-2 0,9 0 0,0 0 0,0 0 0,0 0 0,0 0 0,0-1 0,0 1 0,0-1 0,0 1 0,0-1 0,1 0 0,-1 0 0,1 1 0,0-1 0,-1 0 0,1 0 0,0-1 0,0 1 0,0 0 0,0 0 0,1 0 0,-1-1 0,0 1 0,1 0 0,0-1 0,-1-3 0,-2-20 0,1 0 0,1-1 0,1 1 0,1 0 0,6-34 0,33-136 0,-22 120 0,21-96 0,-57 283 0,-7 60 0,19-109 0,2 1 0,6 76 0,1-113 0,0 0 0,2 0 0,1 0 0,1-1 0,1 0 0,1-1 0,2 1 0,15 25 0,3-2 0,3-1 0,1-2 0,3-1 0,2-2 0,1-2 0,2-1 0,2-2 0,85 56 0,-125-91 0,0 0 0,-1 0 0,1-1 0,0 1 0,0-1 0,-1 0 0,1 0 0,0 0 0,0 0 0,0 0 0,0-1 0,1 1 0,3-1 0,-6-1 0,1 1 0,-1-1 0,1 0 0,-1 0 0,0 1 0,1-1 0,-1 0 0,0-1 0,0 1 0,1 0 0,-1 0 0,0 0 0,0-1 0,0 1 0,-1 0 0,1-1 0,0 1 0,0-1 0,-1 1 0,1-1 0,-1 0 0,1 1 0,-1-1 0,0 1 0,0-4 0,12-65 0,3-73 0,-5 26 0,-3 134 0,0 1 0,1-2 0,1 1 0,0-1 0,1-1 0,1 1 0,0-2 0,1 0 0,18 17 0,-13-19 0,1-2 0,0 1 0,0-2 0,1-1 0,0 0 0,0-1 0,1-1 0,0-1 0,0-1 0,0-1 0,0 0 0,36-1 0,-7-3 0,1-3 0,-1-1 0,0-2 0,52-16 0,97-39 0,-171 51 0,-1-1 0,0-1 0,-1-1 0,0-1 0,23-20 0,-47 35 0,0-1 0,0 0 0,1 0 0,-1 0 0,0-1 0,0 1 0,0 0 0,0 0 0,0-1 0,0 1 0,-1 0 0,1-1 0,0 1 0,-1-1 0,2-2 0,-2 4 0,0-1 0,-1 0 0,1 0 0,0 1 0,0-1 0,0 1 0,-1-1 0,1 0 0,0 1 0,-1-1 0,1 1 0,0-1 0,-1 0 0,1 1 0,-1-1 0,1 1 0,-1-1 0,1 1 0,-1 0 0,0-1 0,1 1 0,-1 0 0,1-1 0,-1 1 0,-1-1 0,-10-2 0,0 0 0,0 0 0,-23-1 0,31 3 0,-697-22 0,473 24 0,183-1 0,-107-5 0,136 4 0,-1-1 0,1-1 0,0-1 0,0 0 0,1-1 0,-23-11 0,33 14 0,1 0 0,-1-1 0,1 1 0,0-1 0,0 0 0,1 0 0,-1-1 0,1 1 0,-1-1 0,1 0 0,0 1 0,0-1 0,1-1 0,-1 1 0,1 0 0,0-1 0,0 1 0,0-1 0,1 0 0,-2-8 0,2 2 0,1 0 0,0 0 0,1 0 0,0 0 0,0 0 0,1 0 0,1 1 0,5-16 0,9-20 0,2 1 0,2 2 0,28-45 0,91-125 0,-93 144 0,-30 43 0,194-302 0,-208 322 0,4-5 0,0-1 0,-1 0 0,6-18 0,-12 29 0,0 0 0,1 0 0,-1 0 0,0 0 0,1 0 0,-1 0 0,0 0 0,0-1 0,0 1 0,0 0 0,0 0 0,0 0 0,-1 0 0,1 0 0,0 0 0,0 0 0,-1 0 0,1 0 0,-1 0 0,0-2 0,0 2 0,-1 1 0,1-1 0,0 1 0,0-1 0,-1 1 0,1 0 0,0-1 0,-1 1 0,1 0 0,0 0 0,-1 0 0,1 0 0,0 0 0,-1 0 0,1 0 0,0 0 0,-1 1 0,1-1 0,0 1 0,-1-1 0,1 1 0,-1 0 0,-29 12 0,2 2 0,0 1 0,0 1 0,2 1 0,-44 38 0,30-24 0,-171 144 0,175-140 0,2 1 0,1 2 0,-41 61 0,49-67 0,-1-1 0,-2-1 0,-1-2 0,-1 0 0,-46 30 0,46-34 0,-57 40 0,52-41 0,1 2 0,1 2 0,-55 58 0,78-75 0,-1 1 0,0-2 0,0 0 0,-1 0 0,-1-2 0,0 1 0,-21 8 0,-27 19 0,27-13 0,6-6 0,1 1 0,1 2 0,1 1 0,-46 46 0,72-67 0,-1 1 0,0-1 0,0 1 0,1-1 0,-1 1 0,0 0 0,1-1 0,-1 1 0,1 0 0,-1 0 0,1-1 0,-1 1 0,1 0 0,-1 0 0,1 0 0,0 0 0,-1-1 0,1 1 0,0 0 0,0 0 0,0 0 0,0 0 0,0 0 0,0 0 0,0 0 0,0 0 0,0 0 0,0 0 0,1-1 0,-1 1 0,0 0 0,0 0 0,1 0 0,-1 0 0,1-1 0,-1 1 0,1 0 0,-1 0 0,1-1 0,-1 1 0,1 0 0,0-1 0,-1 1 0,1 0 0,0-1 0,0 1 0,-1-1 0,1 1 0,0-1 0,0 0 0,0 1 0,0-1 0,-1 0 0,1 1 0,0-1 0,1 0 0,9 2 0,0-1 0,0 0 0,0 0 0,15-2 0,86-9 0,-1-5 0,196-53 0,-199 41 0,53-10 0,228-62 0,-356 88 0,-30 10 0,-8 1 0,-53 14 0,-88 29 0,1 7 0,-209 104 0,344-150 0,1 1 0,0 0 0,1 0 0,-1 1 0,1 0 0,-14 14 0,21-19 0,1 0 0,-1 0 0,1-1 0,-1 1 0,1 0 0,-1 0 0,1 0 0,0 0 0,0 0 0,-1-1 0,1 1 0,0 0 0,0 0 0,0 0 0,0 0 0,0 0 0,0 0 0,0 0 0,0 0 0,1 0 0,-1-1 0,0 1 0,0 0 0,1 0 0,-1 0 0,0 0 0,1-1 0,-1 1 0,1 0 0,-1 0 0,1-1 0,0 1 0,-1 0 0,1-1 0,0 1 0,-1 0 0,1-1 0,0 1 0,0-1 0,-1 0 0,1 1 0,0-1 0,0 1 0,0-1 0,0 0 0,0 0 0,0 0 0,1 1 0,11 3 0,0 0 0,1-1 0,0-1 0,-1 0 0,24 0 0,83-5 0,-78 2 0,152-7 0,266-43 0,-429 44 0,-1-2 0,1-2 0,-2 0 0,0-2 0,0-1 0,-1-1 0,-1-2 0,-1 0 0,0-2 0,-1-1 0,23-24 0,26-33 0,122-164 0,-127 151 0,134-200 0,-213 309 0,1 1 0,1 0 0,1 1 0,0-1 0,2 1 0,0 1 0,2-1 0,0 1 0,1-1 0,2 1 0,0-1 0,1 1 0,1 0 0,1-1 0,1 1 0,1-1 0,0 0 0,11 22 0,129 315 0,-321-706 0,141 286 0,23 39 0,-20-36 0,-2 1 0,-54-69 0,87 126 0,1 0 0,-1 0 0,1 0 0,-1 0 0,1 1 0,-1-1 0,0 0 0,1 0 0,-1 1 0,0-1 0,0 0 0,0 1 0,1-1 0,-1 1 0,0-1 0,0 1 0,0-1 0,0 1 0,0 0 0,0 0 0,-2-1 0,3 2 0,0 1 0,-1-1 0,1 1 0,0 0 0,0-1 0,0 1 0,0-1 0,0 1 0,1-1 0,-1 1 0,0-1 0,1 1 0,-1-1 0,1 0 0,-1 1 0,2 1 0,9 25 0,0-1 0,2 0 0,33 49 0,63 71 0,-91-124 0,-14-18 0,0 0 0,1 0 0,-1 0 0,1 0 0,1-1 0,-1 0 0,0 0 0,1 0 0,0-1 0,0 1 0,0-1 0,0-1 0,1 1 0,-1-1 0,11 2 0,-2-3 0,0 0 0,0-1 0,0 0 0,0-1 0,0-1 0,16-3 0,96-11-73,0 6-1,190 9 1,-174 4-1072,-101-3-5681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3:14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473 1 24575,'-3'1'0,"1"1"0,-1-1 0,0 1 0,1 0 0,-1 0 0,1 1 0,-1-1 0,1 0 0,0 1 0,0-1 0,0 1 0,1 0 0,-3 4 0,-1 0 0,-26 42 0,3 2 0,-28 66 0,17-32 0,-48 94-17,-95 188-1331,171-348-5478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3:15.3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390 0 24575,'-17'19'0,"1"0"0,-20 31 0,15-19 0,-141 215 0,134-197 0,2 2 0,2 1 0,-19 63 0,38-100-341,2 0 0,0 1-1,-2 30 1,4-24-6485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3:16.0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386 1 24575,'-3'17'0,"0"0"0,-1-1 0,-1 1 0,0-1 0,-1 0 0,-1 0 0,0-1 0,-12 18 0,-1 5 0,-19 35 0,-65 90 0,-7 10 0,94-146-34,12-20-188,0 1 0,0 0 0,1 0 1,0 0-1,-5 16 0,5-6-6604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2T15:38:17.9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24575,'873'0'0,"-820"3"0,0 2 0,60 14 0,-61-9 0,1-2 0,64 1 0,177-11-1365,-255 2-5461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3:16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 24575,'4'0'0,"11"-5"0,10-5 0,3-1-8191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3:17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3:17.7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3:21.6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880 78 24575,'-97'5'0,"-1"4"0,2 4 0,-141 38 0,188-39 0,0 2 0,1 2 0,-63 31 0,104-43 0,1 1 0,-1-1 0,1 1 0,0 0 0,0 1 0,1 0 0,0 0 0,0 0 0,0 0 0,1 1 0,0 0 0,0 0 0,1 0 0,-1 0 0,2 0 0,-1 1 0,1-1 0,0 1 0,0 0 0,0 10 0,0 12 0,0 0 0,2 1 0,6 54 0,-4-76 0,0 0 0,0-1 0,0 1 0,1-1 0,0 1 0,1-1 0,0 0 0,0 0 0,1-1 0,6 9 0,-7-11 0,-1 0 0,1-1 0,0 0 0,1 0 0,-1 0 0,1 0 0,-1 0 0,1-1 0,0 0 0,1 0 0,-1-1 0,0 1 0,1-1 0,-1 0 0,1-1 0,6 2 0,46 0 0,-45-3 0,1 0 0,0 2 0,26 4 0,-35-4 0,1 0 0,-1 0 0,0 1 0,1-1 0,-1 1 0,0 0 0,-1 1 0,1-1 0,-1 1 0,1 0 0,-1 0 0,0 0 0,3 6 0,9 16 0,-1 1 0,-1 1 0,-2 0 0,-1 0 0,11 43 0,33 153 0,-53-221 0,0 0 0,-1 0 0,1 0 0,0 0 0,0 0 0,1 0 0,-1 0 0,1-1 0,-1 1 0,1-1 0,0 0 0,0 0 0,0 0 0,0 0 0,0 0 0,1-1 0,-1 1 0,0-1 0,1 0 0,-1 0 0,1 0 0,-1-1 0,1 1 0,-1-1 0,1 0 0,6 0 0,12 0 0,0-1 0,-1-1 0,24-5 0,-42 7 0,34-5 0,-1 2 0,1 2 0,-1 1 0,1 1 0,0 3 0,35 7 0,213 63 0,-235-60 0,0 2 0,-2 3 0,0 2 0,79 46 0,-127-67 0,1 0 0,-1 0 0,1 0 0,-1 0 0,1 0 0,-1 1 0,0-1 0,1 0 0,-1 0 0,1 1 0,-1-1 0,1 0 0,-1 0 0,0 1 0,1-1 0,-1 1 0,0-1 0,1 0 0,-1 1 0,0-1 0,0 1 0,1-1 0,-1 0 0,0 1 0,0-1 0,0 1 0,0-1 0,0 1 0,1-1 0,-1 1 0,0-1 0,0 1 0,0-1 0,0 2 0,-18-10 0,1-10 0,1 0 0,0-1 0,2 0 0,0-1 0,1-1 0,1-1 0,-10-26 0,-39-63 0,50 92 0,1-1 0,2-1 0,0 0 0,1 0 0,1 0 0,1-1 0,-3-30 0,-16-59 0,22 108 0,1-1 0,0 0 0,0 0 0,0 0 0,0 0 0,1 0 0,-1 0 0,1 0 0,0 0 0,0 0 0,1 0 0,-1 0 0,1 0 0,2-6 0,-2 7 0,1 1 0,0-1 0,0 1 0,1 0 0,-1 0 0,0 0 0,1 0 0,-1 0 0,1 0 0,-1 1 0,1-1 0,0 1 0,0 0 0,0 0 0,0 0 0,0 0 0,0 0 0,0 1 0,5-1 0,52-6 0,-1 2 0,2 4 0,69 6 0,-10-1 0,-89-3 0,0-1 0,1-2 0,-1-1 0,59-14 0,-81 15 0,0-1 0,-1 0 0,1-1 0,-1 0 0,0 0 0,0-1 0,-1 0 0,1 0 0,-1-1 0,0 0 0,0 0 0,-1-1 0,0 0 0,0 0 0,0 0 0,-1-1 0,0 1 0,-1-1 0,0-1 0,0 1 0,4-13 0,0-6 0,0 1 0,-2-1 0,-1 0 0,-2-1 0,0 1 0,-1-1 0,-5-47 0,2 61 0,-2 0 0,0 1 0,0-1 0,-1 1 0,-1-1 0,0 1 0,-1 1 0,0-1 0,-1 1 0,-1 0 0,0 1 0,0-1 0,-1 2 0,-1-1 0,1 1 0,-2 1 0,-11-10 0,6 7 0,-1 1 0,0 1 0,-1 0 0,0 1 0,0 1 0,-1 1 0,0 1 0,0 0 0,0 1 0,-1 1 0,-23-1 0,-678-17 0,702 22-114,-1 1 1,0 1-1,1 1 0,-1 0 0,1 2 1,0 0-1,1 1 0,-1 1 0,1 1 1,0 0-1,-31 21 0,34-18-6712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3:23.5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235 2 24575,'-36'0'0,"18"-2"0,0 2 0,0 1 0,-26 3 0,39-3 0,1 0 0,-1 0 0,1 1 0,0-1 0,0 1 0,-1 0 0,1 0 0,0 0 0,1 0 0,-1 1 0,0 0 0,1 0 0,-1 0 0,1 0 0,0 0 0,0 1 0,0-1 0,-4 8 0,7-10 0,-5 6 0,2 0 0,-1 0 0,1 1 0,0-1 0,-3 13 0,6-19 0,0 1 0,0 0 0,0-1 0,0 1 0,0 0 0,0-1 0,0 1 0,0-1 0,1 1 0,-1 0 0,1-1 0,-1 1 0,1-1 0,-1 1 0,1-1 0,0 1 0,0-1 0,0 0 0,0 1 0,0-1 0,0 0 0,0 0 0,0 0 0,0 1 0,1-1 0,-1-1 0,0 1 0,1 0 0,-1 0 0,1 0 0,-1-1 0,3 2 0,6 2 0,0-1 0,0 1 0,0-1 0,0-1 0,0 0 0,1-1 0,10 1 0,-16-2 0,0-1 0,0 1 0,1-1 0,-1 0 0,0-1 0,-1 1 0,1-1 0,0 0 0,0 0 0,-1-1 0,1 1 0,-1-1 0,0 0 0,1 0 0,-2 0 0,5-5 0,1 0-136,0-1-1,-1 1 1,0-2-1,0 1 1,-1-1-1,0-1 1,-1 1-1,0-1 0,7-20 1,-8 10-6690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3:25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262 2 24575,'-65'-1'0,"-73"3"0,136-2 0,-1 0 0,1 0 0,-1 1 0,1-1 0,-1 1 0,1 0 0,0 0 0,-1 0 0,1 0 0,0 0 0,0 0 0,0 1 0,0-1 0,0 1 0,0-1 0,0 1 0,0 0 0,0 0 0,1 0 0,-1 0 0,-1 3 0,1-1 0,0 1 0,1-1 0,-1 0 0,1 0 0,0 1 0,0-1 0,1 1 0,-1-1 0,1 1 0,0-1 0,1 9 0,0-8 0,-1 1 0,1 0 0,1 0 0,-1-1 0,1 1 0,0-1 0,0 1 0,0-1 0,1 0 0,0 0 0,0 0 0,0 0 0,1 0 0,-1-1 0,1 0 0,0 1 0,1-1 0,-1-1 0,10 7 0,-9-8 5,1-1 1,-1 0-1,1 0 0,-1-1 0,1 1 0,-1-1 1,1-1-1,0 1 0,-1-1 0,1 0 1,-1 0-1,1 0 0,-1-1 0,0 0 0,0 0 1,0 0-1,0 0 0,0-1 0,0 0 0,0 0 1,-1-1-1,7-5 0,-4 3-111,-1 1 0,1-1 0,-1-1 0,0 1 0,-1-1 0,0 0-1,0 0 1,0-1 0,-1 1 0,0-1 0,0 0 0,-1 0 0,4-17 0,-5 4-6720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3:26.3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24575,'0'5'0,"4"5"0,6 5 0,6 10 0,0 4 0,1 6 0,-1 2 0,0-6 0,-3-4 0,-3-2 0,-3 0 0,1-6 0,0 0 0,2 0 0,0 1 0,-2 2 0,2-3 0,0-5-8191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3:27.2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24575,'0'5'0,"0"10"0,4 6 0,2 5 0,0 6 0,2 7 0,1 0 0,-1-1 0,2-8 0,3 1 0,1-2 0,1-5 0,-2-2 0,-2-5-8191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5T07:31:06.307"/>
    </inkml:context>
    <inkml:brush xml:id="br0">
      <inkml:brushProperty name="width" value="0.17639" units="cm"/>
      <inkml:brushProperty name="height" value="0.17639" units="cm"/>
      <inkml:brushProperty name="color" value="#E71224"/>
    </inkml:brush>
  </inkml:definitions>
  <inkml:trace contextRef="#ctx0" brushRef="#br0">1 1 24575,'13'1'0,"0"2"0,0-1 0,0 2 0,0-1 0,-1 2 0,1 0 0,-1 0 0,0 1 0,13 9 0,2-1 0,370 235 0,-295-174 0,-4 4 0,161 167 0,139 214 0,-358-412 0,-21-24-114,12 14-303,2 0 0,69 61 0,-92-91-6409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5T07:31:06.308"/>
    </inkml:context>
    <inkml:brush xml:id="br0">
      <inkml:brushProperty name="width" value="0.17639" units="cm"/>
      <inkml:brushProperty name="height" value="0.17639" units="cm"/>
      <inkml:brushProperty name="color" value="#E71224"/>
    </inkml:brush>
  </inkml:definitions>
  <inkml:trace contextRef="#ctx0" brushRef="#br0">1 980 24575,'1'-9'0,"0"1"0,1-2 0,0 2 0,0-1 0,0 1 0,1-1 0,1 1 0,0 0 0,0 0 0,1 0 0,-1 1 0,2-1 0,-1 2 0,10-11 0,12-10 0,1 1 0,31-23 0,-54 45 0,106-79 0,205-115 0,146-27 0,-321 166 0,4 8 0,230-52 0,-329 96 0,1 1 0,68 2 0,-52 3 0,-45-1-1365,-5-1-5461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2T15:38:22.4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0 133 24575,'244'12'0,"-42"0"0,327-11 0,-386-13 0,-11-1 0,206 1 0,177-4 0,-202 15 0,332 4 0,-289 22 0,138 2 0,686-28 0,-1122-3 0,0-2 0,0-2 0,86-25 0,-81 16 0,1 4 0,95-8 0,465-22 0,-6 31 0,-376 15 0,202 13 0,270 19 0,-555-21 0,-2-1 0,-47-11 0,110 15 0,-149-7 0,-4 0 0,94 3 0,-56-14-1365,-79 1-5461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0:31.8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1635 321 24575,'-18'-1'0,"1"-1"0,0 0 0,0-2 0,-19-6 0,-13-2 0,-4 1 0,-96-21 0,-2 7 0,-159-7 0,303 31 0,0 1 0,0 1 0,1-1 0,-1 1 0,1 0 0,-1 0 0,0 1 0,1 0 0,0 0 0,-1 1 0,-8 4 0,13-5 0,0-1 0,0 1 0,0 0 0,0 0 0,0 0 0,0 0 0,1 1 0,-1-1 0,1 0 0,0 0 0,-1 1 0,1-1 0,0 1 0,0 0 0,1-1 0,-1 1 0,1-1 0,-1 1 0,1 0 0,0 0 0,0-1 0,0 1 0,0 0 0,0-1 0,1 1 0,-1 0 0,1-1 0,0 1 0,-1 0 0,1-1 0,2 3 0,9 22 0,0-1 0,2 0 0,1-1 0,32 40 0,3 6 0,-29-40 0,5 7 0,-2 1 0,-2 0 0,-1 2 0,16 44 0,-34-75 0,1 1 0,-1 0 0,-1-1 0,0 1 0,0 0 0,-1 1 0,0-1 0,-1 0 0,-1 0 0,0 0 0,0 0 0,-1 0 0,0 0 0,-1 0 0,0-1 0,-1 1 0,0-1 0,-1 0 0,0 0 0,0 0 0,-1-1 0,-7 10 0,0-5 0,0 0 0,-1-1 0,-1-1 0,0 0 0,0-1 0,-1-1 0,0 0 0,-28 12 0,9-8 0,0-1 0,-1-2 0,-48 9 0,74-18 0,1 0 0,-1-1 0,0 0 0,1 0 0,-1-1 0,0-1 0,0 0 0,-10-2 0,19 3 0,0 0 0,0-1 0,0 1 0,0 0 0,1-1 0,-1 1 0,0-1 0,0 1 0,0-1 0,0 1 0,0-1 0,1 0 0,-1 0 0,0 1 0,1-1 0,-1 0 0,0 0 0,1 0 0,-1 1 0,1-1 0,-1 0 0,1 0 0,0 0 0,-1 0 0,1 0 0,0 0 0,0 0 0,0 0 0,-1 0 0,1 0 0,0-1 0,2-3 0,-1 1 0,1 0 0,-1 0 0,1 0 0,0 0 0,1 0 0,-1 0 0,1 0 0,-1 1 0,1-1 0,0 1 0,4-3 0,25-25 0,2 3 0,39-27 0,184-114 0,139-68-670,9 19-1,517-200 1,-1162 521 747,4 10 1,6 10-1,-298 211 1,485-304 447,0 2 0,-62 60 0,101-89-518,0 2 0,1-1 0,-1 0 1,0 1-1,1-1 0,0 1 1,0 0-1,1 0 0,0 1 0,-1-1 1,1 0-1,1 1 0,-1-1 1,1 1-1,0-1 0,0 10 0,2-10-6,0 0-1,0-1 0,0 1 0,1 0 0,-1-1 0,1 1 0,0-1 1,0 0-1,1 0 0,0 0 0,-1 0 0,1 0 0,0 0 0,1-1 1,-1 0-1,1 1 0,0-1 0,-1 0 0,5 2 0,23 15 0,0-1 0,0-2 0,52 21 0,-60-29 0,0-1 0,1-1 0,0-1 0,0-1 0,0-2 0,26 2 0,-47-5 0,-1 0 0,1 0 0,-1 0 0,1 0 0,-1 0 0,1 0 0,-1-1 0,0 1 0,1-1 0,-1 0 0,0 0 0,1 0 0,-1 0 0,0 0 0,0 0 0,0-1 0,0 1 0,0-1 0,0 1 0,0-1 0,-1 0 0,1 0 0,2-2 0,-3 0 0,1 0 0,-1 1 0,0-1 0,0 0 0,-1 0 0,1 1 0,-1-1 0,1 0 0,-1 0 0,0 0 0,-1 0 0,1 0 0,-2-5 0,-3-10 0,0 1 0,-1 1 0,-1-1 0,-1 1 0,-13-22 0,4 11 0,-2 2 0,0 0 0,-2 1 0,0 1 0,-2 1 0,-45-36 0,32 33 0,-1 2 0,-1 2 0,-1 1 0,-57-22 0,8 13 0,-2 4 0,0 4 0,-2 3 0,-101-6 0,-58 7 0,200 18 0,1 2 0,-95 17 0,134-17 0,0 0 0,0 1 0,0 1 0,1 0 0,0 0 0,0 1 0,-15 9 0,22-12 0,0 0 0,1 0 0,-1 1 0,1-1 0,-1 0 0,1 1 0,0 0 0,0-1 0,0 1 0,0 0 0,0 0 0,1 0 0,-1 0 0,1 0 0,0 1 0,0-1 0,0 0 0,1 0 0,-1 1 0,1-1 0,-1 1 0,1-1 0,0 0 0,1 1 0,-1-1 0,1 5 0,-1-7 0,0 0 0,0 0 0,0-1 0,1 1 0,-1 0 0,0 0 0,0 0 0,0 0 0,1 0 0,-1 0 0,1 0 0,-1-1 0,0 1 0,1 0 0,-1 0 0,1 0 0,0-1 0,-1 1 0,1 0 0,0-1 0,-1 1 0,1-1 0,0 1 0,0-1 0,1 2 0,-1-3 0,0 1 0,0 0 0,0-1 0,0 1 0,0 0 0,-1-1 0,1 1 0,0-1 0,0 1 0,0-1 0,0 0 0,-1 1 0,1-1 0,0 0 0,-1 0 0,1 1 0,-1-1 0,1 0 0,0-1 0,3-5 0,0 1 0,-1-1 0,0 0 0,0 0 0,2-11 0,-3 4 0,-2-1 0,1 1 0,-2-1 0,0 1 0,-1-1 0,-5-19 0,4 22 0,1 0 0,0 0 0,0-1 0,1 1 0,1 0 0,0-1 0,1 1 0,3-19 0,-4 29 0,1 0 0,0 1 0,0-1 0,0 0 0,0 1 0,0-1 0,0 1 0,0 0 0,0-1 0,0 1 0,1 0 0,-1 0 0,0-1 0,1 1 0,-1 0 0,1 0 0,0 1 0,-1-1 0,1 0 0,0 1 0,-1-1 0,1 0 0,0 1 0,0 0 0,-1 0 0,1-1 0,0 1 0,0 0 0,0 0 0,2 1 0,8 0 0,0 0 0,-1 2 0,20 4 0,-20-3 0,103 31 0,-2 6 0,-2 4 0,-2 6 0,135 84 0,-203-111 0,60 49 0,-84-59 0,-1 1 0,0 0 0,-1 1 0,-1 0 0,0 1 0,10 20 0,-13-19 0,2 0 0,0-1 0,1 0 0,0 0 0,1-2 0,1 0 0,1 0 0,0-2 0,0 0 0,2-1 0,-1 0 0,2-2 0,-1 0 0,1-1 0,40 13 0,8-3 0,-1-3 0,2-4 0,0-2 0,0-3 0,1-3 0,68-5 0,413-58 0,-542 58 0,1-1 0,0 1 0,-1 0 0,1 1 0,0 0 0,0 0 0,-1 1 0,1 0 0,0 1 0,-1 0 0,1 0 0,-1 1 0,1 0 0,-1 0 0,0 1 0,0 0 0,-1 0 0,1 1 0,-1 0 0,0 0 0,-1 1 0,9 8 0,2 2 0,1 0 0,0-1 0,1-1 0,1-1 0,0-1 0,1-1 0,0 0 0,1-2 0,0 0 0,1-2 0,-1 0 0,1-1 0,33 3 0,24-3 0,-19-1 0,-74 1 0,-44 4 0,-122 13 0,-234-1 0,363-22 0,1-3 0,0-3 0,0-1 0,0-2 0,-60-21 0,84 22 0,-1-2 0,1-1 0,1 0 0,0-2 0,0-1 0,2-1 0,-1-1 0,2-1 0,0 0 0,2-2 0,-22-25 0,36 36 0,-1 0 0,2-1 0,-1 0 0,1 0 0,0 0 0,1 0 0,0 0 0,1-1 0,0 0 0,0 1 0,1-1 0,1 0 0,-1 0 0,1 0 0,1 1 0,0-1 0,4-17 0,4-10 0,1 0 0,2 1 0,18-37 0,-28 69 0,94-212 0,-95 214 0,-1 0 0,1 0 0,0 1 0,0-1 0,-1 0 0,0 0 0,1-1 0,-1 1 0,0 0 0,0 0 0,0 0 0,0 0 0,0 0 0,-1 0 0,0-3 0,1 5 0,-1-1 0,1 0 0,-1 0 0,1 0 0,-1 0 0,0 0 0,0 1 0,1-1 0,-1 0 0,0 0 0,0 1 0,0-1 0,0 1 0,0-1 0,0 1 0,0-1 0,0 1 0,0 0 0,0-1 0,0 1 0,-1 0 0,-5-1 0,0 1 0,0 0 0,0 1 0,0-1 0,0 1 0,1 1 0,-14 3 0,-20 10 0,-1 1 0,2 2 0,0 1 0,1 2 0,2 2 0,-40 32 0,32-20 0,2 2 0,2 1 0,1 3 0,-47 64 0,59-66 0,1 1 0,3 2 0,1 0 0,-24 69 0,35-79 0,1 1 0,2-1 0,1 1 0,2 1 0,1-1 0,2 1 0,2 39 0,0-64 0,1 0 0,0 1 0,0-1 0,1 0 0,0 0 0,1 0 0,0 0 0,1-1 0,0 1 0,0-1 0,0 0 0,1 0 0,0 0 0,1-1 0,0 1 0,0-1 0,1-1 0,-1 1 0,1-1 0,1-1 0,-1 1 0,1-1 0,0 0 0,0-1 0,1 0 0,-1 0 0,1-1 0,12 3 0,43 11 0,0-4 0,1-2 0,77 3 0,-139-14 0,710 30-509,-536-36 340,-2-7-1,185-38 0,-359 51 170,253-61 0,-231 53 0,0 0 0,0-2 0,-1 0 0,0-1 0,-1-1 0,-1-2 0,0 0 0,23-21 0,-40 34 14,-1-1-1,0 0 0,0 1 1,0-1-1,0 0 1,-1 0-1,1 0 0,0-1 1,-1 1-1,0 0 0,1-1 1,-1 1-1,0 0 1,0-1-1,0 0 0,-1 1 1,1-1-1,-1 1 1,1-1-1,-1 0 0,0 1 1,0-1-1,0 0 0,0 1 1,-1-1-1,1 0 1,-1 1-1,1-1 0,-1 1 1,0-1-1,0 1 1,0-1-1,0 1 0,-1-1 1,1 1-1,-2-2 0,-7-6 74,0 0 0,0 1 0,-1 0 0,-1 0 0,-23-12 0,31 19-86,-63-37-1,-3 4 0,0 3 0,-123-38 0,60 33 0,-167-25 0,250 52 0,0 3 0,-1 2 0,0 2 0,0 3 0,-68 7 0,117-7 0,0 0 0,1 0 0,-1 0 0,0 1 0,1-1 0,-1 0 0,0 1 0,1-1 0,-1 1 0,1-1 0,-1 1 0,1 0 0,-1 0 0,1-1 0,-1 1 0,1 0 0,-2 2 0,4-2 0,1 0 0,-1 0 0,0 0 0,1 0 0,-1 0 0,0 0 0,1 0 0,-1-1 0,1 1 0,0-1 0,-1 1 0,1-1 0,-1 1 0,1-1 0,0 0 0,3 0 0,37 7 0,2-3 0,-1-1 0,53-3 0,-72-1 0,1-1 0,-1-2 0,1 0 0,-1-1 0,0-2 0,-1 0 0,32-15 0,-46 16 0,0 0 0,0 0 0,0-1 0,0-1 0,-1 1 0,-1-1 0,1-1 0,-1 1 0,-1-1 0,1-1 0,-1 1 0,-1-1 0,0 0 0,-1 0 0,1 0 0,-2-1 0,0 0 0,0 1 0,-1-1 0,2-15 0,-2 6 0,-1 0 0,-1-1 0,0 1 0,-2 0 0,0 0 0,-1-1 0,-1 2 0,-1-1 0,-1 0 0,-10-24 0,13 39 0,0 0 0,1 0 0,-2 0 0,1 0 0,-1 1 0,1-1 0,-1 1 0,-9-7 0,12 10 0,1 0 0,-1 1 0,0-1 0,0 1 0,0-1 0,0 1 0,0-1 0,0 1 0,0 0 0,0 0 0,0-1 0,0 1 0,0 0 0,0 0 0,0 0 0,0 0 0,0 0 0,0 0 0,0 0 0,-2 1 0,1 0 0,1 0 0,0 0 0,0 0 0,-1 0 0,1 0 0,0 0 0,0 0 0,0 0 0,0 1 0,1-1 0,-1 0 0,0 1 0,0-1 0,1 1 0,-1-1 0,1 1 0,-1-1 0,1 4 0,-2 4 0,1 2 0,0-1 0,1 0 0,0 0 0,1 0 0,0 0 0,0 0 0,1 0 0,1-1 0,0 1 0,0 0 0,0-1 0,1 0 0,1 0 0,0 0 0,11 15 0,-9-12 0,2-1 0,-1 0 0,2 0 0,-1-1 0,2-1 0,-1 1 0,1-2 0,1 1 0,-1-2 0,1 1 0,24 9 0,-16-10 11,0-2 0,0-1 0,1-1 0,-1 0 0,1-2 0,-1 0-1,1-1 1,0-1 0,-1-1 0,36-8 0,-30 4-176,-2-2 0,1 0 0,-1-1 0,0-1 0,-1-2 0,0 0 0,-1-1 0,27-21 0,-31 19-6661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0:32.8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797 0 24575,'-2'1'0,"-1"0"0,1 0 0,-1 0 0,1 1 0,0-1 0,-1 1 0,1-1 0,0 1 0,0 0 0,0-1 0,0 1 0,0 0 0,0 0 0,1 1 0,-1-1 0,1 0 0,-2 4 0,-6 6 0,-239 353 0,133-183 0,13-20 0,42-64 0,-104 131 0,153-215 0,1 0 0,1 1 0,-14 27 0,20-46 0,1-13 0,-1-24 0,3-23-1365,0-4-5461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0:33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0:34.5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1034 0 24575,'-30'2'0,"0"0"0,1 2 0,-1 2 0,1 1 0,1 0 0,-1 3 0,-38 17 0,7 2 0,2 2 0,-68 50 0,70-38 0,2 3 0,3 2 0,-51 61 0,-42 41 0,112-120-682,-34 42-1,54-57-6143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0:35.0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0:36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751 24 24575,'1'-1'0,"-1"0"0,0 0 0,1 0 0,-1 0 0,1 0 0,0 0 0,-1 0 0,1 1 0,0-1 0,-1 0 0,1 0 0,0 1 0,0-1 0,0 0 0,0 1 0,0-1 0,0 1 0,0-1 0,0 1 0,0-1 0,0 1 0,0 0 0,0-1 0,0 1 0,0 0 0,2 0 0,35-5 0,-33 4 0,6 0 0,0 1 0,-1 0 0,1 1 0,0 0 0,-1 0 0,1 1 0,-1 0 0,19 7 0,-25-7 0,1 0 0,0 1 0,-1-1 0,0 1 0,0 0 0,1 0 0,-1 0 0,-1 0 0,1 1 0,-1 0 0,1-1 0,-1 1 0,0 0 0,0 1 0,-1-1 0,1 1 0,-1-1 0,0 1 0,0 0 0,1 7 0,2 16 0,-1 0 0,-2 1 0,-1-1 0,-1 0 0,-1 1 0,-11 55 0,8-68 0,-1 0 0,-1 0 0,0 0 0,-1 0 0,-1-1 0,0 0 0,-2-1 0,1 0 0,-17 18 0,-4 1 0,-2-2 0,-47 37 0,55-49 0,-2-2 0,0 0 0,-1-2 0,-1-1 0,0-1 0,-1-1 0,0-2 0,-59 13 0,23-12 0,-1-3 0,0-3 0,-74-3 0,135-3 0,0 1 0,0 0 0,0 0 0,0 0 0,1 0 0,-1 1 0,0 0 0,0 0 0,1 0 0,-1 0 0,1 1 0,-1 0 0,1 0 0,0 0 0,-1 1 0,1-1 0,0 1 0,1 0 0,-1 0 0,0 0 0,1 1 0,0-1 0,0 1 0,0 0 0,0 0 0,0 0 0,1 0 0,0 0 0,0 1 0,0-1 0,0 1 0,1-1 0,0 1 0,0 0 0,0-1 0,0 1 0,1 0 0,0 6 0,-2-1-91,1 1 0,0-1 0,1 0 0,0 0 0,1 0 0,0 0 0,1 0 0,0 0 0,0 0 0,1 0 0,0-1 0,1 1 0,0-1 0,10 16 0,2-2-6735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0:37.6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0:42.9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1261 101 24575,'-58'-3'0,"0"-4"0,0-1 0,-72-22 0,-9 0 0,96 21 0,-1 3 0,0 1 0,-55 2 0,80 4 0,1 1 0,0 1 0,0 0 0,0 2 0,0 0 0,1 0 0,-1 2 0,2 0 0,-1 1 0,-22 15 0,9-5 0,0 2 0,2 1 0,1 1 0,0 1 0,2 2 0,1 0 0,-42 57 0,50-57 0,-4 4 0,1 1 0,-19 44 0,34-65 0,0 0 0,1 1 0,0-1 0,1 1 0,0 0 0,0-1 0,1 1 0,0 0 0,1 0 0,0 0 0,1 0 0,0-1 0,3 14 0,-2-19 0,-1 0 0,1 1 0,1-1 0,-1 0 0,0 0 0,1-1 0,0 1 0,0 0 0,0-1 0,0 1 0,1-1 0,-1 0 0,1 0 0,0-1 0,0 1 0,7 2 0,8 5 0,1-2 0,28 9 0,-19-7 0,14 4 0,61 25 0,-94-34 0,0-1 0,-1 2 0,0-1 0,0 1 0,-1 0 0,1 1 0,13 14 0,-18-14 0,1 1 0,-1-1 0,0 1 0,-1 0 0,0 0 0,0 0 0,-1 1 0,0-1 0,0 1 0,-1-1 0,0 1 0,-1 10 0,1 20 0,-7 50 0,5-82 0,-2 8 0,0 0 0,-1 0 0,0 0 0,-10 20 0,7-18 0,1 0 0,-6 29 0,8-23 0,-4 17 0,2 0 0,-1 61 0,7-92 0,-1-2 0,1 0 0,1 1 0,-1-1 0,1 0 0,0 1 0,4 9 0,-4-14 0,0-1 0,0 0 0,1 0 0,-1 0 0,0 0 0,1 0 0,0 0 0,-1 0 0,1-1 0,0 1 0,0-1 0,0 1 0,0-1 0,0 0 0,0 0 0,1 0 0,-1 0 0,0 0 0,0 0 0,1 0 0,-1-1 0,1 1 0,4-1 0,46 5 0,83-3 0,22 0 0,-63 11 0,104 27 0,-133-22 0,65 28 0,-116-40 0,-14-6 0,0 1 0,0 0 0,0-1 0,0 1 0,0-1 0,0 0 0,0 1 0,0-1 0,0 0 0,0 0 0,1 0 0,-1 1 0,0-1 0,0 0 0,0 0 0,0-1 0,0 1 0,0 0 0,0 0 0,0 0 0,0-1 0,0 1 0,0-1 0,0 1 0,0-1 0,0 1 0,0-1 0,0 1 0,0-1 0,0 0 0,0 1 0,-1-1 0,1 0 0,0 0 0,-1 0 0,1 0 0,0 0 0,-1 0 0,1 1 0,-1-1 0,1 0 0,-1-1 0,0 1 0,1 0 0,-1 0 0,0 0 0,0 0 0,0 0 0,0 0 0,0 0 0,0 0 0,0 0 0,0-2 0,-1-10 0,-1 0 0,0 0 0,-6-23 0,3 16 0,-7-46 0,5 37 0,1-1 0,2 0 0,1 0 0,1 0 0,1 0 0,6-49 0,-4 72 0,1-1 0,0 1 0,0 0 0,1-1 0,0 1 0,0 0 0,1 0 0,0 1 0,0-1 0,0 1 0,1 0 0,0 0 0,0 0 0,1 1 0,-1-1 0,1 1 0,13-8 0,-11 9 0,1 0 0,0 1 0,0 0 0,0 0 0,0 1 0,0 0 0,1 0 0,-1 1 0,1 1 0,-1-1 0,1 2 0,-1-1 0,0 1 0,12 3 0,112 29 0,17 2 0,-91-24 0,-34-5 0,0-2 0,0 0 0,40-1 0,-58-3 0,1-1 0,-1 0 0,1 0 0,-1-1 0,0 1 0,1-2 0,-1 1 0,0-1 0,-1 0 0,1 0 0,0-1 0,-1 0 0,0 0 0,0-1 0,0 0 0,7-7 0,6-10 0,-2 0 0,0-1 0,-2-1 0,0 0 0,-2-1 0,0 0 0,-2-1 0,-1-1 0,-1 0 0,-1 0 0,4-30 0,-8 15 0,-1 0 0,-2 1 0,-2-1 0,-10-67 0,8 92 0,-1 1 0,0-1 0,-2 1 0,0 1 0,0-1 0,-2 1 0,0 0 0,-11-16 0,12 21 0,-1 1 0,0 0 0,0 1 0,0 0 0,-1 0 0,0 0 0,-1 2 0,0-1 0,0 1 0,0 0 0,-1 1 0,-17-6 0,-25-5 0,-1 3 0,0 3 0,-102-8 0,-169 15 0,169 5 0,144-3-14,1 0 0,0-1 0,0 0 0,0-1 1,1 0-1,-1 0 0,-17-10 0,-4 0-1240,16 8-5572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0:44.9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 1 24575,'-12'0'0,"1"0"0,-1 1 0,1 0 0,-1 0 0,1 1 0,-14 5 0,22-6 0,1 0 0,0 0 0,0 0 0,0 0 0,0 0 0,0 1 0,0-1 0,1 0 0,-1 1 0,0 0 0,1-1 0,-1 1 0,1 0 0,0 0 0,0 0 0,-1 0 0,1 0 0,0 0 0,1 0 0,-1 0 0,0 1 0,1-1 0,-1 0 0,1 0 0,-1 1 0,1-1 0,0 0 0,0 1 0,0-1 0,1 0 0,-1 0 0,0 1 0,1-1 0,-1 0 0,1 0 0,0 1 0,0-1 0,2 3 0,1 3 0,0 0 0,1-1 0,0 1 0,0-1 0,0 0 0,1-1 0,0 0 0,1 0 0,12 10 0,-6-6 0,1 0 0,0-1 0,1-1 0,20 9 0,-29-15 0,0 0 0,0 0 0,0 0 0,0 0 0,1-1 0,-1 0 0,1-1 0,-1 1 0,1-1 0,-1 0 0,0-1 0,1 0 0,-1 0 0,1 0 0,-1-1 0,7-2 0,-9 2 0,0-1 0,0 1 0,0-1 0,0 0 0,-1 0 0,1 0 0,-1 0 0,0-1 0,0 1 0,0-1 0,-1 0 0,1 1 0,-1-2 0,0 1 0,0 0 0,0 0 0,-1 0 0,1-1 0,-1 1 0,0-1 0,0 1 0,0-10 0,-1 11-32,1 0-1,-1 0 1,0 0-1,0 0 1,0 0-1,0 0 1,0 0-1,0 0 1,-1 0-1,0 0 1,0 0-1,1 0 1,-2 0-1,1 1 1,0-1-1,0 0 1,-1 1-1,0-1 1,1 1-1,-1-1 1,0 1-1,0 0 1,-1 0-1,1 0 1,0 0-1,-1 0 1,1 0-1,-1 1 1,1-1-1,-1 1 1,0-1-1,0 1 1,1 0-1,-1 0 1,0 1-1,0-1 0,0 1 1,0-1-1,0 1 1,0 0-1,-5 0 1,-14-1-6794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0:46.7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284 1 24575,'-20'0'0,"-18"0"0,-47 5 0,75-4 0,0 1 0,0 0 0,0 1 0,0 0 0,1 0 0,-1 1 0,1 0 0,0 1 0,-15 9 0,22-12 0,0-1 0,0 0 0,0 1 0,0-1 0,0 1 0,1-1 0,-1 1 0,0 0 0,1 0 0,-1 0 0,1 0 0,0 0 0,0 0 0,0 0 0,0 0 0,0 1 0,0-1 0,0 0 0,1 1 0,-1-1 0,1 1 0,0-1 0,0 0 0,0 1 0,0-1 0,0 1 0,0-1 0,0 0 0,1 1 0,-1-1 0,1 1 0,1 2 0,0-2 0,0 0 0,1 0 0,-1-1 0,0 1 0,1 0 0,0-1 0,0 0 0,0 1 0,0-1 0,0 0 0,0-1 0,0 1 0,0 0 0,1-1 0,-1 0 0,1 0 0,-1 0 0,1 0 0,0-1 0,5 1 0,45 2 0,103-10 0,-155 8-4,0-2-1,0 1 0,0 0 0,0 0 1,-1 0-1,1-1 0,0 1 0,0-1 1,-1 0-1,1 1 0,0-1 0,-1 0 1,1 0-1,0 0 0,-1 0 1,2-2-1,-3 3 12,1-1 0,-1 0 0,0 1 0,0-1 1,0 0-1,1 1 0,-1-1 0,0 0 0,0 1 0,0-1 0,0 0 1,0 1-1,0-1 0,0 0 0,0 1 0,-1-1 0,1 0 0,0 1 1,0-1-1,0 0 0,-1 1 0,1-1 0,0 0 0,-1 1 1,1-1-1,-1 1 0,0-2 0,-2-1-156,-1-1 1,0 0-1,0 1 1,0 0-1,0-1 1,-1 2-1,1-1 1,-1 0-1,-6-1 1,-11-4-6678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2T15:38:25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58 24575,'438'-16'0,"-231"6"0,-191 10 0,29-2 0,74-12 0,-60 6 0,1 3 0,0 3 0,66 5 0,-16-1 0,111-3 0,195 3 0,-262 10 0,40 1 0,738-13-1365,-910 0-5461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0:47.7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24575,'0'4'0,"0"7"0,5 4 0,1 10 0,-1 8 0,0 4 0,-2-1 0,-1-2 0,-1-2 0,-1-2 0,0-2 0,0-2 0,0-4-8191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0:48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24575,'4'4'0,"6"7"0,2 9 0,-2 6 0,-3 2 0,-1 7 0,-3 4 0,2 1 0,2-2 0,-2-3 0,-1-4 0,-2-2 0,0-6-8191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0:49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30:49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24575,'4'0'0,"2"4"0,-1 10 0,0 8 0,-2 4 0,-1 1 0,3 2 0,1-1 0,0 0 0,-2-1 0,-1 0 0,-1 3 0,-1-2-8191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5T07:31:06.307"/>
    </inkml:context>
    <inkml:brush xml:id="br0">
      <inkml:brushProperty name="width" value="0.17639" units="cm"/>
      <inkml:brushProperty name="height" value="0.17639" units="cm"/>
      <inkml:brushProperty name="color" value="#E71224"/>
    </inkml:brush>
  </inkml:definitions>
  <inkml:trace contextRef="#ctx0" brushRef="#br0">1 1 24575,'11'1'0,"-1"1"0,1 0 0,-1 1 0,1 0 0,-1 1 0,0 0 0,0 0 0,0 1 0,10 7 0,2-1 0,302 192 0,-241-141 0,-3 2 0,131 137 0,114 174 0,-292-336 0,-18-19-114,10 10-303,2 1 0,57 50 0,-76-74-6409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5T07:31:06.308"/>
    </inkml:context>
    <inkml:brush xml:id="br0">
      <inkml:brushProperty name="width" value="0.17639" units="cm"/>
      <inkml:brushProperty name="height" value="0.17639" units="cm"/>
      <inkml:brushProperty name="color" value="#E71224"/>
    </inkml:brush>
  </inkml:definitions>
  <inkml:trace contextRef="#ctx0" brushRef="#br0">1 799 24575,'1'-7'0,"0"1"0,0-3 0,1 3 0,0-1 0,-1 0 0,2 0 0,0 0 0,0 1 0,0-1 0,1 1 0,0 0 0,1-1 0,-1 2 0,8-8 0,10-9 0,1 0 0,25-18 0,-44 37 0,86-65 0,168-93 0,119-23 0,-262 136 0,3 7 0,188-43 0,-268 78 0,0 1 0,56 2 0,-43 2 0,-36-1-1365,-5 0-5461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3:31:43.363"/>
    </inkml:context>
    <inkml:brush xml:id="br0">
      <inkml:brushProperty name="width" value="0.17639" units="cm"/>
      <inkml:brushProperty name="height" value="0.17639" units="cm"/>
      <inkml:brushProperty name="color" value="#66CC00"/>
    </inkml:brush>
  </inkml:definitions>
  <inkml:trace contextRef="#ctx0" brushRef="#br0">121 429 24575,'6'0'0,"-1"1"0,1-1 0,-1 1 0,1 0 0,-1 0 0,1 1 0,-1 0 0,0-1 0,0 2 0,0-1 0,0 1 0,0 0 0,0 0 0,-1 0 0,0 1 0,0-1 0,1 1 0,-1 0 0,-1 1 0,1-1 0,-1 0 0,0 1 0,5 7 0,2 11 0,0 0 0,-1 1 0,-1 0 0,5 27 0,8 21 0,-2-14 0,-13-35 0,1-2 0,1 1 0,1-1 0,18 31 0,-25-49 0,0 0 0,1 0 0,-1 0 0,1-1 0,0 1 0,-1-1 0,1 1 0,0-1 0,1 0 0,-1 0 0,1 0 0,-1-1 0,0 0 0,6 2 0,-1-1 0,-1-1 0,1 1 0,0-2 0,0 1 0,0-1 0,11-1 0,5-2 0,0-1 0,0-2 0,32-11 0,4-6 0,0-2 0,59-35 0,108-77 0,12-6 0,-49 37 0,115-61 0,10 26 0,-274 127-1365,-9 5-5461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3:31:43.363"/>
    </inkml:context>
    <inkml:brush xml:id="br0">
      <inkml:brushProperty name="width" value="0.17639" units="cm"/>
      <inkml:brushProperty name="height" value="0.17639" units="cm"/>
      <inkml:brushProperty name="color" value="#66CC00"/>
    </inkml:brush>
  </inkml:definitions>
  <inkml:trace contextRef="#ctx0" brushRef="#br0">121 429 24575,'6'0'0,"-1"1"0,1-1 0,-1 1 0,1 0 0,-1 0 0,1 1 0,-1 0 0,0-1 0,0 2 0,0-1 0,0 1 0,0 0 0,0 0 0,-1 0 0,0 1 0,0-1 0,1 1 0,-1 0 0,-1 1 0,1-1 0,-1 0 0,0 1 0,5 7 0,2 11 0,0 0 0,-1 1 0,-1 0 0,5 27 0,8 21 0,-2-14 0,-13-35 0,1-2 0,1 1 0,1-1 0,18 31 0,-25-49 0,0 0 0,1 0 0,-1 0 0,1-1 0,0 1 0,-1-1 0,1 1 0,0-1 0,1 0 0,-1 0 0,1 0 0,-1-1 0,0 0 0,6 2 0,-1-1 0,-1-1 0,1 1 0,0-2 0,0 1 0,0-1 0,11-1 0,5-2 0,0-1 0,0-2 0,32-11 0,4-6 0,0-2 0,59-35 0,108-77 0,12-6 0,-49 37 0,115-61 0,10 26 0,-274 127-1365,-9 5-5461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5T07:55:36.81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1 161 24575,'0'-3'0,"0"0"0,1 0 0,0 0 0,-1-1 0,1 1 0,0 0 0,0 0 0,0 1 0,1-1 0,-1 0 0,1 0 0,-1 1 0,1-1 0,0 1 0,0-1 0,0 1 0,-1 0 0,2 0 0,-1 0 0,1 0 0,2-2 0,8-4 0,0 1 0,0 0 0,15-5 0,-6 2 0,3-2 0,0 1 0,0 1 0,37-7 0,-48 14 0,1 1 0,-1 1 0,2 0 0,-1 2 0,-1 0 0,1 0 0,24 8 0,-31-7 0,7 0 0,-2 2 0,1-1 0,-2 2 0,1 0 0,0 1 0,-1 0 0,1 1 0,-1 1 0,0 0 0,0 1 0,10 10 0,6 9 0,-23-23 0,1 0 0,-1 0 0,0 1 0,0-1 0,0 1 0,-1 1 0,1-1 0,-1 1 0,0-1 0,-1 1 0,0 1 0,4 10 0,-2 3 0,0 0 0,-2 0 0,1 0 0,-2 0 0,0 1 0,-2 0 0,0-1 0,-2 1 0,0-1 0,-1 1 0,-7 30 0,6-39 0,0 1 0,-2-1 0,1-1 0,0 1 0,-3-1 0,2 0 0,-1-1 0,-1 0 0,0 0 0,-1-1 0,0 0 0,0-1 0,-1 0 0,1 0 0,-2-1 0,0-1 0,0 0 0,-20 9 0,-30 12 0,-153 79 0,208-104 0,0 1 0,0 0 0,0 1 0,0-1 0,1 1 0,0 0 0,0 1 0,0 0 0,1 0 0,0 0 0,-1 0 0,-2 7 0,3-4 0,2 0 0,-1 0 0,1 0 0,0 0 0,2 0 0,-2 0 0,2 0 0,-1 1 0,2 15 0,6 303-1365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5T07:55:38.56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2T15:38:33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0 130 24575,'141'3'0,"-39"0"0,125-13 0,-112-13 0,-86 15 0,1 2 0,-1 1 0,36-2 0,-21 7 0,79-2 0,211-29 0,-237 19 0,1 4 0,166 9 0,-98 2 0,-159-3 0,57-1 0,1 2 0,0 4 0,89 17 0,-73-5 0,1-3 0,1-4 0,128-1 0,-162-7 0,59 9 0,43 2 0,545-14 0,-667 0 0,-1-2 0,1-1 0,-1-1 0,53-17 0,-70 19 0,286-70 0,-277 68-341,0 1 0,1 0-1,36 0 1,-31 3-6485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57:58.45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113 1 24575,'1'1'0,"1"0"0,-1 0 0,0 0 0,1 0 0,-1 0 0,0 1 0,0-1 0,0 0 0,0 1 0,0-1 0,0 1 0,0 0 0,0-1 0,0 1 0,-1-1 0,1 1 0,-1 0 0,0 0 0,1 2 0,1 1 0,8 33 0,-1 0 0,-2 1 0,-1 0 0,-3 0 0,-1 0 0,-1 0 0,-7 55 0,2-74 0,0 1 0,-1-1 0,-8 20 0,6-19 0,1-1 0,-6 42 0,6-30-80,-1 0 0,-2-1 0,-1 0 0,-1 0 0,-2-1 0,-27 48 0,22-42-725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57:59.27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1 1 24575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58:00.52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224 1 24575,'0'38'0,"-2"0"0,-1 1 0,-2-1 0,-17 63 0,9-53 0,2-6 0,-1-1 0,-3 0 0,-26 52 0,30-68 0,0 0 0,2 0 0,-8 29 0,0 2 0,11-32 0,0-1 0,2 2 0,1-1 0,-1 49 0,1-18 0,-5-3-1365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58:01.16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1 1 24575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58:03.380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1 138 24575,'22'-2'0,"-1"-1"0,1 0 0,-1-1 0,34-12 0,-5 1 0,56-12 0,0 4 0,2 5 0,0 5 0,126 0 0,-228 13 0,1 1 0,-1 0 0,1 0 0,-1 0 0,0 1 0,1 0 0,-1 0 0,0 0 0,0 1 0,0 0 0,-1 0 0,1 1 0,6 5 0,-3-1 0,0 0 0,-1 0 0,0 1 0,-1 0 0,0 1 0,11 19 0,-5-3 0,-1 1 0,-1 1 0,-1 0 0,-2 0 0,5 33 0,-10-46 0,0 0 0,-1 0 0,-1 0 0,-1 0 0,-3 28 0,2-35 0,-1-1 0,0 1 0,0-1 0,0 0 0,-1 0 0,-1 0 0,1 0 0,-1 0 0,0-1 0,-1 0 0,1 1 0,-1-2 0,-9 9 0,-58 51 0,-115 81 0,149-117 0,27-20 0,1-1 0,-2 1 0,1-2 0,-1 1 0,0-2 0,-1 1 0,1-2 0,-1 0 0,-17 4 0,0-4 0,-1 0 0,1 2 0,0 1 0,0 2 0,1 0 0,-41 23 0,41-17 0,-7 3 0,1 2 0,-39 31 0,65-45 0,1-1 0,1 1 0,0 0 0,0 1 0,0 0 0,1 0 0,0 1 0,0-1 0,1 1 0,0 0 0,1 1 0,0-1 0,1 1 0,-4 11 0,7-16 0,-1-1 0,0 0 0,1 1 0,0-1 0,0 1 0,0-1 0,1 1 0,-1-1 0,1 1 0,0-1 0,0 1 0,1-1 0,-1 0 0,1 0 0,0 0 0,0 0 0,1 0 0,-1 0 0,1-1 0,-1 1 0,1-1 0,0 1 0,1-1 0,-1 0 0,1 0 0,6 4 0,7 2 0,1 1 0,0-2 0,0-1 0,37 10 0,-15-4 0,379 112 0,-375-115-1365,-9-4-5461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8:58:04.08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1 1 24575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4:52.78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29 1 24575,'0'662'0,"-2"-631"0,-1-1 0,-6 30 0,3-29 0,-2 56 0,9 97-1365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4:53.86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106 1 24575,'-5'4'0,"-1"16"0,0 21 0,-3 18 0,0 26 0,-3 7 0,0 2 0,2-2 0,4-7 0,1-14 0,-1-10 0,-1-11 0,1-9 0,2-8 0,2-4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4:54.65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24575,'686'0'-1365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4:55.82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945 1 24575,'-8'0'0,"1"1"0,-1 1 0,1-1 0,-1 1 0,1 1 0,0-1 0,0 1 0,0 0 0,0 1 0,-12 8 0,-64 53 0,62-46 0,-105 95 0,5 6 0,6 6 0,-151 211 0,217-253 69,39-66-356,0 1 1,0-2-1,-2 0 0,-17 21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2T15:38:35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55 24575,'379'-14'0,"17"1"0,-49-1 0,411 1 0,-467 16 0,-72-2 0,225 31 0,36 17 0,-445-46-227,0 2-1,0 1 1,0 2-1,-1 1 1,38 16-1,-58-18-6598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4:56.70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24575,'2'0'0,"0"1"0,1-1 0,-1 1 0,0 0 0,0-1 0,1 1 0,-1 0 0,0 1 0,0-1 0,0 0 0,0 1 0,0-1 0,-1 1 0,1-1 0,0 1 0,-1 0 0,3 3 0,23 37 0,-26-39 0,43 87 0,51 149 0,-72-176 0,40 114 0,127 311 0,-188-484-106,14 27 345,-15-30-299,-1 0 0,0 0 1,1-1-1,0 1 0,-1 0 0,1 0 0,-1 0 0,1 0 0,0-1 0,0 1 0,-1 0 0,1-1 0,0 1 0,0 0 0,0-1 0,0 1 0,0-1 1,0 1-1,0-1 0,0 0 0,0 1 0,0-1 0,0 0 0,2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4:57.77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24575,'4'0'0,"20"0"0,19 0 0,12 0 0,9 0 0,3 0 0,-5 0 0,-9 0 0,-9 0 0,-7 0 0,-6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4:59.23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104 1 24575,'-6'136'0,"-31"181"0,8-103 0,0 53 0,27-227-164,2 0 1,1 1-1,3-1 0,1 0 0,18 68 1,-20-92-220,4 18-6443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00.1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51 1 24575,'0'4'0,"0"15"0,0 18 0,0 17 0,0 16 0,0 10 0,-5 14 0,-1 9 0,1 0 0,0-3 0,2-6 0,1-5 0,-3-8 0,-2-15 0,2-13 0,0-11 0,2-8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00.97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80 24575,'4'0'0,"16"0"0,17 0 0,11-5 0,12-1 0,17-4 0,6 0 0,-4 1 0,-5-3 0,-11 2 0,-12 2 0,-10 2 0,-7 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01.84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560 1 24575,'-12'13'0,"1"2"0,1-1 0,0 1 0,1 1 0,-11 26 0,-6 8 0,-245 510 0,209-422 0,-67 121-1365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02.97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24575,'1'4'0,"1"1"0,-1-1 0,1 1 0,0-1 0,1 0 0,-1 0 0,1 0 0,-1 0 0,1 0 0,1 0 0,4 4 0,13 20 0,24 44 0,3-1 0,3-2 0,64 65 0,-53-62 0,46 79 0,-96-132 0,200 357 0,-172-292-1365,-27-53-5461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03.97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24575,'13'0'0,"14"0"0,11 0 0,13 0 0,15 0 0,11 0 0,0 0 0,-3 0 0,-6 0 0,-9 0 0,-11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04.97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 1 24575,'-13'628'110,"0"51"-1585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05.75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28 1 24575,'-12'158'0,"0"-26"0,9 482 14,4-358-1393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2T15:38:39.6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0 157 24575,'141'1'0,"385"-18"0,-295-20 0,80-28 0,-157 49 0,-35 5 0,6 1 0,187 8 0,-143 5 0,-75-1 0,0 4 0,152 29 0,126 27 0,-212-37 0,17 5 0,-111-18 0,1-3 0,68 0 0,-34-3 0,608 6 0,-428-15 0,-230 3 0,428-15 0,104 2 0,-360 15 0,1156-2 0,-1149 14 0,-18-1 0,-198-13 0,47 0 0,1 3 0,112 19 0,500 75 0,-320-56 0,-80-19 0,-110-12 0,529 1 0,-426-13 0,-138 0 0,204-31 0,-216 21-51,222 6 0,-194 8-1212,-123-2-5563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06.41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1 198 24575,'4'0'0,"20"-5"0,24-5 0,31-6 0,24-5 0,30-3 0,16 2 0,-4 1 0,-19-1 0,-25-1 0,-21 4 0,-24 4-8191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07.31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811 1 24575,'-1'20'0,"-1"0"0,0-1 0,-2 1 0,0 0 0,-11 30 0,-45 90 0,35-84 0,-480 884 0,487-909 0,-32 55-682,-75 183-1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08.27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24575,'11'0'0,"1"1"0,-1 0 0,1 1 0,-1 1 0,1 0 0,-1 0 0,0 1 0,-1 0 0,1 1 0,-1 0 0,0 1 0,0 0 0,0 1 0,-1 0 0,0 0 0,0 1 0,9 10 0,215 234 0,-60-58 0,205 146 0,-305-279 0,-13-8 9,48 37-1383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09.23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1 271 24575,'0'-5'0,"13"-5"0,19-6 0,12-5 0,7-8 0,5 2 0,2 0 0,-5 1 0,-7 4 0,-2 2 0,-9-1 0,-5 4 0,-4 5 0,3-6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12.5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57 1 24575,'-16'428'0,"5"-172"0,-5 32 0,16-285-15,-7 51 83,1 55 1,6-94-234,0 1 0,2-1-1,0 1 1,0-1 0,2 0 0,0 0-1,0 0 1,10 19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13.40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28 1 24575,'2'422'0,"-5"449"0,-24-522-1365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14.60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28 24575,'134'2'0,"-45"1"0,134-13 0,-165 2-41,-18 1-621,53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20.55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53 1 24575,'0'69'0,"1"47"0,-4 0 0,-26 159 0,7-110-1365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21.52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24575,'20'0'0,"0"2"0,0 0 0,0 1 0,0 1 0,0 1 0,-1 1 0,0 1 0,0 0 0,0 1 0,33 21 0,767 511 0,-775-507 0,42 41 0,-65-50 0,37 50 0,-2 0 0,-52-69-227,0-1-1,-1 1 1,1 0-1,-1 0 1,5 10-1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15:22.5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1 461 24575,'39'-3'0,"1"-1"0,-1-3 0,0 0 0,40-15 0,12-2 0,458-141 0,-143 35 0,-239 72 129,-53 17-1623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2T15:38:43.6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24575,'1626'0'0,"-1542"4"0,1 4 0,161 38 0,-213-39 0,0-2 0,1-1 0,64-2 0,-70-3 0,-1 1 0,0 2 0,0 0 0,0 2 0,38 10 0,-32-5 0,1-1 0,0-1 0,0-2 0,38 1 0,141-7 0,-87-2 0,431 23 0,-170-14 0,-92-5 0,-76 23-1365,-197-23-5461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23:10.479"/>
    </inkml:context>
    <inkml:brush xml:id="br0">
      <inkml:brushProperty name="width" value="0.17639" units="cm"/>
      <inkml:brushProperty name="height" value="0.17639" units="cm"/>
      <inkml:brushProperty name="color" value="#E71224"/>
    </inkml:brush>
  </inkml:definitions>
  <inkml:trace contextRef="#ctx0" brushRef="#br0">1 1 24575,'19'1'0,"0"4"0,0-2 0,0 3 0,0-2 0,-2 3 0,2 1 0,-1-1 0,0 2 0,18 13 0,3-2 0,541 344 0,-431-255 0,-6 7 0,236 243 0,202 313 0,-523-602 0,-30-35-114,17 20-303,4 1 0,100 89 0,-135-134-6409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23:10.480"/>
    </inkml:context>
    <inkml:brush xml:id="br0">
      <inkml:brushProperty name="width" value="0.17639" units="cm"/>
      <inkml:brushProperty name="height" value="0.17639" units="cm"/>
      <inkml:brushProperty name="color" value="#E71224"/>
    </inkml:brush>
  </inkml:definitions>
  <inkml:trace contextRef="#ctx0" brushRef="#br0">1 1431 24575,'1'-13'0,"1"1"0,1-3 0,0 4 0,0-2 0,0 1 0,1-1 0,2 1 0,0 0 0,0 1 0,1-1 0,-1 2 0,2-2 0,0 3 0,14-15 0,17-16 0,2 2 0,45-33 0,-79 65 0,156-115 0,298-169 0,214-38 0,-469 242 0,6 11 0,335-75 0,-479 139 0,0 3 0,100 2 0,-76 4 0,-66-1-1365,-7-1-5461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34:45.517"/>
    </inkml:context>
    <inkml:brush xml:id="br0">
      <inkml:brushProperty name="width" value="0.17639" units="cm"/>
      <inkml:brushProperty name="height" value="0.17639" units="cm"/>
      <inkml:brushProperty name="color" value="#E71224"/>
    </inkml:brush>
  </inkml:definitions>
  <inkml:trace contextRef="#ctx0" brushRef="#br0">1 1 24575,'19'1'0,"0"4"0,0-2 0,0 3 0,0-2 0,-2 3 0,2 1 0,-1-1 0,0 2 0,18 13 0,3-2 0,541 344 0,-431-255 0,-6 7 0,236 243 0,202 313 0,-523-602 0,-30-35-114,17 20-303,4 1 0,100 89 0,-135-134-6409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09:34:45.518"/>
    </inkml:context>
    <inkml:brush xml:id="br0">
      <inkml:brushProperty name="width" value="0.17639" units="cm"/>
      <inkml:brushProperty name="height" value="0.17639" units="cm"/>
      <inkml:brushProperty name="color" value="#E71224"/>
    </inkml:brush>
  </inkml:definitions>
  <inkml:trace contextRef="#ctx0" brushRef="#br0">1 1431 24575,'1'-13'0,"1"1"0,1-3 0,0 4 0,0-2 0,0 1 0,1-1 0,2 1 0,0 0 0,0 1 0,1-1 0,-1 2 0,2-2 0,0 3 0,14-15 0,17-16 0,2 2 0,45-33 0,-79 65 0,156-115 0,298-169 0,214-38 0,-469 242 0,6 11 0,335-75 0,-479 139 0,0 3 0,100 2 0,-76 4 0,-66-1-1365,-7-1-5461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3:31:43.363"/>
    </inkml:context>
    <inkml:brush xml:id="br0">
      <inkml:brushProperty name="width" value="0.17639" units="cm"/>
      <inkml:brushProperty name="height" value="0.17639" units="cm"/>
      <inkml:brushProperty name="color" value="#66CC00"/>
    </inkml:brush>
  </inkml:definitions>
  <inkml:trace contextRef="#ctx0" brushRef="#br0">121 437 24575,'6'0'0,"-1"1"0,1-1 0,-1 1 0,1 0 0,-1 0 0,1 1 0,-1 0 0,0-1 0,0 2 0,0-1 0,0 1 0,0 0 0,0 0 0,-1 0 0,0 1 0,0-1 0,1 1 0,-1 0 0,-1 1 0,1-1 0,-1 0 0,0 1 0,5 7 0,2 11 0,0 0 0,-1 1 0,-1 0 0,5 27 0,8 21 0,-2-14 0,-13-35 0,1-2 0,1 1 0,1-1 0,18 31 0,-25-49 0,0 0 0,1 0 0,-1 0 0,1-1 0,0 1 0,-1-1 0,1 1 0,0-1 0,1 0 0,-1 0 0,1 0 0,-1-1 0,0 0 0,6 2 0,-1-1 0,-1-1 0,1 1 0,0-2 0,0 1 0,0-1 0,11-1 0,5-2 0,0-1 0,0-2 0,32-11 0,4-6 0,0-2 0,59-35 0,108-77 0,12-6 0,-49 37 0,115-61 0,10 26 0,-274 127-1365,-9 5-5461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10:12:23.99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68 1 24575,'0'718'0,"-3"-668"-227,-2-1-1,-3 1 1,-1-1-1,-3-1 1,-18 51-1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10:12:25.29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29 1 24575,'-21'438'0,"14"-98"-64,8-224-1237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10:12:26.31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399 1 24575,'-2'14'0,"-1"0"0,0 0 0,-1-1 0,-1 1 0,0-1 0,-1 0 0,0 0 0,-1 0 0,-15 20 0,-1 6 0,-24 43 0,-44 85 0,52-80 0,13-34 0,3 0 0,3 2 0,-16 61 0,25-61-341,3 1 0,2 0-1,1 78 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10:12:27.11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1 1 24575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10:12:27.72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2T15:38:48.0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28 24575,'887'-19'0,"-130"10"0,-439 12 0,-210-3 0,702 33 0,-403-10 0,-261-20 0,164 24 0,52 31 0,-224-41 0,229 2 0,395-20-1365,-728 1-5461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10:12:28.574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1 1 24575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10:20:08.7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24575,'9'0'0,"1"1"0,0 1 0,-1 0 0,1 0 0,-1 1 0,13 6 0,17 4 0,662 220 0,7 4 0,360 128 0,-699-231 0,437 202 0,-372-88 0,-274-149 0,-67-43 0,388 209 0,-394-224-1365,-64-32-5461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6T10:20:09.9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1887 24575,'15'-14'0,"1"1"0,1 1 0,0 0 0,0 2 0,24-11 0,101-37 0,-64 28 0,77-32 0,812-365 0,-770 315 0,-87 48 0,150-64 0,35 25 0,5-2 0,533-240 0,-374 150 0,-112 46 0,-335 144-227,-1 1-1,2-1 1,-1 2-1,0 0 1,21-3-1,-15 6-6598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3:31:43.363"/>
    </inkml:context>
    <inkml:brush xml:id="br0">
      <inkml:brushProperty name="width" value="0.17639" units="cm"/>
      <inkml:brushProperty name="height" value="0.17639" units="cm"/>
      <inkml:brushProperty name="color" value="#66CC00"/>
    </inkml:brush>
  </inkml:definitions>
  <inkml:trace contextRef="#ctx0" brushRef="#br0">1 650 24575,'11'0'0,"0"1"0,0 0 0,0 0 0,0 1 0,-1 1 0,1 0 0,-1 1 0,0-1 0,1 2 0,-2 0 0,1 0 0,-1 0 0,1 2 0,-2-1 0,1 1 0,-1 0 0,0 1 0,0-1 0,-1 2 0,0-1 0,0 1 0,-1 0 0,8 16 0,7 19 0,-1 2 0,-3 0 0,-1 1 0,10 55 0,14 39 0,-3-27 0,-25-70 0,2-1 0,2-1 0,1 0 0,37 60 0,-50-96 0,0 0 0,1 0 0,0-1 0,0 0 0,1 0 0,-1 0 0,1-1 0,0 1 0,1-1 0,-1-1 0,1 1 0,-1-1 0,1-1 0,10 4 0,-2-3 0,0 0 0,1 0 0,-1-2 0,1 0 0,0 0 0,21-3 0,10-5 0,1-1 0,-2-3 0,65-22 0,7-12 0,-1-4 0,118-70 0,211-150 0,23-13 0,-96 74 0,226-119 0,20 49 0,-537 250-1365,-20 11-5461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3:31:43.364"/>
    </inkml:context>
    <inkml:brush xml:id="br0">
      <inkml:brushProperty name="width" value="0.17639" units="cm"/>
      <inkml:brushProperty name="height" value="0.17639" units="cm"/>
      <inkml:brushProperty name="color" value="#E71224"/>
    </inkml:brush>
  </inkml:definitions>
  <inkml:trace contextRef="#ctx0" brushRef="#br0">1 1 24575,'21'2'0,"1"2"0,-1 0 0,0 2 0,0 0 0,-1 1 0,1 1 0,-2 1 0,1 1 0,20 14 0,4-1 0,604 382 0,-482-283 0,-6 7 0,262 273 0,227 347 0,-584-670 0,-34-41-114,19 25-303,4-1 0,112 99 0,-150-149-6409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3:31:43.365"/>
    </inkml:context>
    <inkml:brush xml:id="br0">
      <inkml:brushProperty name="width" value="0.17639" units="cm"/>
      <inkml:brushProperty name="height" value="0.17639" units="cm"/>
      <inkml:brushProperty name="color" value="#E71224"/>
    </inkml:brush>
  </inkml:definitions>
  <inkml:trace contextRef="#ctx0" brushRef="#br0">1 1596 24575,'1'-14'0,"1"0"0,1-1 0,0 1 0,1 0 0,0 0 0,1 0 0,1 1 0,0 0 0,1 0 0,1 0 0,-1 1 0,2 0 0,0 1 0,15-16 0,20-17 0,1 1 0,52-36 0,-90 73 0,175-130 0,332-187 0,240-44 0,-524 272 0,5 11 0,377-84 0,-537 157 0,1 2 0,112 2 0,-86 5 0,-72-1-1365,-9-2-5461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55938" cy="466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9" y="2"/>
            <a:ext cx="3055937" cy="466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5BCB5-DAAC-4920-A759-5D742236EBF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63638"/>
            <a:ext cx="5583237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1" y="4479926"/>
            <a:ext cx="5643563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6"/>
            <a:ext cx="3055938" cy="466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9" y="8842376"/>
            <a:ext cx="3055937" cy="466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1F7F1-620A-471D-B360-B0C3A577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4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85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19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88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24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7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53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5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04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68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59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4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45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70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36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469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95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46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517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52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07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44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86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87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85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57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1F7F1-620A-471D-B360-B0C3A5771E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36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B690A-5EAD-4590-A672-3924056DD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D65D37-391A-45E5-924E-97BE091EB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6306D-34D7-40ED-8ED2-3C2AF0750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1DFA-F4E5-4700-A93E-D2C07D92BAA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8FDAE-11E7-40DF-9EE8-8FF96800D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84CC-E04E-4C82-8E32-07C43100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CF50-45A0-436A-97DC-3577BBF6C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825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B66B-E64F-4EFE-9DDB-802D08CD5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937BC-48B4-450C-8184-9E9BA6D64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7EA25-5B59-476B-9785-2334E59AC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1DFA-F4E5-4700-A93E-D2C07D92BAA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80F8A-D960-4521-83CC-8A155585A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D72C7-3660-45C5-88BA-C7712D368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CF50-45A0-436A-97DC-3577BBF6C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91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1256AD-0F04-43BB-9F47-8D4245B207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0FE3A2-56B1-46FF-8013-88E422500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6D0F9-662B-4654-AA0F-8AE85927F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1DFA-F4E5-4700-A93E-D2C07D92BAA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66048-7586-4F5A-98C5-37FFEAC40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48578-D7A8-41FA-9231-ADCC5946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CF50-45A0-436A-97DC-3577BBF6C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5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7B622-0E70-4EDF-8566-C7F5EBCD5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9A646-F5CF-4B6C-A7E1-B0056442A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B761F-C795-431F-9944-81E5B175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1DFA-F4E5-4700-A93E-D2C07D92BAA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C8C67-D6CA-4291-A713-1F0BBC50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3236D-E2F5-4B6B-8B73-ED88B5C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CF50-45A0-436A-97DC-3577BBF6C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128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5C8D7-4036-4CD1-B93B-3043362A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F9739-4878-4277-85DB-F4CF1FC58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326E4-37DF-423A-BA14-5CA99394B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1DFA-F4E5-4700-A93E-D2C07D92BAA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99620-79C1-44C2-B8EF-BAC2E1FA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61ADF-C2CD-41D9-B8D3-BC6EE63F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CF50-45A0-436A-97DC-3577BBF6C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91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73C08-30BB-4768-B443-830DEE14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B6A71-8354-4078-81DD-8D4B0A3E8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023CD-3E85-46BD-9AEE-889734DDE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57E0-B181-4258-8EB8-1DA7E90D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1DFA-F4E5-4700-A93E-D2C07D92BAA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C5A25-9385-4220-8D36-C7320F70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A067C-169C-43F7-92A1-887FFCA1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CF50-45A0-436A-97DC-3577BBF6C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90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C9D5B-C258-4BE4-9AA8-F8BE9FE62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E25A6-F95B-4DF8-B33A-C145E712F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72686-67FD-4CA9-A1BD-09EF00E10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685877-69DF-4BD8-8059-B3F1FA1243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7450E3-364F-4AD8-9E20-3FAF08369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4B3E5E-887D-4965-8D57-4BAA62ED9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1DFA-F4E5-4700-A93E-D2C07D92BAA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A3F347-D2F2-44A7-90F9-E2748FBD4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81B80E-DD74-40F7-A70B-0322940A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CF50-45A0-436A-97DC-3577BBF6C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07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7C83-AC60-4042-90EA-E216468CA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28BC7-E9AC-40C4-8776-7D54660D5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1DFA-F4E5-4700-A93E-D2C07D92BAA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C503B-B931-4D63-8F90-95542CDA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8BEB3D-4C1C-4B67-B151-9B93FF59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CF50-45A0-436A-97DC-3577BBF6C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54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C5374F-993B-47F8-8DBA-93952BFB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1DFA-F4E5-4700-A93E-D2C07D92BAA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2FD73-4E2B-436C-9E5E-AE9C99994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09065-5E44-48BA-B4F5-962254561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CF50-45A0-436A-97DC-3577BBF6C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35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79160-940B-4B3D-9AFD-A6E76F03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2D5EF-E33B-4B37-82D0-87A46279D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4C2CF-B985-4CEC-AD99-156722221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09DA1-59E2-492A-91CA-DD4ADA1E0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1DFA-F4E5-4700-A93E-D2C07D92BAA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32CFC-9DD3-44AA-ABA2-443C34042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B9ECE-413C-484D-816B-F2B4D5FC1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CF50-45A0-436A-97DC-3577BBF6C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68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EE796-43FA-45FE-A5B3-9A9C4B4B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F4EF4C-7CD3-429A-B201-050A9F1072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C952F-F6F6-4E51-A12E-032CC17D7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6A1C8-5861-4FFE-9077-DC36026C1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1DFA-F4E5-4700-A93E-D2C07D92BAA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ED14C-1627-4229-A9BD-2304F09F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19627C-26E2-4E64-B6CC-DADAC925B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CF50-45A0-436A-97DC-3577BBF6C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00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1B76B3-6A0F-4914-8F89-881F26DC1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7A7D5-A817-4DF0-A609-8C7587E15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A2C5-27B9-453C-8DCD-94A59E2A7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11DFA-F4E5-4700-A93E-D2C07D92BAA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B9C1-609E-4AA2-870F-CAB64D2E3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75D0F-A17F-4B4A-A2A1-0B1392416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3CF50-45A0-436A-97DC-3577BBF6C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06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5.png"/><Relationship Id="rId5" Type="http://schemas.openxmlformats.org/officeDocument/2006/relationships/image" Target="../media/image10.jpg"/><Relationship Id="rId10" Type="http://schemas.openxmlformats.org/officeDocument/2006/relationships/customXml" Target="../ink/ink12.xml"/><Relationship Id="rId4" Type="http://schemas.openxmlformats.org/officeDocument/2006/relationships/image" Target="../media/image4.png"/><Relationship Id="rId9" Type="http://schemas.openxmlformats.org/officeDocument/2006/relationships/image" Target="../media/image4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customXml" Target="../ink/ink18.xml"/><Relationship Id="rId26" Type="http://schemas.openxmlformats.org/officeDocument/2006/relationships/customXml" Target="../ink/ink23.xml"/><Relationship Id="rId3" Type="http://schemas.openxmlformats.org/officeDocument/2006/relationships/image" Target="../media/image22.jpeg"/><Relationship Id="rId21" Type="http://schemas.openxmlformats.org/officeDocument/2006/relationships/image" Target="../media/image32.png"/><Relationship Id="rId34" Type="http://schemas.openxmlformats.org/officeDocument/2006/relationships/customXml" Target="../ink/ink27.xml"/><Relationship Id="rId7" Type="http://schemas.openxmlformats.org/officeDocument/2006/relationships/customXml" Target="../ink/ink13.xml"/><Relationship Id="rId12" Type="http://schemas.openxmlformats.org/officeDocument/2006/relationships/customXml" Target="../ink/ink15.xml"/><Relationship Id="rId17" Type="http://schemas.openxmlformats.org/officeDocument/2006/relationships/image" Target="../media/image30.png"/><Relationship Id="rId25" Type="http://schemas.openxmlformats.org/officeDocument/2006/relationships/customXml" Target="../ink/ink22.xml"/><Relationship Id="rId3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6" Type="http://schemas.openxmlformats.org/officeDocument/2006/relationships/customXml" Target="../ink/ink17.xml"/><Relationship Id="rId20" Type="http://schemas.openxmlformats.org/officeDocument/2006/relationships/customXml" Target="../ink/ink19.xml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5.png"/><Relationship Id="rId24" Type="http://schemas.openxmlformats.org/officeDocument/2006/relationships/customXml" Target="../ink/ink21.xml"/><Relationship Id="rId32" Type="http://schemas.openxmlformats.org/officeDocument/2006/relationships/customXml" Target="../ink/ink26.xml"/><Relationship Id="rId5" Type="http://schemas.openxmlformats.org/officeDocument/2006/relationships/image" Target="../media/image23.jp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customXml" Target="../ink/ink24.xml"/><Relationship Id="rId10" Type="http://schemas.openxmlformats.org/officeDocument/2006/relationships/customXml" Target="../ink/ink14.xml"/><Relationship Id="rId19" Type="http://schemas.openxmlformats.org/officeDocument/2006/relationships/image" Target="../media/image31.png"/><Relationship Id="rId31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openxmlformats.org/officeDocument/2006/relationships/image" Target="../media/image410.png"/><Relationship Id="rId14" Type="http://schemas.openxmlformats.org/officeDocument/2006/relationships/customXml" Target="../ink/ink16.xml"/><Relationship Id="rId22" Type="http://schemas.openxmlformats.org/officeDocument/2006/relationships/customXml" Target="../ink/ink20.xml"/><Relationship Id="rId27" Type="http://schemas.openxmlformats.org/officeDocument/2006/relationships/image" Target="../media/image34.png"/><Relationship Id="rId30" Type="http://schemas.openxmlformats.org/officeDocument/2006/relationships/customXml" Target="../ink/ink25.xml"/><Relationship Id="rId35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customXml" Target="../ink/ink33.xml"/><Relationship Id="rId26" Type="http://schemas.openxmlformats.org/officeDocument/2006/relationships/customXml" Target="../ink/ink38.xml"/><Relationship Id="rId3" Type="http://schemas.openxmlformats.org/officeDocument/2006/relationships/image" Target="../media/image22.jpeg"/><Relationship Id="rId21" Type="http://schemas.openxmlformats.org/officeDocument/2006/relationships/customXml" Target="../ink/ink35.xml"/><Relationship Id="rId34" Type="http://schemas.openxmlformats.org/officeDocument/2006/relationships/customXml" Target="../ink/ink42.xml"/><Relationship Id="rId12" Type="http://schemas.openxmlformats.org/officeDocument/2006/relationships/customXml" Target="../ink/ink30.xml"/><Relationship Id="rId17" Type="http://schemas.openxmlformats.org/officeDocument/2006/relationships/image" Target="../media/image28.png"/><Relationship Id="rId25" Type="http://schemas.openxmlformats.org/officeDocument/2006/relationships/image" Target="../media/image43.png"/><Relationship Id="rId3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6" Type="http://schemas.openxmlformats.org/officeDocument/2006/relationships/customXml" Target="../ink/ink32.xml"/><Relationship Id="rId20" Type="http://schemas.openxmlformats.org/officeDocument/2006/relationships/customXml" Target="../ink/ink34.xml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.xml"/><Relationship Id="rId11" Type="http://schemas.openxmlformats.org/officeDocument/2006/relationships/image" Target="../media/image5.png"/><Relationship Id="rId24" Type="http://schemas.openxmlformats.org/officeDocument/2006/relationships/customXml" Target="../ink/ink37.xml"/><Relationship Id="rId32" Type="http://schemas.openxmlformats.org/officeDocument/2006/relationships/customXml" Target="../ink/ink41.xml"/><Relationship Id="rId5" Type="http://schemas.openxmlformats.org/officeDocument/2006/relationships/image" Target="../media/image23.jpg"/><Relationship Id="rId15" Type="http://schemas.openxmlformats.org/officeDocument/2006/relationships/image" Target="../media/image40.png"/><Relationship Id="rId23" Type="http://schemas.openxmlformats.org/officeDocument/2006/relationships/customXml" Target="../ink/ink36.xml"/><Relationship Id="rId28" Type="http://schemas.openxmlformats.org/officeDocument/2006/relationships/customXml" Target="../ink/ink39.xml"/><Relationship Id="rId36" Type="http://schemas.openxmlformats.org/officeDocument/2006/relationships/image" Target="../media/image48.png"/><Relationship Id="rId10" Type="http://schemas.openxmlformats.org/officeDocument/2006/relationships/customXml" Target="../ink/ink29.xml"/><Relationship Id="rId19" Type="http://schemas.openxmlformats.org/officeDocument/2006/relationships/image" Target="../media/image41.png"/><Relationship Id="rId31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410.png"/><Relationship Id="rId14" Type="http://schemas.openxmlformats.org/officeDocument/2006/relationships/customXml" Target="../ink/ink31.xml"/><Relationship Id="rId22" Type="http://schemas.openxmlformats.org/officeDocument/2006/relationships/image" Target="../media/image42.png"/><Relationship Id="rId27" Type="http://schemas.openxmlformats.org/officeDocument/2006/relationships/image" Target="../media/image44.png"/><Relationship Id="rId30" Type="http://schemas.openxmlformats.org/officeDocument/2006/relationships/customXml" Target="../ink/ink40.xml"/><Relationship Id="rId35" Type="http://schemas.openxmlformats.org/officeDocument/2006/relationships/customXml" Target="../ink/ink43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0.png"/><Relationship Id="rId3" Type="http://schemas.openxmlformats.org/officeDocument/2006/relationships/image" Target="../media/image22.jpeg"/><Relationship Id="rId12" Type="http://schemas.openxmlformats.org/officeDocument/2006/relationships/customXml" Target="../ink/ink4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customXml" Target="../ink/ink44.xml"/><Relationship Id="rId10" Type="http://schemas.openxmlformats.org/officeDocument/2006/relationships/customXml" Target="../ink/ink45.xml"/><Relationship Id="rId4" Type="http://schemas.openxmlformats.org/officeDocument/2006/relationships/image" Target="../media/image4.png"/><Relationship Id="rId9" Type="http://schemas.openxmlformats.org/officeDocument/2006/relationships/image" Target="../media/image410.png"/><Relationship Id="rId1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2.jpeg"/><Relationship Id="rId7" Type="http://schemas.openxmlformats.org/officeDocument/2006/relationships/customXml" Target="../ink/ink4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23.jpg"/><Relationship Id="rId5" Type="http://schemas.openxmlformats.org/officeDocument/2006/relationships/customXml" Target="../ink/ink47.xml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customXml" Target="../ink/ink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53.jpeg"/><Relationship Id="rId7" Type="http://schemas.openxmlformats.org/officeDocument/2006/relationships/customXml" Target="../ink/ink51.xml"/><Relationship Id="rId12" Type="http://schemas.openxmlformats.org/officeDocument/2006/relationships/customXml" Target="../ink/ink5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customXml" Target="../ink/ink53.xml"/><Relationship Id="rId5" Type="http://schemas.openxmlformats.org/officeDocument/2006/relationships/customXml" Target="../ink/ink50.xml"/><Relationship Id="rId15" Type="http://schemas.openxmlformats.org/officeDocument/2006/relationships/image" Target="../media/image23.jp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customXml" Target="../ink/ink52.xml"/><Relationship Id="rId14" Type="http://schemas.openxmlformats.org/officeDocument/2006/relationships/customXml" Target="../ink/ink55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customXml" Target="../ink/ink62.xml"/><Relationship Id="rId26" Type="http://schemas.openxmlformats.org/officeDocument/2006/relationships/customXml" Target="../ink/ink66.xml"/><Relationship Id="rId39" Type="http://schemas.openxmlformats.org/officeDocument/2006/relationships/image" Target="../media/image74.png"/><Relationship Id="rId21" Type="http://schemas.openxmlformats.org/officeDocument/2006/relationships/image" Target="../media/image65.png"/><Relationship Id="rId34" Type="http://schemas.openxmlformats.org/officeDocument/2006/relationships/customXml" Target="../ink/ink70.xml"/><Relationship Id="rId42" Type="http://schemas.openxmlformats.org/officeDocument/2006/relationships/customXml" Target="../ink/ink74.xml"/><Relationship Id="rId47" Type="http://schemas.openxmlformats.org/officeDocument/2006/relationships/image" Target="../media/image78.png"/><Relationship Id="rId50" Type="http://schemas.openxmlformats.org/officeDocument/2006/relationships/customXml" Target="../ink/ink78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6" Type="http://schemas.openxmlformats.org/officeDocument/2006/relationships/customXml" Target="../ink/ink61.xml"/><Relationship Id="rId29" Type="http://schemas.openxmlformats.org/officeDocument/2006/relationships/image" Target="../media/image69.png"/><Relationship Id="rId11" Type="http://schemas.openxmlformats.org/officeDocument/2006/relationships/image" Target="../media/image60.png"/><Relationship Id="rId24" Type="http://schemas.openxmlformats.org/officeDocument/2006/relationships/customXml" Target="../ink/ink65.xml"/><Relationship Id="rId32" Type="http://schemas.openxmlformats.org/officeDocument/2006/relationships/customXml" Target="../ink/ink69.xml"/><Relationship Id="rId37" Type="http://schemas.openxmlformats.org/officeDocument/2006/relationships/image" Target="../media/image73.png"/><Relationship Id="rId40" Type="http://schemas.openxmlformats.org/officeDocument/2006/relationships/customXml" Target="../ink/ink73.xml"/><Relationship Id="rId45" Type="http://schemas.openxmlformats.org/officeDocument/2006/relationships/image" Target="../media/image77.png"/><Relationship Id="rId53" Type="http://schemas.openxmlformats.org/officeDocument/2006/relationships/image" Target="../media/image81.png"/><Relationship Id="rId5" Type="http://schemas.openxmlformats.org/officeDocument/2006/relationships/image" Target="../media/image4.png"/><Relationship Id="rId10" Type="http://schemas.openxmlformats.org/officeDocument/2006/relationships/customXml" Target="../ink/ink58.xml"/><Relationship Id="rId19" Type="http://schemas.openxmlformats.org/officeDocument/2006/relationships/image" Target="../media/image64.png"/><Relationship Id="rId31" Type="http://schemas.openxmlformats.org/officeDocument/2006/relationships/image" Target="../media/image70.png"/><Relationship Id="rId44" Type="http://schemas.openxmlformats.org/officeDocument/2006/relationships/customXml" Target="../ink/ink75.xml"/><Relationship Id="rId52" Type="http://schemas.openxmlformats.org/officeDocument/2006/relationships/customXml" Target="../ink/ink79.xml"/><Relationship Id="rId4" Type="http://schemas.openxmlformats.org/officeDocument/2006/relationships/image" Target="../media/image5.jpg"/><Relationship Id="rId9" Type="http://schemas.openxmlformats.org/officeDocument/2006/relationships/image" Target="../media/image59.png"/><Relationship Id="rId14" Type="http://schemas.openxmlformats.org/officeDocument/2006/relationships/customXml" Target="../ink/ink60.xml"/><Relationship Id="rId22" Type="http://schemas.openxmlformats.org/officeDocument/2006/relationships/customXml" Target="../ink/ink64.xml"/><Relationship Id="rId27" Type="http://schemas.openxmlformats.org/officeDocument/2006/relationships/image" Target="../media/image68.png"/><Relationship Id="rId30" Type="http://schemas.openxmlformats.org/officeDocument/2006/relationships/customXml" Target="../ink/ink68.xml"/><Relationship Id="rId35" Type="http://schemas.openxmlformats.org/officeDocument/2006/relationships/image" Target="../media/image72.png"/><Relationship Id="rId43" Type="http://schemas.openxmlformats.org/officeDocument/2006/relationships/image" Target="../media/image76.png"/><Relationship Id="rId48" Type="http://schemas.openxmlformats.org/officeDocument/2006/relationships/customXml" Target="../ink/ink77.xml"/><Relationship Id="rId8" Type="http://schemas.openxmlformats.org/officeDocument/2006/relationships/customXml" Target="../ink/ink57.xml"/><Relationship Id="rId51" Type="http://schemas.openxmlformats.org/officeDocument/2006/relationships/image" Target="../media/image80.png"/><Relationship Id="rId3" Type="http://schemas.openxmlformats.org/officeDocument/2006/relationships/image" Target="../media/image54.jpg"/><Relationship Id="rId12" Type="http://schemas.openxmlformats.org/officeDocument/2006/relationships/customXml" Target="../ink/ink59.xml"/><Relationship Id="rId17" Type="http://schemas.openxmlformats.org/officeDocument/2006/relationships/image" Target="../media/image63.png"/><Relationship Id="rId25" Type="http://schemas.openxmlformats.org/officeDocument/2006/relationships/image" Target="../media/image67.png"/><Relationship Id="rId33" Type="http://schemas.openxmlformats.org/officeDocument/2006/relationships/image" Target="../media/image71.png"/><Relationship Id="rId38" Type="http://schemas.openxmlformats.org/officeDocument/2006/relationships/customXml" Target="../ink/ink72.xml"/><Relationship Id="rId46" Type="http://schemas.openxmlformats.org/officeDocument/2006/relationships/customXml" Target="../ink/ink76.xml"/><Relationship Id="rId20" Type="http://schemas.openxmlformats.org/officeDocument/2006/relationships/customXml" Target="../ink/ink63.xml"/><Relationship Id="rId41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6.xml"/><Relationship Id="rId15" Type="http://schemas.openxmlformats.org/officeDocument/2006/relationships/image" Target="../media/image62.png"/><Relationship Id="rId23" Type="http://schemas.openxmlformats.org/officeDocument/2006/relationships/image" Target="../media/image66.png"/><Relationship Id="rId28" Type="http://schemas.openxmlformats.org/officeDocument/2006/relationships/customXml" Target="../ink/ink67.xml"/><Relationship Id="rId36" Type="http://schemas.openxmlformats.org/officeDocument/2006/relationships/customXml" Target="../ink/ink71.xml"/><Relationship Id="rId4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3.xml"/><Relationship Id="rId3" Type="http://schemas.openxmlformats.org/officeDocument/2006/relationships/image" Target="../media/image22.jpeg"/><Relationship Id="rId12" Type="http://schemas.openxmlformats.org/officeDocument/2006/relationships/customXml" Target="../ink/ink8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customXml" Target="../ink/ink80.xml"/><Relationship Id="rId10" Type="http://schemas.openxmlformats.org/officeDocument/2006/relationships/customXml" Target="../ink/ink81.xml"/><Relationship Id="rId4" Type="http://schemas.openxmlformats.org/officeDocument/2006/relationships/image" Target="../media/image4.png"/><Relationship Id="rId9" Type="http://schemas.openxmlformats.org/officeDocument/2006/relationships/image" Target="../media/image4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85.xml"/><Relationship Id="rId13" Type="http://schemas.openxmlformats.org/officeDocument/2006/relationships/image" Target="../media/image84.png"/><Relationship Id="rId3" Type="http://schemas.openxmlformats.org/officeDocument/2006/relationships/image" Target="../media/image22.jpeg"/><Relationship Id="rId7" Type="http://schemas.openxmlformats.org/officeDocument/2006/relationships/image" Target="../media/image49.png"/><Relationship Id="rId12" Type="http://schemas.openxmlformats.org/officeDocument/2006/relationships/customXml" Target="../ink/ink87.xml"/><Relationship Id="rId17" Type="http://schemas.openxmlformats.org/officeDocument/2006/relationships/customXml" Target="../ink/ink90.xml"/><Relationship Id="rId2" Type="http://schemas.openxmlformats.org/officeDocument/2006/relationships/notesSlide" Target="../notesSlides/notesSlide23.xml"/><Relationship Id="rId16" Type="http://schemas.openxmlformats.org/officeDocument/2006/relationships/customXml" Target="../ink/ink8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4.xml"/><Relationship Id="rId11" Type="http://schemas.openxmlformats.org/officeDocument/2006/relationships/image" Target="../media/image83.png"/><Relationship Id="rId5" Type="http://schemas.openxmlformats.org/officeDocument/2006/relationships/image" Target="../media/image23.jpg"/><Relationship Id="rId15" Type="http://schemas.openxmlformats.org/officeDocument/2006/relationships/image" Target="../media/image51.png"/><Relationship Id="rId10" Type="http://schemas.openxmlformats.org/officeDocument/2006/relationships/customXml" Target="../ink/ink86.xml"/><Relationship Id="rId4" Type="http://schemas.openxmlformats.org/officeDocument/2006/relationships/image" Target="../media/image4.png"/><Relationship Id="rId9" Type="http://schemas.openxmlformats.org/officeDocument/2006/relationships/image" Target="../media/image82.png"/><Relationship Id="rId14" Type="http://schemas.openxmlformats.org/officeDocument/2006/relationships/customXml" Target="../ink/ink8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7.jpg"/><Relationship Id="rId3" Type="http://schemas.openxmlformats.org/officeDocument/2006/relationships/image" Target="../media/image55.jpg"/><Relationship Id="rId7" Type="http://schemas.openxmlformats.org/officeDocument/2006/relationships/customXml" Target="../ink/ink91.xml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18.jpg"/><Relationship Id="rId5" Type="http://schemas.openxmlformats.org/officeDocument/2006/relationships/image" Target="../media/image4.png"/><Relationship Id="rId10" Type="http://schemas.openxmlformats.org/officeDocument/2006/relationships/image" Target="../media/image88.png"/><Relationship Id="rId4" Type="http://schemas.openxmlformats.org/officeDocument/2006/relationships/image" Target="../media/image9.jpg"/><Relationship Id="rId9" Type="http://schemas.openxmlformats.org/officeDocument/2006/relationships/customXml" Target="../ink/ink9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4.png"/><Relationship Id="rId7" Type="http://schemas.openxmlformats.org/officeDocument/2006/relationships/customXml" Target="../ink/ink93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customXml" Target="../ink/ink95.xml"/><Relationship Id="rId5" Type="http://schemas.openxmlformats.org/officeDocument/2006/relationships/image" Target="../media/image13.jpg"/><Relationship Id="rId10" Type="http://schemas.openxmlformats.org/officeDocument/2006/relationships/image" Target="../media/image410.png"/><Relationship Id="rId4" Type="http://schemas.openxmlformats.org/officeDocument/2006/relationships/image" Target="../media/image10.jpg"/><Relationship Id="rId9" Type="http://schemas.openxmlformats.org/officeDocument/2006/relationships/customXml" Target="../ink/ink9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customXml" Target="../ink/ink4.xml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openxmlformats.org/officeDocument/2006/relationships/image" Target="../media/image12.jpg"/><Relationship Id="rId21" Type="http://schemas.openxmlformats.org/officeDocument/2006/relationships/customXml" Target="../ink/ink8.xml"/><Relationship Id="rId7" Type="http://schemas.openxmlformats.org/officeDocument/2006/relationships/customXml" Target="../ink/ink1.xml"/><Relationship Id="rId12" Type="http://schemas.openxmlformats.org/officeDocument/2006/relationships/image" Target="../media/image20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customXml" Target="../ink/ink3.xml"/><Relationship Id="rId24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10" Type="http://schemas.openxmlformats.org/officeDocument/2006/relationships/image" Target="../media/image190.png"/><Relationship Id="rId19" Type="http://schemas.openxmlformats.org/officeDocument/2006/relationships/customXml" Target="../ink/ink7.xml"/><Relationship Id="rId4" Type="http://schemas.openxmlformats.org/officeDocument/2006/relationships/image" Target="../media/image19.png"/><Relationship Id="rId9" Type="http://schemas.openxmlformats.org/officeDocument/2006/relationships/customXml" Target="../ink/ink2.xml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C43A52B-7B14-4AE7-9A38-69673D418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2571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252A2A3C-3017-412B-BC8F-022C8F259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57176"/>
            <a:ext cx="4618222" cy="61653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blurRad="101600" endPos="65000" dist="1016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925C9B-7006-08E0-5F59-A0AEFD7D2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6" y="1244889"/>
            <a:ext cx="4300674" cy="4888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AA1266-BD41-62C8-B7A8-BD53510A4385}"/>
              </a:ext>
            </a:extLst>
          </p:cNvPr>
          <p:cNvSpPr txBox="1"/>
          <p:nvPr/>
        </p:nvSpPr>
        <p:spPr>
          <a:xfrm>
            <a:off x="5828145" y="3057235"/>
            <a:ext cx="5541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/>
              <a:t>Isključivo o isključujućim zlouporabama vladajućeg položaja</a:t>
            </a:r>
            <a:endParaRPr lang="en-US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E68E3-5796-9080-89D1-55B4938AD080}"/>
              </a:ext>
            </a:extLst>
          </p:cNvPr>
          <p:cNvSpPr txBox="1"/>
          <p:nvPr/>
        </p:nvSpPr>
        <p:spPr>
          <a:xfrm>
            <a:off x="7398367" y="5779224"/>
            <a:ext cx="4535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Igor Mucalo, odvjetnik</a:t>
            </a:r>
          </a:p>
          <a:p>
            <a:r>
              <a:rPr lang="hr-HR" sz="2000" b="1" dirty="0"/>
              <a:t>„</a:t>
            </a:r>
            <a:r>
              <a:rPr lang="hr-HR" sz="2000" b="1" i="1" dirty="0" err="1"/>
              <a:t>Meet</a:t>
            </a:r>
            <a:r>
              <a:rPr lang="hr-HR" sz="2000" b="1" i="1" dirty="0"/>
              <a:t> to </a:t>
            </a:r>
            <a:r>
              <a:rPr lang="hr-HR" sz="2000" b="1" i="1" dirty="0" err="1"/>
              <a:t>Compete</a:t>
            </a:r>
            <a:r>
              <a:rPr lang="hr-HR" sz="2000" b="1" dirty="0"/>
              <a:t>”, Opatija, 10.05.2024.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13872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EE9280-19E1-F2CF-835F-F24BBC79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950" y="0"/>
            <a:ext cx="2672050" cy="2942479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9F6F0-E38D-A85C-6239-C74CB33F5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4764" cy="3001818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21E5FC3-73CE-B4F2-D622-5CE443A82D04}"/>
              </a:ext>
            </a:extLst>
          </p:cNvPr>
          <p:cNvSpPr/>
          <p:nvPr/>
        </p:nvSpPr>
        <p:spPr>
          <a:xfrm>
            <a:off x="2108754" y="180230"/>
            <a:ext cx="7165875" cy="2553446"/>
          </a:xfrm>
          <a:prstGeom prst="wedgeRoundRectCallout">
            <a:avLst>
              <a:gd name="adj1" fmla="val -55251"/>
              <a:gd name="adj2" fmla="val -3708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r-HR" sz="2400" dirty="0">
                <a:solidFill>
                  <a:schemeClr val="tx1"/>
                </a:solidFill>
              </a:rPr>
              <a:t>Daj da ti dodatno pojasnim…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tx1"/>
                </a:solidFill>
              </a:rPr>
              <a:t>Praksa EU sudova i Komisije, Smjernice Komisije o provedbenim prioritetima iz 2009.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tx1"/>
                </a:solidFill>
              </a:rPr>
              <a:t>Podjela na </a:t>
            </a:r>
          </a:p>
          <a:p>
            <a:pPr marL="895350" indent="-534988">
              <a:buAutoNum type="arabicParenR"/>
            </a:pPr>
            <a:r>
              <a:rPr lang="hr-HR" sz="2400" b="1" dirty="0">
                <a:solidFill>
                  <a:schemeClr val="tx1"/>
                </a:solidFill>
              </a:rPr>
              <a:t>Isključujuće</a:t>
            </a:r>
            <a:r>
              <a:rPr lang="hr-HR" sz="2400" dirty="0">
                <a:solidFill>
                  <a:schemeClr val="tx1"/>
                </a:solidFill>
              </a:rPr>
              <a:t> (</a:t>
            </a:r>
            <a:r>
              <a:rPr lang="hr-HR" sz="2400" i="1" dirty="0" err="1">
                <a:solidFill>
                  <a:schemeClr val="tx1"/>
                </a:solidFill>
              </a:rPr>
              <a:t>exclusionary</a:t>
            </a:r>
            <a:r>
              <a:rPr lang="hr-HR" sz="2400" dirty="0">
                <a:solidFill>
                  <a:schemeClr val="tx1"/>
                </a:solidFill>
              </a:rPr>
              <a:t>) zlouporabe</a:t>
            </a:r>
          </a:p>
          <a:p>
            <a:pPr marL="895350" indent="-534988">
              <a:buAutoNum type="arabicParenR"/>
            </a:pPr>
            <a:r>
              <a:rPr lang="hr-HR" sz="2400" b="1" dirty="0" err="1">
                <a:solidFill>
                  <a:schemeClr val="tx1"/>
                </a:solidFill>
              </a:rPr>
              <a:t>Iskorištavajuće</a:t>
            </a:r>
            <a:r>
              <a:rPr lang="hr-HR" sz="2400" dirty="0">
                <a:solidFill>
                  <a:schemeClr val="tx1"/>
                </a:solidFill>
              </a:rPr>
              <a:t> (</a:t>
            </a:r>
            <a:r>
              <a:rPr lang="hr-HR" sz="2400" i="1" dirty="0" err="1">
                <a:solidFill>
                  <a:schemeClr val="tx1"/>
                </a:solidFill>
              </a:rPr>
              <a:t>exploitative</a:t>
            </a:r>
            <a:r>
              <a:rPr lang="hr-HR" sz="2400" dirty="0">
                <a:solidFill>
                  <a:schemeClr val="tx1"/>
                </a:solidFill>
              </a:rPr>
              <a:t>) zlouporabe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910E42C-1CA0-CA11-906E-40ED8E9D8589}"/>
              </a:ext>
            </a:extLst>
          </p:cNvPr>
          <p:cNvSpPr/>
          <p:nvPr/>
        </p:nvSpPr>
        <p:spPr>
          <a:xfrm>
            <a:off x="866775" y="3067798"/>
            <a:ext cx="11092346" cy="1467638"/>
          </a:xfrm>
          <a:prstGeom prst="wedgeRoundRectCallout">
            <a:avLst>
              <a:gd name="adj1" fmla="val 37487"/>
              <a:gd name="adj2" fmla="val -763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Aha, pa onda ovo </a:t>
            </a:r>
            <a:r>
              <a:rPr lang="hr-HR" sz="2400" dirty="0" err="1">
                <a:solidFill>
                  <a:schemeClr val="tx1"/>
                </a:solidFill>
              </a:rPr>
              <a:t>Brkino</a:t>
            </a:r>
            <a:r>
              <a:rPr lang="hr-HR" sz="2400" dirty="0">
                <a:solidFill>
                  <a:schemeClr val="tx1"/>
                </a:solidFill>
              </a:rPr>
              <a:t> snižavanje cijena sigurno predstavlja </a:t>
            </a:r>
            <a:r>
              <a:rPr lang="hr-HR" sz="2400" b="1" dirty="0">
                <a:solidFill>
                  <a:srgbClr val="FF0000"/>
                </a:solidFill>
              </a:rPr>
              <a:t>isključujuću zlouporabu</a:t>
            </a:r>
            <a:r>
              <a:rPr lang="hr-HR" sz="2400" dirty="0">
                <a:solidFill>
                  <a:schemeClr val="tx1"/>
                </a:solidFill>
              </a:rPr>
              <a:t>! </a:t>
            </a:r>
          </a:p>
          <a:p>
            <a:r>
              <a:rPr lang="hr-HR" sz="2400" dirty="0">
                <a:solidFill>
                  <a:schemeClr val="tx1"/>
                </a:solidFill>
              </a:rPr>
              <a:t>Cijene su toliko niske da će i mene i ostale konkurente na tržištu proizvodnje cipela isključiti s tržišta!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0CD23BE-6607-90CA-8B42-ABE52368AC80}"/>
              </a:ext>
            </a:extLst>
          </p:cNvPr>
          <p:cNvSpPr/>
          <p:nvPr/>
        </p:nvSpPr>
        <p:spPr>
          <a:xfrm>
            <a:off x="2552700" y="4717079"/>
            <a:ext cx="9406421" cy="1525366"/>
          </a:xfrm>
          <a:prstGeom prst="wedgeRoundRectCallout">
            <a:avLst>
              <a:gd name="adj1" fmla="val -56873"/>
              <a:gd name="adj2" fmla="val 2080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Ne nužno!!!</a:t>
            </a:r>
          </a:p>
          <a:p>
            <a:r>
              <a:rPr lang="hr-HR" sz="2400" dirty="0">
                <a:solidFill>
                  <a:schemeClr val="tx1"/>
                </a:solidFill>
              </a:rPr>
              <a:t>U pravilu se radi o isključujućoj zlouporabi samo ako vladajući poduzetnik isključuje poduzetnika koji je </a:t>
            </a:r>
            <a:r>
              <a:rPr lang="hr-HR" sz="2400" b="1" dirty="0">
                <a:solidFill>
                  <a:srgbClr val="FF0000"/>
                </a:solidFill>
              </a:rPr>
              <a:t>jednako efikasan kao i on sam</a:t>
            </a:r>
            <a:r>
              <a:rPr lang="hr-HR" sz="2400" dirty="0">
                <a:solidFill>
                  <a:schemeClr val="tx1"/>
                </a:solidFill>
              </a:rPr>
              <a:t>!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endParaRPr lang="hr-HR" sz="2400" dirty="0">
              <a:solidFill>
                <a:schemeClr val="tx1"/>
              </a:solidFill>
            </a:endParaRPr>
          </a:p>
          <a:p>
            <a:endParaRPr lang="hr-HR" sz="2400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3A9AF4-CC6F-AEB6-F169-7033F37FFC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" y="4601416"/>
            <a:ext cx="1769364" cy="29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26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EE9280-19E1-F2CF-835F-F24BBC79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950" y="0"/>
            <a:ext cx="2672050" cy="2942479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9F6F0-E38D-A85C-6239-C74CB33F5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2500"/>
            <a:ext cx="2451792" cy="3843729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21E5FC3-73CE-B4F2-D622-5CE443A82D04}"/>
              </a:ext>
            </a:extLst>
          </p:cNvPr>
          <p:cNvSpPr/>
          <p:nvPr/>
        </p:nvSpPr>
        <p:spPr>
          <a:xfrm>
            <a:off x="2588275" y="229882"/>
            <a:ext cx="6759021" cy="2153395"/>
          </a:xfrm>
          <a:prstGeom prst="wedgeRoundRectCallout">
            <a:avLst>
              <a:gd name="adj1" fmla="val -61489"/>
              <a:gd name="adj2" fmla="val 758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r-HR" sz="2400" dirty="0">
                <a:solidFill>
                  <a:schemeClr val="tx1"/>
                </a:solidFill>
              </a:rPr>
              <a:t>Vodi računa o dva temeljna načela:</a:t>
            </a:r>
          </a:p>
          <a:p>
            <a:pPr marL="457200" indent="-457200">
              <a:buAutoNum type="arabicParenR"/>
            </a:pPr>
            <a:r>
              <a:rPr lang="hr-HR" sz="2400" b="1" dirty="0">
                <a:solidFill>
                  <a:srgbClr val="FF0000"/>
                </a:solidFill>
              </a:rPr>
              <a:t>Kriterij jednako učinkovitog poduzetnika </a:t>
            </a:r>
            <a:r>
              <a:rPr lang="hr-HR" sz="2400" dirty="0">
                <a:solidFill>
                  <a:schemeClr val="tx1"/>
                </a:solidFill>
              </a:rPr>
              <a:t>(</a:t>
            </a:r>
            <a:r>
              <a:rPr lang="hr-HR" sz="2400" i="1" dirty="0">
                <a:solidFill>
                  <a:schemeClr val="tx1"/>
                </a:solidFill>
              </a:rPr>
              <a:t>as </a:t>
            </a:r>
            <a:r>
              <a:rPr lang="hr-HR" sz="2400" i="1" dirty="0" err="1">
                <a:solidFill>
                  <a:schemeClr val="tx1"/>
                </a:solidFill>
              </a:rPr>
              <a:t>efficient</a:t>
            </a:r>
            <a:r>
              <a:rPr lang="hr-HR" sz="2400" i="1" dirty="0">
                <a:solidFill>
                  <a:schemeClr val="tx1"/>
                </a:solidFill>
              </a:rPr>
              <a:t> </a:t>
            </a:r>
            <a:r>
              <a:rPr lang="hr-HR" sz="2400" i="1" dirty="0" err="1">
                <a:solidFill>
                  <a:schemeClr val="tx1"/>
                </a:solidFill>
              </a:rPr>
              <a:t>competitor</a:t>
            </a:r>
            <a:r>
              <a:rPr lang="hr-HR" sz="2400" dirty="0">
                <a:solidFill>
                  <a:schemeClr val="tx1"/>
                </a:solidFill>
              </a:rPr>
              <a:t> „</a:t>
            </a:r>
            <a:r>
              <a:rPr lang="hr-HR" sz="2400" b="1" dirty="0" err="1">
                <a:solidFill>
                  <a:schemeClr val="tx1"/>
                </a:solidFill>
              </a:rPr>
              <a:t>AEC</a:t>
            </a:r>
            <a:r>
              <a:rPr lang="hr-HR" sz="2400" dirty="0">
                <a:solidFill>
                  <a:schemeClr val="tx1"/>
                </a:solidFill>
              </a:rPr>
              <a:t>”)</a:t>
            </a:r>
          </a:p>
          <a:p>
            <a:pPr marL="457200" indent="-457200">
              <a:buAutoNum type="arabicParenR"/>
            </a:pPr>
            <a:r>
              <a:rPr lang="hr-HR" sz="2400" b="1" dirty="0">
                <a:solidFill>
                  <a:srgbClr val="FF0000"/>
                </a:solidFill>
              </a:rPr>
              <a:t>Promatranje negativnih učinaka zlouporabe </a:t>
            </a:r>
            <a:r>
              <a:rPr lang="hr-HR" sz="2400" dirty="0">
                <a:solidFill>
                  <a:schemeClr val="tx1"/>
                </a:solidFill>
              </a:rPr>
              <a:t>(</a:t>
            </a:r>
            <a:r>
              <a:rPr lang="hr-HR" sz="2400" i="1" dirty="0" err="1">
                <a:solidFill>
                  <a:schemeClr val="tx1"/>
                </a:solidFill>
              </a:rPr>
              <a:t>effects</a:t>
            </a:r>
            <a:r>
              <a:rPr lang="hr-HR" sz="2400" i="1" dirty="0">
                <a:solidFill>
                  <a:schemeClr val="tx1"/>
                </a:solidFill>
              </a:rPr>
              <a:t> </a:t>
            </a:r>
            <a:r>
              <a:rPr lang="hr-HR" sz="2400" i="1" dirty="0" err="1">
                <a:solidFill>
                  <a:schemeClr val="tx1"/>
                </a:solidFill>
              </a:rPr>
              <a:t>based</a:t>
            </a:r>
            <a:r>
              <a:rPr lang="hr-HR" sz="2400" i="1" dirty="0">
                <a:solidFill>
                  <a:schemeClr val="tx1"/>
                </a:solidFill>
              </a:rPr>
              <a:t> </a:t>
            </a:r>
            <a:r>
              <a:rPr lang="hr-HR" sz="2400" i="1" dirty="0" err="1">
                <a:solidFill>
                  <a:schemeClr val="tx1"/>
                </a:solidFill>
              </a:rPr>
              <a:t>approach</a:t>
            </a:r>
            <a:r>
              <a:rPr lang="hr-HR" sz="2400" dirty="0">
                <a:solidFill>
                  <a:schemeClr val="tx1"/>
                </a:solidFill>
              </a:rPr>
              <a:t>)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910E42C-1CA0-CA11-906E-40ED8E9D8589}"/>
              </a:ext>
            </a:extLst>
          </p:cNvPr>
          <p:cNvSpPr/>
          <p:nvPr/>
        </p:nvSpPr>
        <p:spPr>
          <a:xfrm>
            <a:off x="2588275" y="2743493"/>
            <a:ext cx="8267700" cy="2153396"/>
          </a:xfrm>
          <a:prstGeom prst="wedgeRoundRectCallout">
            <a:avLst>
              <a:gd name="adj1" fmla="val 39215"/>
              <a:gd name="adj2" fmla="val -6347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Dobro, dakle:</a:t>
            </a:r>
          </a:p>
          <a:p>
            <a:pPr marL="457200" indent="-457200">
              <a:buAutoNum type="arabicParenR"/>
            </a:pPr>
            <a:r>
              <a:rPr lang="hr-HR" sz="2400" dirty="0">
                <a:solidFill>
                  <a:schemeClr val="tx1"/>
                </a:solidFill>
              </a:rPr>
              <a:t>Ako je </a:t>
            </a:r>
            <a:r>
              <a:rPr lang="hr-HR" sz="2400" dirty="0" err="1">
                <a:solidFill>
                  <a:schemeClr val="tx1"/>
                </a:solidFill>
              </a:rPr>
              <a:t>Brko</a:t>
            </a:r>
            <a:r>
              <a:rPr lang="hr-HR" sz="2400" dirty="0">
                <a:solidFill>
                  <a:schemeClr val="tx1"/>
                </a:solidFill>
              </a:rPr>
              <a:t> u vladajućem položaju, te</a:t>
            </a:r>
          </a:p>
          <a:p>
            <a:pPr marL="457200" indent="-457200">
              <a:buAutoNum type="arabicParenR"/>
            </a:pPr>
            <a:r>
              <a:rPr lang="hr-HR" sz="2400" dirty="0">
                <a:solidFill>
                  <a:schemeClr val="tx1"/>
                </a:solidFill>
              </a:rPr>
              <a:t>Ako svojim niskim cijenama cipela isključuje mene s tržišta, </a:t>
            </a:r>
          </a:p>
          <a:p>
            <a:pPr marL="457200" indent="-457200">
              <a:buAutoNum type="arabicParenR"/>
            </a:pPr>
            <a:r>
              <a:rPr lang="hr-HR" sz="2400" dirty="0">
                <a:solidFill>
                  <a:schemeClr val="tx1"/>
                </a:solidFill>
              </a:rPr>
              <a:t>A ja sam jednako efikasan konkurent kao i on,</a:t>
            </a:r>
          </a:p>
          <a:p>
            <a:r>
              <a:rPr lang="hr-HR" sz="2400" dirty="0">
                <a:solidFill>
                  <a:schemeClr val="tx1"/>
                </a:solidFill>
              </a:rPr>
              <a:t>Je li to onda konačno zlouporaba vladajućeg položaja?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0CD23BE-6607-90CA-8B42-ABE52368AC80}"/>
              </a:ext>
            </a:extLst>
          </p:cNvPr>
          <p:cNvSpPr/>
          <p:nvPr/>
        </p:nvSpPr>
        <p:spPr>
          <a:xfrm>
            <a:off x="138232" y="5257105"/>
            <a:ext cx="9062918" cy="1343720"/>
          </a:xfrm>
          <a:prstGeom prst="wedgeRoundRectCallout">
            <a:avLst>
              <a:gd name="adj1" fmla="val -40393"/>
              <a:gd name="adj2" fmla="val -7994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Točno, u tom slučaju bi se radilo o isključujućoj zlouporabi vladajućeg položaja tzv. </a:t>
            </a:r>
            <a:r>
              <a:rPr lang="hr-HR" sz="2400" b="1" dirty="0" err="1">
                <a:solidFill>
                  <a:srgbClr val="FF0000"/>
                </a:solidFill>
              </a:rPr>
              <a:t>predatornim</a:t>
            </a:r>
            <a:r>
              <a:rPr lang="hr-HR" sz="2400" b="1" dirty="0">
                <a:solidFill>
                  <a:srgbClr val="FF0000"/>
                </a:solidFill>
              </a:rPr>
              <a:t> cijenama</a:t>
            </a:r>
            <a:r>
              <a:rPr lang="hr-HR" sz="2400" dirty="0">
                <a:solidFill>
                  <a:schemeClr val="tx1"/>
                </a:solidFill>
              </a:rPr>
              <a:t>.</a:t>
            </a:r>
          </a:p>
          <a:p>
            <a:r>
              <a:rPr lang="hr-HR" sz="2400" dirty="0">
                <a:solidFill>
                  <a:schemeClr val="tx1"/>
                </a:solidFill>
              </a:rPr>
              <a:t>Da ti nacrtam…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endParaRPr lang="hr-H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64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D36F45-FE9A-1661-DB4D-3A6E36A4E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422" y="0"/>
            <a:ext cx="1450578" cy="2428875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21E5FC3-73CE-B4F2-D622-5CE443A82D04}"/>
              </a:ext>
            </a:extLst>
          </p:cNvPr>
          <p:cNvSpPr/>
          <p:nvPr/>
        </p:nvSpPr>
        <p:spPr>
          <a:xfrm>
            <a:off x="232880" y="161178"/>
            <a:ext cx="10383995" cy="5010897"/>
          </a:xfrm>
          <a:prstGeom prst="wedgeRoundRectCallout">
            <a:avLst>
              <a:gd name="adj1" fmla="val 51826"/>
              <a:gd name="adj2" fmla="val -349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PREDATORNE</a:t>
            </a:r>
            <a:r>
              <a:rPr kumimoji="0" lang="hr-HR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CIJENE: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r-HR" sz="2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Cijena proizvoda/usluge niža od troška proizvodnje vladajućeg poduzetnika.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r-HR" sz="2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Vladajući poduzetnik kratkoročno trpi gubitke s ciljem isključivanja svojih konkurenata, kako bi njihovim izlaskom s tržišta bio u prilici povisiti svoje cijene i nadoknaditi gubitke.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hr-HR" sz="2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hr-HR" altLang="sr-Latn-R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AKZO test:</a:t>
            </a:r>
            <a:endParaRPr kumimoji="0" lang="hr-HR" altLang="sr-Latn-RS" sz="26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447675" marR="0" lvl="0" indent="-447675" algn="l" defTabSz="914400" rtl="0" eaLnBrk="1" fontAlgn="base" latinLnBrk="0" hangingPunct="1">
              <a:lnSpc>
                <a:spcPct val="120000"/>
              </a:lnSpc>
              <a:buClrTx/>
              <a:buSzTx/>
              <a:buFont typeface="Wingdings" panose="05000000000000000000" pitchFamily="2" charset="2"/>
              <a:buAutoNum type="arabicPeriod"/>
              <a:tabLst/>
              <a:defRPr/>
            </a:pPr>
            <a:r>
              <a:rPr kumimoji="0" lang="hr-HR" altLang="sr-Latn-RS" sz="2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Cijene ispod prosječnih varijabilnih troškova (</a:t>
            </a:r>
            <a:r>
              <a:rPr kumimoji="0" lang="hr-HR" altLang="sr-Latn-RS" sz="2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average</a:t>
            </a:r>
            <a:r>
              <a:rPr kumimoji="0" lang="hr-HR" altLang="sr-Latn-RS" sz="2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hr-HR" altLang="sr-Latn-RS" sz="2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variable</a:t>
            </a:r>
            <a:r>
              <a:rPr kumimoji="0" lang="hr-HR" altLang="sr-Latn-RS" sz="2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hr-HR" altLang="sr-Latn-RS" sz="2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cost</a:t>
            </a:r>
            <a:r>
              <a:rPr kumimoji="0" lang="hr-HR" altLang="sr-Latn-RS" sz="2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- </a:t>
            </a:r>
            <a:r>
              <a:rPr kumimoji="0" lang="hr-HR" altLang="sr-Latn-R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AVC</a:t>
            </a:r>
            <a:r>
              <a:rPr kumimoji="0" lang="hr-HR" altLang="sr-Latn-RS" sz="2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) uvijek </a:t>
            </a:r>
            <a:r>
              <a:rPr kumimoji="0" lang="hr-HR" altLang="sr-Latn-RS" sz="2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predatorne</a:t>
            </a:r>
            <a:r>
              <a:rPr kumimoji="0" lang="hr-HR" altLang="sr-Latn-RS" sz="2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;</a:t>
            </a:r>
          </a:p>
          <a:p>
            <a:pPr marL="447675" marR="0" lvl="0" indent="-447675" algn="l" defTabSz="914400" rtl="0" eaLnBrk="1" fontAlgn="base" latinLnBrk="0" hangingPunct="1">
              <a:lnSpc>
                <a:spcPct val="120000"/>
              </a:lnSpc>
              <a:buClrTx/>
              <a:buSzTx/>
              <a:buFont typeface="Wingdings" panose="05000000000000000000" pitchFamily="2" charset="2"/>
              <a:buAutoNum type="arabicPeriod"/>
              <a:tabLst/>
              <a:defRPr/>
            </a:pPr>
            <a:r>
              <a:rPr kumimoji="0" lang="hr-HR" altLang="sr-Latn-RS" sz="2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Cijene ispod prosječnih ukupnih troškova (</a:t>
            </a:r>
            <a:r>
              <a:rPr kumimoji="0" lang="hr-HR" altLang="sr-Latn-RS" sz="2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average</a:t>
            </a:r>
            <a:r>
              <a:rPr kumimoji="0" lang="hr-HR" altLang="sr-Latn-RS" sz="2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total </a:t>
            </a:r>
            <a:r>
              <a:rPr kumimoji="0" lang="hr-HR" altLang="sr-Latn-RS" sz="2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costs</a:t>
            </a:r>
            <a:r>
              <a:rPr kumimoji="0" lang="hr-HR" altLang="sr-Latn-RS" sz="2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hr-HR" altLang="sr-Latn-RS" sz="2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 </a:t>
            </a:r>
            <a:r>
              <a:rPr kumimoji="0" lang="hr-HR" altLang="sr-Latn-R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ATC</a:t>
            </a:r>
            <a:r>
              <a:rPr kumimoji="0" lang="hr-HR" altLang="sr-Latn-RS" sz="2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) </a:t>
            </a:r>
            <a:r>
              <a:rPr kumimoji="0" lang="hr-HR" altLang="sr-Latn-RS" sz="2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predatorne</a:t>
            </a:r>
            <a:r>
              <a:rPr kumimoji="0" lang="hr-HR" altLang="sr-Latn-RS" sz="2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ako su dio plana za uklanjanje konkurenta.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hr-HR" altLang="sr-Latn-RS" sz="2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hr-HR" altLang="sr-Latn-RS" sz="2600" b="1" dirty="0">
                <a:solidFill>
                  <a:schemeClr val="tx1"/>
                </a:solidFill>
                <a:cs typeface="Arial" panose="020B0604020202020204" pitchFamily="34" charset="0"/>
              </a:rPr>
              <a:t>Novi troškovni pragovi:</a:t>
            </a:r>
            <a:endParaRPr kumimoji="0" lang="hr-HR" altLang="sr-Latn-R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20000"/>
              </a:lnSpc>
              <a:buClrTx/>
              <a:buSzTx/>
              <a:buFontTx/>
              <a:buAutoNum type="arabicPeriod"/>
              <a:tabLst/>
              <a:defRPr/>
            </a:pPr>
            <a:r>
              <a:rPr lang="hr-HR" altLang="sr-Latn-RS" sz="2600" dirty="0">
                <a:solidFill>
                  <a:schemeClr val="tx1"/>
                </a:solidFill>
                <a:cs typeface="Arial" panose="020B0604020202020204" pitchFamily="34" charset="0"/>
              </a:rPr>
              <a:t>Prosječni izbježivi troškovi (</a:t>
            </a:r>
            <a:r>
              <a:rPr lang="hr-HR" altLang="sr-Latn-RS" sz="2600" i="1" dirty="0" err="1">
                <a:solidFill>
                  <a:schemeClr val="tx1"/>
                </a:solidFill>
                <a:cs typeface="Arial" panose="020B0604020202020204" pitchFamily="34" charset="0"/>
              </a:rPr>
              <a:t>average</a:t>
            </a:r>
            <a:r>
              <a:rPr lang="hr-HR" altLang="sr-Latn-RS" sz="2600" i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2600" i="1" dirty="0" err="1">
                <a:solidFill>
                  <a:schemeClr val="tx1"/>
                </a:solidFill>
                <a:cs typeface="Arial" panose="020B0604020202020204" pitchFamily="34" charset="0"/>
              </a:rPr>
              <a:t>avoidable</a:t>
            </a:r>
            <a:r>
              <a:rPr lang="hr-HR" altLang="sr-Latn-RS" sz="2600" i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2600" i="1" dirty="0" err="1">
                <a:solidFill>
                  <a:schemeClr val="tx1"/>
                </a:solidFill>
                <a:cs typeface="Arial" panose="020B0604020202020204" pitchFamily="34" charset="0"/>
              </a:rPr>
              <a:t>cost</a:t>
            </a:r>
            <a:r>
              <a:rPr lang="hr-HR" altLang="sr-Latn-RS" sz="2600" i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2600" dirty="0">
                <a:solidFill>
                  <a:schemeClr val="tx1"/>
                </a:solidFill>
                <a:cs typeface="Arial" panose="020B0604020202020204" pitchFamily="34" charset="0"/>
              </a:rPr>
              <a:t>– </a:t>
            </a:r>
            <a:r>
              <a:rPr lang="hr-HR" altLang="sr-Latn-RS" sz="2600" b="1" dirty="0" err="1">
                <a:solidFill>
                  <a:srgbClr val="FF0000"/>
                </a:solidFill>
                <a:cs typeface="Arial" panose="020B0604020202020204" pitchFamily="34" charset="0"/>
              </a:rPr>
              <a:t>AAC</a:t>
            </a:r>
            <a:r>
              <a:rPr lang="hr-HR" altLang="sr-Latn-RS" sz="2600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  <a:p>
            <a:pPr marL="514350" marR="0" lvl="0" indent="-514350" algn="l" defTabSz="914400" rtl="0" eaLnBrk="1" fontAlgn="base" latinLnBrk="0" hangingPunct="1">
              <a:lnSpc>
                <a:spcPct val="120000"/>
              </a:lnSpc>
              <a:buClrTx/>
              <a:buSzTx/>
              <a:buFontTx/>
              <a:buAutoNum type="arabicPeriod"/>
              <a:tabLst/>
              <a:defRPr/>
            </a:pPr>
            <a:r>
              <a:rPr kumimoji="0" lang="hr-HR" altLang="sr-Latn-RS" sz="2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Prosječni dugoročni inkrementalni troškovi (</a:t>
            </a:r>
            <a:r>
              <a:rPr kumimoji="0" lang="hr-HR" altLang="sr-Latn-RS" sz="2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long</a:t>
            </a:r>
            <a:r>
              <a:rPr kumimoji="0" lang="hr-HR" altLang="sr-Latn-RS" sz="2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hr-HR" altLang="sr-Latn-RS" sz="2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run</a:t>
            </a:r>
            <a:r>
              <a:rPr kumimoji="0" lang="hr-HR" altLang="sr-Latn-RS" sz="2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hr-HR" altLang="sr-Latn-RS" sz="2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average</a:t>
            </a:r>
            <a:r>
              <a:rPr kumimoji="0" lang="hr-HR" altLang="sr-Latn-RS" sz="2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hr-HR" altLang="sr-Latn-RS" sz="2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incremental</a:t>
            </a:r>
            <a:r>
              <a:rPr kumimoji="0" lang="hr-HR" altLang="sr-Latn-RS" sz="2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hr-HR" altLang="sr-Latn-RS" sz="2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costs</a:t>
            </a:r>
            <a:r>
              <a:rPr kumimoji="0" lang="hr-HR" altLang="sr-Latn-RS" sz="2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</a:t>
            </a:r>
            <a:r>
              <a:rPr kumimoji="0" lang="hr-HR" altLang="sr-Latn-RS" sz="2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 </a:t>
            </a:r>
            <a:r>
              <a:rPr kumimoji="0" lang="hr-HR" altLang="sr-Latn-R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LRAIC</a:t>
            </a:r>
            <a:r>
              <a:rPr kumimoji="0" lang="hr-HR" altLang="sr-Latn-RS" sz="2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853517-6357-2DB0-FDCB-0BAD21106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422" y="3011982"/>
            <a:ext cx="1320200" cy="264735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CD241C7-3CBA-3A36-122D-0E5F38741222}"/>
              </a:ext>
            </a:extLst>
          </p:cNvPr>
          <p:cNvSpPr/>
          <p:nvPr/>
        </p:nvSpPr>
        <p:spPr>
          <a:xfrm>
            <a:off x="232879" y="5473146"/>
            <a:ext cx="8901596" cy="1061003"/>
          </a:xfrm>
          <a:prstGeom prst="wedgeRoundRectCallout">
            <a:avLst>
              <a:gd name="adj1" fmla="val 65843"/>
              <a:gd name="adj2" fmla="val -4815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r>
              <a:rPr lang="hr-HR" sz="2400" dirty="0" err="1">
                <a:solidFill>
                  <a:schemeClr val="tx1"/>
                </a:solidFill>
              </a:rPr>
              <a:t>Hmmm</a:t>
            </a:r>
            <a:r>
              <a:rPr lang="hr-HR" sz="2400" dirty="0">
                <a:solidFill>
                  <a:schemeClr val="tx1"/>
                </a:solidFill>
              </a:rPr>
              <a:t>… ali tu onda važnu ulogu igra </a:t>
            </a:r>
            <a:r>
              <a:rPr lang="hr-HR" sz="2400" b="1" dirty="0">
                <a:solidFill>
                  <a:srgbClr val="FF0000"/>
                </a:solidFill>
              </a:rPr>
              <a:t>ekonomija opsega </a:t>
            </a:r>
            <a:r>
              <a:rPr lang="hr-HR" sz="2400" dirty="0">
                <a:solidFill>
                  <a:schemeClr val="tx1"/>
                </a:solidFill>
              </a:rPr>
              <a:t>i </a:t>
            </a:r>
            <a:r>
              <a:rPr lang="hr-HR" sz="2400" b="1" dirty="0">
                <a:solidFill>
                  <a:srgbClr val="FF0000"/>
                </a:solidFill>
              </a:rPr>
              <a:t>ekonomija razmjera</a:t>
            </a:r>
            <a:r>
              <a:rPr lang="hr-HR" sz="2400" dirty="0">
                <a:solidFill>
                  <a:schemeClr val="tx1"/>
                </a:solidFill>
              </a:rPr>
              <a:t>?!!</a:t>
            </a:r>
          </a:p>
          <a:p>
            <a:r>
              <a:rPr lang="hr-HR" sz="2400" dirty="0">
                <a:solidFill>
                  <a:schemeClr val="tx1"/>
                </a:solidFill>
              </a:rPr>
              <a:t>Jesam li ja uopće jednako efikasan kao </a:t>
            </a:r>
            <a:r>
              <a:rPr lang="hr-HR" sz="2400" dirty="0" err="1">
                <a:solidFill>
                  <a:schemeClr val="tx1"/>
                </a:solidFill>
              </a:rPr>
              <a:t>Brko</a:t>
            </a:r>
            <a:r>
              <a:rPr lang="hr-HR" sz="2400" dirty="0">
                <a:solidFill>
                  <a:schemeClr val="tx1"/>
                </a:solidFill>
              </a:rPr>
              <a:t>?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21E46D-772F-4CD0-1B02-962B23867E2E}"/>
              </a:ext>
            </a:extLst>
          </p:cNvPr>
          <p:cNvGrpSpPr/>
          <p:nvPr/>
        </p:nvGrpSpPr>
        <p:grpSpPr>
          <a:xfrm>
            <a:off x="9363075" y="410510"/>
            <a:ext cx="786523" cy="516665"/>
            <a:chOff x="10039095" y="5377380"/>
            <a:chExt cx="1093320" cy="71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4443F29-D548-0E1A-C357-12928E658754}"/>
                    </a:ext>
                  </a:extLst>
                </p14:cNvPr>
                <p14:cNvContentPartPr/>
                <p14:nvPr/>
              </p14:nvContentPartPr>
              <p14:xfrm>
                <a:off x="10039095" y="5381340"/>
                <a:ext cx="828360" cy="714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B9C9AEC-3321-7A30-2B32-8E59A411BD9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12384" y="5354625"/>
                  <a:ext cx="882090" cy="7682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7E569BB-EBE5-2BBB-2021-B0723F2AB810}"/>
                    </a:ext>
                  </a:extLst>
                </p14:cNvPr>
                <p14:cNvContentPartPr/>
                <p14:nvPr/>
              </p14:nvContentPartPr>
              <p14:xfrm>
                <a:off x="10115415" y="5377380"/>
                <a:ext cx="1017000" cy="490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908642A-57CC-A034-E227-1E5D8E247F8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088700" y="5350362"/>
                  <a:ext cx="1070736" cy="54404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57480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E0DECB-B1EE-9D34-DFC5-528E3041C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21" y="4736824"/>
            <a:ext cx="1629458" cy="150696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C43A52B-7B14-4AE7-9A38-69673D418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2571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904" y="6309363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95378E-CFE1-8C2F-EAFC-649B9D0A9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21" y="868853"/>
            <a:ext cx="2027980" cy="2202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2F8CE7-7350-85C7-F208-F97B2AD23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01" y="1000300"/>
            <a:ext cx="1616750" cy="20544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153A16-F20B-F966-D202-5CAE0D1D2E31}"/>
              </a:ext>
            </a:extLst>
          </p:cNvPr>
          <p:cNvSpPr/>
          <p:nvPr/>
        </p:nvSpPr>
        <p:spPr>
          <a:xfrm>
            <a:off x="1320538" y="102697"/>
            <a:ext cx="3603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i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BRKO</a:t>
            </a:r>
            <a:r>
              <a:rPr lang="hr-HR" sz="54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d.o.o.</a:t>
            </a:r>
            <a:endParaRPr lang="en-US" sz="5400" b="1" i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923E75-D604-43F8-CF48-56FEE6065504}"/>
              </a:ext>
            </a:extLst>
          </p:cNvPr>
          <p:cNvSpPr/>
          <p:nvPr/>
        </p:nvSpPr>
        <p:spPr>
          <a:xfrm>
            <a:off x="6826195" y="130819"/>
            <a:ext cx="4501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Očalinko</a:t>
            </a:r>
            <a:r>
              <a:rPr lang="hr-H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d.o.o.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1FAC396-0487-1F12-B8EB-14D1328E43DC}"/>
              </a:ext>
            </a:extLst>
          </p:cNvPr>
          <p:cNvGraphicFramePr>
            <a:graphicFrameLocks noGrp="1"/>
          </p:cNvGraphicFramePr>
          <p:nvPr/>
        </p:nvGraphicFramePr>
        <p:xfrm>
          <a:off x="830116" y="3421644"/>
          <a:ext cx="4241245" cy="299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120">
                  <a:extLst>
                    <a:ext uri="{9D8B030D-6E8A-4147-A177-3AD203B41FA5}">
                      <a16:colId xmlns:a16="http://schemas.microsoft.com/office/drawing/2014/main" val="832652515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72753019"/>
                    </a:ext>
                  </a:extLst>
                </a:gridCol>
              </a:tblGrid>
              <a:tr h="685704">
                <a:tc>
                  <a:txBody>
                    <a:bodyPr/>
                    <a:lstStyle/>
                    <a:p>
                      <a:r>
                        <a:rPr lang="hr-HR" sz="2400" dirty="0"/>
                        <a:t>PROIZVOD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/>
                        <a:t>TRŽIŠNI UDJEL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555552"/>
                  </a:ext>
                </a:extLst>
              </a:tr>
              <a:tr h="475962">
                <a:tc>
                  <a:txBody>
                    <a:bodyPr/>
                    <a:lstStyle/>
                    <a:p>
                      <a:r>
                        <a:rPr lang="hr-HR" sz="2400" dirty="0"/>
                        <a:t>Sirova koža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2400" b="1" dirty="0"/>
                        <a:t>80%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323583"/>
                  </a:ext>
                </a:extLst>
              </a:tr>
              <a:tr h="342852">
                <a:tc>
                  <a:txBody>
                    <a:bodyPr/>
                    <a:lstStyle/>
                    <a:p>
                      <a:r>
                        <a:rPr lang="hr-HR" sz="2400" dirty="0"/>
                        <a:t>Kožne cipele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2400" b="1" dirty="0"/>
                        <a:t>60%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809590"/>
                  </a:ext>
                </a:extLst>
              </a:tr>
              <a:tr h="342852">
                <a:tc>
                  <a:txBody>
                    <a:bodyPr/>
                    <a:lstStyle/>
                    <a:p>
                      <a:r>
                        <a:rPr lang="hr-HR" sz="2400" dirty="0"/>
                        <a:t>Kožne rukavice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2400" b="1" dirty="0"/>
                        <a:t>20%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567842"/>
                  </a:ext>
                </a:extLst>
              </a:tr>
              <a:tr h="342852">
                <a:tc>
                  <a:txBody>
                    <a:bodyPr/>
                    <a:lstStyle/>
                    <a:p>
                      <a:r>
                        <a:rPr lang="hr-HR" sz="2400" dirty="0"/>
                        <a:t>Kožne torbice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2400" b="1" dirty="0"/>
                        <a:t>40%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519244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hr-HR" sz="2400" dirty="0"/>
                        <a:t>Kožni remeni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2400" b="1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23486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542736E-A199-B31C-78EB-8BD183013933}"/>
              </a:ext>
            </a:extLst>
          </p:cNvPr>
          <p:cNvGraphicFramePr>
            <a:graphicFrameLocks noGrp="1"/>
          </p:cNvGraphicFramePr>
          <p:nvPr/>
        </p:nvGraphicFramePr>
        <p:xfrm>
          <a:off x="6826195" y="3421644"/>
          <a:ext cx="453568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539">
                  <a:extLst>
                    <a:ext uri="{9D8B030D-6E8A-4147-A177-3AD203B41FA5}">
                      <a16:colId xmlns:a16="http://schemas.microsoft.com/office/drawing/2014/main" val="832652515"/>
                    </a:ext>
                  </a:extLst>
                </a:gridCol>
                <a:gridCol w="2478150">
                  <a:extLst>
                    <a:ext uri="{9D8B030D-6E8A-4147-A177-3AD203B41FA5}">
                      <a16:colId xmlns:a16="http://schemas.microsoft.com/office/drawing/2014/main" val="72753019"/>
                    </a:ext>
                  </a:extLst>
                </a:gridCol>
              </a:tblGrid>
              <a:tr h="361282">
                <a:tc>
                  <a:txBody>
                    <a:bodyPr/>
                    <a:lstStyle/>
                    <a:p>
                      <a:r>
                        <a:rPr lang="hr-HR" sz="2400" dirty="0"/>
                        <a:t>PROIZVOD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/>
                        <a:t>TRŽIŠNI UDJEL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555552"/>
                  </a:ext>
                </a:extLst>
              </a:tr>
              <a:tr h="361282">
                <a:tc>
                  <a:txBody>
                    <a:bodyPr/>
                    <a:lstStyle/>
                    <a:p>
                      <a:r>
                        <a:rPr lang="hr-HR" sz="2400" dirty="0"/>
                        <a:t>Kožne cipele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2400" b="1" dirty="0"/>
                        <a:t>10%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809590"/>
                  </a:ext>
                </a:extLst>
              </a:tr>
              <a:tr h="361282">
                <a:tc>
                  <a:txBody>
                    <a:bodyPr/>
                    <a:lstStyle/>
                    <a:p>
                      <a:r>
                        <a:rPr lang="hr-HR" sz="2400" dirty="0"/>
                        <a:t>Kožni remeni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2400" b="1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234865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9D9BAB-8765-5083-BAEF-9AD0DC5A5810}"/>
              </a:ext>
            </a:extLst>
          </p:cNvPr>
          <p:cNvCxnSpPr/>
          <p:nvPr/>
        </p:nvCxnSpPr>
        <p:spPr>
          <a:xfrm flipV="1">
            <a:off x="5145513" y="4107444"/>
            <a:ext cx="1606530" cy="1939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7E4646-EC67-37E1-8591-B08FAF36722B}"/>
              </a:ext>
            </a:extLst>
          </p:cNvPr>
          <p:cNvCxnSpPr>
            <a:cxnSpLocks/>
          </p:cNvCxnSpPr>
          <p:nvPr/>
        </p:nvCxnSpPr>
        <p:spPr>
          <a:xfrm>
            <a:off x="5145513" y="4378036"/>
            <a:ext cx="1606530" cy="2309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415F2AB-DA7A-B57B-31E4-4C52F139A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127" y="4793244"/>
            <a:ext cx="2134757" cy="14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55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14359B-B857-4870-1AB2-737B77174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90" y="3789507"/>
            <a:ext cx="3665309" cy="2332990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10A0AB-F38A-9E4C-1D26-47DFBA0CB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4700"/>
            <a:ext cx="2772012" cy="3473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9F6F0-E38D-A85C-6239-C74CB33F54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71932" y="28907"/>
            <a:ext cx="2120067" cy="36406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0DA58EB-E783-ED1F-2275-BF4E35D85D57}"/>
              </a:ext>
            </a:extLst>
          </p:cNvPr>
          <p:cNvSpPr/>
          <p:nvPr/>
        </p:nvSpPr>
        <p:spPr>
          <a:xfrm>
            <a:off x="904875" y="234143"/>
            <a:ext cx="8458200" cy="2861482"/>
          </a:xfrm>
          <a:prstGeom prst="wedgeRoundRectCallout">
            <a:avLst>
              <a:gd name="adj1" fmla="val -38881"/>
              <a:gd name="adj2" fmla="val 6437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Iva, upomoć!!!</a:t>
            </a:r>
          </a:p>
          <a:p>
            <a:endParaRPr lang="hr-HR" sz="2400" b="1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Robna kuća “Napredak”, jedan od mojih najvećih kupaca mi otkazuje suradnju… izbacuju naše cipele i remene iz ponude!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Kažu da su s Brkom dogovorili da drže </a:t>
            </a:r>
            <a:r>
              <a:rPr lang="hr-HR" sz="2400" b="1" dirty="0">
                <a:solidFill>
                  <a:srgbClr val="FF0000"/>
                </a:solidFill>
              </a:rPr>
              <a:t>ekskluzivno njegove proizvode</a:t>
            </a:r>
            <a:r>
              <a:rPr lang="hr-HR" sz="2400" dirty="0">
                <a:solidFill>
                  <a:schemeClr val="tx1"/>
                </a:solidFill>
              </a:rPr>
              <a:t>!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Da im </a:t>
            </a:r>
            <a:r>
              <a:rPr lang="hr-HR" sz="2400" dirty="0" err="1">
                <a:solidFill>
                  <a:schemeClr val="tx1"/>
                </a:solidFill>
              </a:rPr>
              <a:t>Brko</a:t>
            </a:r>
            <a:r>
              <a:rPr lang="hr-HR" sz="2400" dirty="0">
                <a:solidFill>
                  <a:schemeClr val="tx1"/>
                </a:solidFill>
              </a:rPr>
              <a:t> plaća dodatni </a:t>
            </a:r>
            <a:r>
              <a:rPr lang="hr-HR" sz="2400" b="1" dirty="0">
                <a:solidFill>
                  <a:srgbClr val="FF0000"/>
                </a:solidFill>
              </a:rPr>
              <a:t>rabat za ekskluzivnost</a:t>
            </a:r>
            <a:r>
              <a:rPr lang="hr-HR" sz="24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21E5FC3-73CE-B4F2-D622-5CE443A82D04}"/>
              </a:ext>
            </a:extLst>
          </p:cNvPr>
          <p:cNvSpPr/>
          <p:nvPr/>
        </p:nvSpPr>
        <p:spPr>
          <a:xfrm>
            <a:off x="2796706" y="3669559"/>
            <a:ext cx="5378207" cy="2416292"/>
          </a:xfrm>
          <a:prstGeom prst="wedgeRoundRectCallout">
            <a:avLst>
              <a:gd name="adj1" fmla="val 89826"/>
              <a:gd name="adj2" fmla="val -838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dirty="0" err="1">
                <a:solidFill>
                  <a:schemeClr val="tx1"/>
                </a:solidFill>
              </a:rPr>
              <a:t>Hmmm</a:t>
            </a:r>
            <a:r>
              <a:rPr lang="hr-HR" sz="2400" dirty="0">
                <a:solidFill>
                  <a:schemeClr val="tx1"/>
                </a:solidFill>
              </a:rPr>
              <a:t>… </a:t>
            </a:r>
            <a:r>
              <a:rPr lang="hr-HR" sz="2400" dirty="0" err="1">
                <a:solidFill>
                  <a:schemeClr val="tx1"/>
                </a:solidFill>
              </a:rPr>
              <a:t>Brko</a:t>
            </a:r>
            <a:r>
              <a:rPr lang="hr-HR" sz="2400" dirty="0">
                <a:solidFill>
                  <a:schemeClr val="tx1"/>
                </a:solidFill>
              </a:rPr>
              <a:t> je izgledno u vladajućem položaju na tržištu cipela, ne bi </a:t>
            </a:r>
            <a:r>
              <a:rPr lang="hr-HR" sz="2400" dirty="0" err="1">
                <a:solidFill>
                  <a:schemeClr val="tx1"/>
                </a:solidFill>
              </a:rPr>
              <a:t>smio</a:t>
            </a:r>
            <a:r>
              <a:rPr lang="hr-HR" sz="2400" dirty="0">
                <a:solidFill>
                  <a:schemeClr val="tx1"/>
                </a:solidFill>
              </a:rPr>
              <a:t> ugovarati ekskluzivnost!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Poslat ćemo mu opomenu i zaprijetiti prijavom </a:t>
            </a:r>
            <a:r>
              <a:rPr lang="hr-HR" sz="2400" dirty="0" err="1">
                <a:solidFill>
                  <a:schemeClr val="tx1"/>
                </a:solidFill>
              </a:rPr>
              <a:t>AZTN</a:t>
            </a:r>
            <a:r>
              <a:rPr lang="hr-HR" sz="2400" dirty="0">
                <a:solidFill>
                  <a:schemeClr val="tx1"/>
                </a:solidFill>
              </a:rPr>
              <a:t>-u! </a:t>
            </a:r>
          </a:p>
        </p:txBody>
      </p:sp>
    </p:spTree>
    <p:extLst>
      <p:ext uri="{BB962C8B-B14F-4D97-AF65-F5344CB8AC3E}">
        <p14:creationId xmlns:p14="http://schemas.microsoft.com/office/powerpoint/2010/main" val="2991464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5B7DF2-6C38-85A3-61B4-5EFFDB06F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1" y="3271833"/>
            <a:ext cx="1829639" cy="3698317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68D40E-AD84-220E-FEE1-0BF8311A6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371" y="123825"/>
            <a:ext cx="1491348" cy="2200274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505057F-B848-02FC-3FA2-C967317FB2E0}"/>
              </a:ext>
            </a:extLst>
          </p:cNvPr>
          <p:cNvSpPr/>
          <p:nvPr/>
        </p:nvSpPr>
        <p:spPr>
          <a:xfrm>
            <a:off x="2152651" y="347173"/>
            <a:ext cx="7686674" cy="1976926"/>
          </a:xfrm>
          <a:prstGeom prst="wedgeRoundRectCallout">
            <a:avLst>
              <a:gd name="adj1" fmla="val -57219"/>
              <a:gd name="adj2" fmla="val -2057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Kakva je ovo “čestitka” od “</a:t>
            </a:r>
            <a:r>
              <a:rPr lang="hr-HR" sz="2400" dirty="0" err="1">
                <a:solidFill>
                  <a:schemeClr val="tx1"/>
                </a:solidFill>
              </a:rPr>
              <a:t>Očalinka</a:t>
            </a:r>
            <a:r>
              <a:rPr lang="hr-HR" sz="2400" dirty="0">
                <a:solidFill>
                  <a:schemeClr val="tx1"/>
                </a:solidFill>
              </a:rPr>
              <a:t>!!??</a:t>
            </a:r>
          </a:p>
          <a:p>
            <a:r>
              <a:rPr lang="hr-HR" sz="2400" dirty="0">
                <a:solidFill>
                  <a:schemeClr val="tx1"/>
                </a:solidFill>
              </a:rPr>
              <a:t>Što ja stvarno ne smijem ugovarati rabate za ekskluzivnost?</a:t>
            </a:r>
          </a:p>
          <a:p>
            <a:r>
              <a:rPr lang="hr-HR" sz="2400" dirty="0">
                <a:solidFill>
                  <a:schemeClr val="tx1"/>
                </a:solidFill>
              </a:rPr>
              <a:t>Pa znam da </a:t>
            </a:r>
            <a:r>
              <a:rPr lang="hr-HR" sz="2400" dirty="0" err="1">
                <a:solidFill>
                  <a:schemeClr val="tx1"/>
                </a:solidFill>
              </a:rPr>
              <a:t>Očalinko</a:t>
            </a:r>
            <a:r>
              <a:rPr lang="hr-HR" sz="2400" dirty="0">
                <a:solidFill>
                  <a:schemeClr val="tx1"/>
                </a:solidFill>
              </a:rPr>
              <a:t> s nekim trgovinama ima ugovorenu ekskluzivnost??!</a:t>
            </a:r>
          </a:p>
          <a:p>
            <a:r>
              <a:rPr lang="hr-HR" sz="2400" dirty="0">
                <a:solidFill>
                  <a:schemeClr val="tx1"/>
                </a:solidFill>
              </a:rPr>
              <a:t>Zovite mi našeg odvjetnika!!!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AE358-DD58-B371-9859-8106A9E98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54" y="1"/>
            <a:ext cx="2061972" cy="2200274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275ED1B-6052-C7F3-BA69-40210A6DB3B3}"/>
              </a:ext>
            </a:extLst>
          </p:cNvPr>
          <p:cNvSpPr/>
          <p:nvPr/>
        </p:nvSpPr>
        <p:spPr>
          <a:xfrm>
            <a:off x="2419350" y="2524127"/>
            <a:ext cx="9539771" cy="3594494"/>
          </a:xfrm>
          <a:prstGeom prst="wedgeRoundRectCallout">
            <a:avLst>
              <a:gd name="adj1" fmla="val -55162"/>
              <a:gd name="adj2" fmla="val 1332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92500" lnSpcReduction="10000"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Pa gdje si bio do sad? 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Za razliku od poduzetnika koji nisu u vladajućem položaju, vladajući poduzetnik </a:t>
            </a:r>
            <a:r>
              <a:rPr lang="hr-HR" sz="2400" b="1" dirty="0">
                <a:solidFill>
                  <a:srgbClr val="FF0000"/>
                </a:solidFill>
              </a:rPr>
              <a:t>ne smije</a:t>
            </a:r>
            <a:r>
              <a:rPr lang="hr-HR" sz="2400" dirty="0">
                <a:solidFill>
                  <a:schemeClr val="tx1"/>
                </a:solidFill>
              </a:rPr>
              <a:t>: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chemeClr val="tx1"/>
                </a:solidFill>
              </a:rPr>
              <a:t>tražiti od kupaca </a:t>
            </a:r>
            <a:r>
              <a:rPr lang="hr-HR" sz="2400" b="1" dirty="0">
                <a:solidFill>
                  <a:srgbClr val="FF0000"/>
                </a:solidFill>
              </a:rPr>
              <a:t>ekskluzivnost svojih proizvoda </a:t>
            </a:r>
            <a:r>
              <a:rPr lang="hr-HR" sz="2400" dirty="0">
                <a:solidFill>
                  <a:schemeClr val="tx1"/>
                </a:solidFill>
              </a:rPr>
              <a:t>(tj. zabraniti kupcu da u ponudi ima i konkurentske proizvode).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chemeClr val="tx1"/>
                </a:solidFill>
              </a:rPr>
              <a:t>davati kupcima </a:t>
            </a:r>
            <a:r>
              <a:rPr lang="hr-HR" sz="2400" b="1" dirty="0">
                <a:solidFill>
                  <a:srgbClr val="FF0000"/>
                </a:solidFill>
              </a:rPr>
              <a:t>rabate/bonuse/naknade za vjernost (tzv. </a:t>
            </a:r>
            <a:r>
              <a:rPr lang="hr-HR" sz="2400" b="1" i="1" dirty="0" err="1">
                <a:solidFill>
                  <a:srgbClr val="FF0000"/>
                </a:solidFill>
              </a:rPr>
              <a:t>loyalty</a:t>
            </a:r>
            <a:r>
              <a:rPr lang="hr-HR" sz="2400" b="1" i="1" dirty="0">
                <a:solidFill>
                  <a:srgbClr val="FF0000"/>
                </a:solidFill>
              </a:rPr>
              <a:t>/</a:t>
            </a:r>
            <a:r>
              <a:rPr lang="hr-HR" sz="2400" b="1" i="1" dirty="0" err="1">
                <a:solidFill>
                  <a:srgbClr val="FF0000"/>
                </a:solidFill>
              </a:rPr>
              <a:t>fidelity</a:t>
            </a:r>
            <a:r>
              <a:rPr lang="hr-HR" sz="2400" b="1" i="1" dirty="0">
                <a:solidFill>
                  <a:srgbClr val="FF0000"/>
                </a:solidFill>
              </a:rPr>
              <a:t> rabate</a:t>
            </a:r>
            <a:r>
              <a:rPr lang="hr-HR" sz="2400" b="1" dirty="0">
                <a:solidFill>
                  <a:srgbClr val="FF0000"/>
                </a:solidFill>
              </a:rPr>
              <a:t>)</a:t>
            </a:r>
            <a:r>
              <a:rPr lang="hr-HR" sz="2400" dirty="0">
                <a:solidFill>
                  <a:schemeClr val="tx1"/>
                </a:solidFill>
              </a:rPr>
              <a:t> u zamjenu za obvezu kupca da sve ili većinu svojih potreba zadovoljava upravo od vladajućeg dobavljača.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06845C-F3C1-B5F7-B69C-15D8DE0D0B78}"/>
              </a:ext>
            </a:extLst>
          </p:cNvPr>
          <p:cNvSpPr txBox="1"/>
          <p:nvPr/>
        </p:nvSpPr>
        <p:spPr>
          <a:xfrm>
            <a:off x="131749" y="2598003"/>
            <a:ext cx="2287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/>
              <a:t>Brkin</a:t>
            </a:r>
            <a:r>
              <a:rPr lang="hr-HR" sz="2400" b="1" dirty="0"/>
              <a:t> odvjetnik</a:t>
            </a:r>
          </a:p>
          <a:p>
            <a:r>
              <a:rPr lang="hr-HR" sz="2400" b="1" dirty="0" err="1"/>
              <a:t>Vigor</a:t>
            </a:r>
            <a:r>
              <a:rPr lang="hr-HR" sz="2400" b="1" dirty="0"/>
              <a:t> Tucalo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22B83D-5A7C-9513-C5E9-6E8C2818F666}"/>
              </a:ext>
            </a:extLst>
          </p:cNvPr>
          <p:cNvGrpSpPr/>
          <p:nvPr/>
        </p:nvGrpSpPr>
        <p:grpSpPr>
          <a:xfrm>
            <a:off x="10467975" y="2755168"/>
            <a:ext cx="786523" cy="516665"/>
            <a:chOff x="10039095" y="5377380"/>
            <a:chExt cx="1093320" cy="71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555E826-19C2-FFF3-001B-FC0694CE4AD9}"/>
                    </a:ext>
                  </a:extLst>
                </p14:cNvPr>
                <p14:cNvContentPartPr/>
                <p14:nvPr/>
              </p14:nvContentPartPr>
              <p14:xfrm>
                <a:off x="10039095" y="5381340"/>
                <a:ext cx="828360" cy="714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B9C9AEC-3321-7A30-2B32-8E59A411BD9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12384" y="5354625"/>
                  <a:ext cx="882090" cy="7682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F94C4C0-5356-0A16-2CFB-041F71FF2C5C}"/>
                    </a:ext>
                  </a:extLst>
                </p14:cNvPr>
                <p14:cNvContentPartPr/>
                <p14:nvPr/>
              </p14:nvContentPartPr>
              <p14:xfrm>
                <a:off x="10115415" y="5377380"/>
                <a:ext cx="1017000" cy="490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908642A-57CC-A034-E227-1E5D8E247F8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088700" y="5350362"/>
                  <a:ext cx="1070736" cy="54404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668F7C-F607-5A3A-4608-0606F59CFF7A}"/>
                  </a:ext>
                </a:extLst>
              </p14:cNvPr>
              <p14:cNvContentPartPr/>
              <p14:nvPr/>
            </p14:nvContentPartPr>
            <p14:xfrm>
              <a:off x="6825564" y="1958084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668F7C-F607-5A3A-4608-0606F59CFF7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16564" y="194908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CB2BD867-FB3E-ADF3-F836-29DDC8A86003}"/>
              </a:ext>
            </a:extLst>
          </p:cNvPr>
          <p:cNvGrpSpPr/>
          <p:nvPr/>
        </p:nvGrpSpPr>
        <p:grpSpPr>
          <a:xfrm>
            <a:off x="6445764" y="1524644"/>
            <a:ext cx="1848600" cy="566280"/>
            <a:chOff x="6445764" y="1524644"/>
            <a:chExt cx="1848600" cy="56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6237509-E3DD-CAC1-31AF-871A9F7FF754}"/>
                    </a:ext>
                  </a:extLst>
                </p14:cNvPr>
                <p14:cNvContentPartPr/>
                <p14:nvPr/>
              </p14:nvContentPartPr>
              <p14:xfrm>
                <a:off x="6445764" y="1524644"/>
                <a:ext cx="1181520" cy="566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6237509-E3DD-CAC1-31AF-871A9F7FF75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437124" y="1516004"/>
                  <a:ext cx="1199160" cy="5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68E7B21-0FB6-39CD-B7C4-A81121244F1E}"/>
                    </a:ext>
                  </a:extLst>
                </p14:cNvPr>
                <p14:cNvContentPartPr/>
                <p14:nvPr/>
              </p14:nvContentPartPr>
              <p14:xfrm>
                <a:off x="7865244" y="1607084"/>
                <a:ext cx="170640" cy="327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68E7B21-0FB6-39CD-B7C4-A81121244F1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856244" y="1598444"/>
                  <a:ext cx="18828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96DE4FF-7A11-001B-2BE9-7393F0403E18}"/>
                    </a:ext>
                  </a:extLst>
                </p14:cNvPr>
                <p14:cNvContentPartPr/>
                <p14:nvPr/>
              </p14:nvContentPartPr>
              <p14:xfrm>
                <a:off x="7987644" y="1634804"/>
                <a:ext cx="140760" cy="268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96DE4FF-7A11-001B-2BE9-7393F0403E1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978644" y="1625804"/>
                  <a:ext cx="15840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4FA07C9-7CE9-6DD9-249F-8A11749188C8}"/>
                    </a:ext>
                  </a:extLst>
                </p14:cNvPr>
                <p14:cNvContentPartPr/>
                <p14:nvPr/>
              </p14:nvContentPartPr>
              <p14:xfrm>
                <a:off x="8155404" y="1662164"/>
                <a:ext cx="138960" cy="258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4FA07C9-7CE9-6DD9-249F-8A11749188C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146404" y="1653524"/>
                  <a:ext cx="15660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8DF0EFC-FB6C-4F52-AD50-59AD6D0ACE97}"/>
                    </a:ext>
                  </a:extLst>
                </p14:cNvPr>
                <p14:cNvContentPartPr/>
                <p14:nvPr/>
              </p14:nvContentPartPr>
              <p14:xfrm>
                <a:off x="7786044" y="2068604"/>
                <a:ext cx="26280" cy="9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8DF0EFC-FB6C-4F52-AD50-59AD6D0ACE9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777404" y="2059964"/>
                  <a:ext cx="439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D22996D-12DF-5152-2322-B975FDCBAA75}"/>
                    </a:ext>
                  </a:extLst>
                </p14:cNvPr>
                <p14:cNvContentPartPr/>
                <p14:nvPr/>
              </p14:nvContentPartPr>
              <p14:xfrm>
                <a:off x="8016804" y="2004164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D22996D-12DF-5152-2322-B975FDCBAA7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008164" y="199516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9FB5840-48A4-07A4-CBC6-AEB720C24A5B}"/>
                    </a:ext>
                  </a:extLst>
                </p14:cNvPr>
                <p14:cNvContentPartPr/>
                <p14:nvPr/>
              </p14:nvContentPartPr>
              <p14:xfrm>
                <a:off x="8146404" y="2077964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9FB5840-48A4-07A4-CBC6-AEB720C24A5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37764" y="206932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12C5A2-C1B6-EB7B-B9E8-1F1FE8AE82E9}"/>
              </a:ext>
            </a:extLst>
          </p:cNvPr>
          <p:cNvGrpSpPr/>
          <p:nvPr/>
        </p:nvGrpSpPr>
        <p:grpSpPr>
          <a:xfrm>
            <a:off x="8559324" y="1699244"/>
            <a:ext cx="788400" cy="533880"/>
            <a:chOff x="8559324" y="1699244"/>
            <a:chExt cx="788400" cy="53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8740687-C529-9C6D-C68D-525D0C7F856C}"/>
                    </a:ext>
                  </a:extLst>
                </p14:cNvPr>
                <p14:cNvContentPartPr/>
                <p14:nvPr/>
              </p14:nvContentPartPr>
              <p14:xfrm>
                <a:off x="8559324" y="1699244"/>
                <a:ext cx="788400" cy="533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8740687-C529-9C6D-C68D-525D0C7F856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550684" y="1690604"/>
                  <a:ext cx="806040" cy="55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A6D912F-08C4-1314-FC62-370DC858FF1F}"/>
                    </a:ext>
                  </a:extLst>
                </p14:cNvPr>
                <p14:cNvContentPartPr/>
                <p14:nvPr/>
              </p14:nvContentPartPr>
              <p14:xfrm>
                <a:off x="8773164" y="1837124"/>
                <a:ext cx="104040" cy="64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A6D912F-08C4-1314-FC62-370DC858FF1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764524" y="1828124"/>
                  <a:ext cx="1216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A98A26B-791E-B040-8C17-D53B4950DD78}"/>
                    </a:ext>
                  </a:extLst>
                </p14:cNvPr>
                <p14:cNvContentPartPr/>
                <p14:nvPr/>
              </p14:nvContentPartPr>
              <p14:xfrm>
                <a:off x="9012564" y="1809764"/>
                <a:ext cx="96480" cy="73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A98A26B-791E-B040-8C17-D53B4950DD7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003564" y="1801124"/>
                  <a:ext cx="11412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D9B8A9A-065E-3845-0466-1381C7BC0728}"/>
                    </a:ext>
                  </a:extLst>
                </p14:cNvPr>
                <p14:cNvContentPartPr/>
                <p14:nvPr/>
              </p14:nvContentPartPr>
              <p14:xfrm>
                <a:off x="8801964" y="2013524"/>
                <a:ext cx="68400" cy="142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D9B8A9A-065E-3845-0466-1381C7BC072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793324" y="2004524"/>
                  <a:ext cx="860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00DE12E-B362-F23A-7773-66058C31BBE6}"/>
                    </a:ext>
                  </a:extLst>
                </p14:cNvPr>
                <p14:cNvContentPartPr/>
                <p14:nvPr/>
              </p14:nvContentPartPr>
              <p14:xfrm>
                <a:off x="8913204" y="2022524"/>
                <a:ext cx="42480" cy="132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00DE12E-B362-F23A-7773-66058C31BBE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904204" y="2013524"/>
                  <a:ext cx="60120" cy="150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63935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FD349-B7BE-69EB-5B9E-EB27EF999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4" y="0"/>
            <a:ext cx="2158200" cy="4362449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275ED1B-6052-C7F3-BA69-40210A6DB3B3}"/>
              </a:ext>
            </a:extLst>
          </p:cNvPr>
          <p:cNvSpPr/>
          <p:nvPr/>
        </p:nvSpPr>
        <p:spPr>
          <a:xfrm>
            <a:off x="2800350" y="152401"/>
            <a:ext cx="8953500" cy="3857623"/>
          </a:xfrm>
          <a:prstGeom prst="wedgeRoundRectCallout">
            <a:avLst>
              <a:gd name="adj1" fmla="val -58291"/>
              <a:gd name="adj2" fmla="val -3995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  <a:cs typeface="Arial" panose="020B0604020202020204" pitchFamily="34" charset="0"/>
              </a:rPr>
              <a:t>Osim rabata za ekskluzivnost, </a:t>
            </a:r>
            <a:r>
              <a:rPr lang="hr-HR" sz="2400" b="1" dirty="0">
                <a:solidFill>
                  <a:srgbClr val="FF0000"/>
                </a:solidFill>
                <a:cs typeface="Arial" panose="020B0604020202020204" pitchFamily="34" charset="0"/>
              </a:rPr>
              <a:t>izgledno su zabranjeni</a:t>
            </a:r>
            <a:r>
              <a:rPr lang="hr-HR" sz="24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hr-HR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chemeClr val="tx1"/>
                </a:solidFill>
                <a:cs typeface="Arial" panose="020B0604020202020204" pitchFamily="34" charset="0"/>
              </a:rPr>
              <a:t>Rabat prema </a:t>
            </a:r>
            <a:r>
              <a:rPr lang="hr-HR" sz="2400" b="1" dirty="0">
                <a:solidFill>
                  <a:srgbClr val="FF0000"/>
                </a:solidFill>
                <a:cs typeface="Arial" panose="020B0604020202020204" pitchFamily="34" charset="0"/>
              </a:rPr>
              <a:t>postotku kupčevih potreba </a:t>
            </a:r>
            <a:r>
              <a:rPr lang="pl-PL" sz="2400" dirty="0">
                <a:solidFill>
                  <a:schemeClr val="tx1"/>
                </a:solidFill>
                <a:cs typeface="Arial" panose="020B0604020202020204" pitchFamily="34" charset="0"/>
              </a:rPr>
              <a:t>(npr. 10% rabata ako kupac 80% potreba kupuje kod vladajućeg poduzetnika)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tx1"/>
                </a:solidFill>
                <a:cs typeface="Arial" panose="020B0604020202020204" pitchFamily="34" charset="0"/>
              </a:rPr>
              <a:t>Rabat prema individualno određenim količinama za kupca (npr. </a:t>
            </a:r>
            <a:r>
              <a:rPr lang="pl-PL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top-slice rabat ili rabat za rast</a:t>
            </a:r>
            <a:r>
              <a:rPr lang="pl-PL" sz="2400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altLang="sr-Latn-RS" sz="2400" dirty="0">
                <a:solidFill>
                  <a:schemeClr val="tx1"/>
                </a:solidFill>
                <a:cs typeface="Arial" panose="020B0604020202020204" pitchFamily="34" charset="0"/>
              </a:rPr>
              <a:t>Tzv. </a:t>
            </a:r>
            <a:r>
              <a:rPr lang="hr-HR" altLang="sr-Latn-RS" sz="2400" b="1" dirty="0">
                <a:solidFill>
                  <a:srgbClr val="FF0000"/>
                </a:solidFill>
                <a:cs typeface="Arial" panose="020B0604020202020204" pitchFamily="34" charset="0"/>
              </a:rPr>
              <a:t>engleska klauzula </a:t>
            </a:r>
            <a:r>
              <a:rPr lang="hr-HR" altLang="sr-Latn-RS" sz="2400" dirty="0">
                <a:solidFill>
                  <a:schemeClr val="tx1"/>
                </a:solidFill>
                <a:cs typeface="Arial" panose="020B0604020202020204" pitchFamily="34" charset="0"/>
              </a:rPr>
              <a:t>- u</a:t>
            </a:r>
            <a:r>
              <a:rPr lang="hr-HR" sz="2400" dirty="0">
                <a:solidFill>
                  <a:schemeClr val="tx1"/>
                </a:solidFill>
                <a:cs typeface="Arial" panose="020B0604020202020204" pitchFamily="34" charset="0"/>
              </a:rPr>
              <a:t>govorna odredba prema kojoj je kupac dužan obavijestiti dobavljača o primitku ponude konkurenta i dopustiti dobavljaču da </a:t>
            </a:r>
            <a:r>
              <a:rPr lang="hr-HR" sz="2400" i="1" dirty="0" err="1">
                <a:solidFill>
                  <a:schemeClr val="tx1"/>
                </a:solidFill>
                <a:cs typeface="Arial" panose="020B0604020202020204" pitchFamily="34" charset="0"/>
              </a:rPr>
              <a:t>matchira</a:t>
            </a:r>
            <a:r>
              <a:rPr lang="hr-HR" sz="2400" dirty="0">
                <a:solidFill>
                  <a:schemeClr val="tx1"/>
                </a:solidFill>
                <a:cs typeface="Arial" panose="020B0604020202020204" pitchFamily="34" charset="0"/>
              </a:rPr>
              <a:t> iste uvjete.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hr-HR" sz="2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3EB4DC-D24D-0BEA-5EBC-F3CBB6F23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879" y="4221361"/>
            <a:ext cx="1491348" cy="2200274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11C1A29-11BB-68F5-D0C3-09C44503517C}"/>
              </a:ext>
            </a:extLst>
          </p:cNvPr>
          <p:cNvSpPr/>
          <p:nvPr/>
        </p:nvSpPr>
        <p:spPr>
          <a:xfrm>
            <a:off x="2552700" y="4362449"/>
            <a:ext cx="9086849" cy="1714499"/>
          </a:xfrm>
          <a:prstGeom prst="wedgeRoundRectCallout">
            <a:avLst>
              <a:gd name="adj1" fmla="val -57219"/>
              <a:gd name="adj2" fmla="val -2057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Dobro pobogu, ispada da ja ne mogu dati nikakav rabat svojim kupcima??!!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Pa gdje je tu tržišno natjecanje???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D5A786-9D78-81E2-F166-99B2C3E895BA}"/>
              </a:ext>
            </a:extLst>
          </p:cNvPr>
          <p:cNvGrpSpPr/>
          <p:nvPr/>
        </p:nvGrpSpPr>
        <p:grpSpPr>
          <a:xfrm>
            <a:off x="10223613" y="383443"/>
            <a:ext cx="786523" cy="516665"/>
            <a:chOff x="10039095" y="5377380"/>
            <a:chExt cx="1093320" cy="71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9B304F2-8786-1761-8907-2B35FFF5C912}"/>
                    </a:ext>
                  </a:extLst>
                </p14:cNvPr>
                <p14:cNvContentPartPr/>
                <p14:nvPr/>
              </p14:nvContentPartPr>
              <p14:xfrm>
                <a:off x="10039095" y="5381340"/>
                <a:ext cx="828360" cy="714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B9C9AEC-3321-7A30-2B32-8E59A411BD9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12384" y="5354625"/>
                  <a:ext cx="882090" cy="7682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0E855B2-2243-0A53-5CB3-982CE65AA14D}"/>
                    </a:ext>
                  </a:extLst>
                </p14:cNvPr>
                <p14:cNvContentPartPr/>
                <p14:nvPr/>
              </p14:nvContentPartPr>
              <p14:xfrm>
                <a:off x="10115415" y="5377380"/>
                <a:ext cx="1017000" cy="490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908642A-57CC-A034-E227-1E5D8E247F8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088700" y="5350362"/>
                  <a:ext cx="1070736" cy="54404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691E1B2-77E0-1799-D519-6893050197A5}"/>
                  </a:ext>
                </a:extLst>
              </p14:cNvPr>
              <p14:cNvContentPartPr/>
              <p14:nvPr/>
            </p14:nvContentPartPr>
            <p14:xfrm>
              <a:off x="7742844" y="5112178"/>
              <a:ext cx="1274760" cy="631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691E1B2-77E0-1799-D519-6893050197A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33844" y="5103178"/>
                <a:ext cx="1292400" cy="64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5CF7CED-5E6C-6B81-4BF4-894747456820}"/>
                  </a:ext>
                </a:extLst>
              </p14:cNvPr>
              <p14:cNvContentPartPr/>
              <p14:nvPr/>
            </p14:nvContentPartPr>
            <p14:xfrm>
              <a:off x="9429444" y="5153578"/>
              <a:ext cx="287280" cy="420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5CF7CED-5E6C-6B81-4BF4-89474745682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20444" y="5144578"/>
                <a:ext cx="30492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FF4BF1D-CA6F-FA95-0DA1-BDACCBAF7E91}"/>
                  </a:ext>
                </a:extLst>
              </p14:cNvPr>
              <p14:cNvContentPartPr/>
              <p14:nvPr/>
            </p14:nvContentPartPr>
            <p14:xfrm>
              <a:off x="9356364" y="5837218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FF4BF1D-CA6F-FA95-0DA1-BDACCBAF7E9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347724" y="582821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052CB24-64AC-EFDC-4A49-78B52C087BA0}"/>
                  </a:ext>
                </a:extLst>
              </p14:cNvPr>
              <p14:cNvContentPartPr/>
              <p14:nvPr/>
            </p14:nvContentPartPr>
            <p14:xfrm>
              <a:off x="9602964" y="5320258"/>
              <a:ext cx="372240" cy="259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052CB24-64AC-EFDC-4A49-78B52C087BA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594324" y="5311258"/>
                <a:ext cx="38988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F9C565A-C1FA-144B-7FBB-79C32F328DCE}"/>
                  </a:ext>
                </a:extLst>
              </p14:cNvPr>
              <p14:cNvContentPartPr/>
              <p14:nvPr/>
            </p14:nvContentPartPr>
            <p14:xfrm>
              <a:off x="9568764" y="580049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F9C565A-C1FA-144B-7FBB-79C32F328DC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59764" y="57914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2CD9016-8FB3-F0C9-F4EE-C4528D832513}"/>
                  </a:ext>
                </a:extLst>
              </p14:cNvPr>
              <p14:cNvContentPartPr/>
              <p14:nvPr/>
            </p14:nvContentPartPr>
            <p14:xfrm>
              <a:off x="9954324" y="5265178"/>
              <a:ext cx="366120" cy="403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2CD9016-8FB3-F0C9-F4EE-C4528D83251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945324" y="5256178"/>
                <a:ext cx="3837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10B6FE9-BBBE-9E54-CE3D-5710E257333A}"/>
                  </a:ext>
                </a:extLst>
              </p14:cNvPr>
              <p14:cNvContentPartPr/>
              <p14:nvPr/>
            </p14:nvContentPartPr>
            <p14:xfrm>
              <a:off x="9882684" y="5883658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10B6FE9-BBBE-9E54-CE3D-5710E257333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74044" y="587465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8A47B8BC-7C31-FA79-14FF-CF0C5112AA20}"/>
              </a:ext>
            </a:extLst>
          </p:cNvPr>
          <p:cNvGrpSpPr/>
          <p:nvPr/>
        </p:nvGrpSpPr>
        <p:grpSpPr>
          <a:xfrm>
            <a:off x="10583604" y="5200738"/>
            <a:ext cx="816840" cy="612720"/>
            <a:chOff x="10583604" y="5200738"/>
            <a:chExt cx="816840" cy="61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7F4F7C6-7EB2-B2B7-5551-B07FF9E6EC82}"/>
                    </a:ext>
                  </a:extLst>
                </p14:cNvPr>
                <p14:cNvContentPartPr/>
                <p14:nvPr/>
              </p14:nvContentPartPr>
              <p14:xfrm>
                <a:off x="10583604" y="5200738"/>
                <a:ext cx="816840" cy="612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7F4F7C6-7EB2-B2B7-5551-B07FF9E6EC8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574604" y="5191738"/>
                  <a:ext cx="834480" cy="63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92BB709-1CDE-CDE7-6F3A-10870AD6B42F}"/>
                    </a:ext>
                  </a:extLst>
                </p14:cNvPr>
                <p14:cNvContentPartPr/>
                <p14:nvPr/>
              </p14:nvContentPartPr>
              <p14:xfrm>
                <a:off x="10769004" y="5328898"/>
                <a:ext cx="122400" cy="84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92BB709-1CDE-CDE7-6F3A-10870AD6B42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760004" y="5320258"/>
                  <a:ext cx="14004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765E03D-8EC3-D643-2EFB-06110483E82E}"/>
                    </a:ext>
                  </a:extLst>
                </p14:cNvPr>
                <p14:cNvContentPartPr/>
                <p14:nvPr/>
              </p14:nvContentPartPr>
              <p14:xfrm>
                <a:off x="10999764" y="5412058"/>
                <a:ext cx="114480" cy="57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765E03D-8EC3-D643-2EFB-06110483E82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990764" y="5403418"/>
                  <a:ext cx="1321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EFF0940-5362-C003-E49C-771AA4FF1C6E}"/>
                    </a:ext>
                  </a:extLst>
                </p14:cNvPr>
                <p14:cNvContentPartPr/>
                <p14:nvPr/>
              </p14:nvContentPartPr>
              <p14:xfrm>
                <a:off x="10824804" y="5560378"/>
                <a:ext cx="10080" cy="120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EFF0940-5362-C003-E49C-771AA4FF1C6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815804" y="5551378"/>
                  <a:ext cx="277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18194A3-1F2B-7F16-07D5-AFBEE2424E2F}"/>
                    </a:ext>
                  </a:extLst>
                </p14:cNvPr>
                <p14:cNvContentPartPr/>
                <p14:nvPr/>
              </p14:nvContentPartPr>
              <p14:xfrm>
                <a:off x="10907964" y="5550658"/>
                <a:ext cx="28080" cy="129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18194A3-1F2B-7F16-07D5-AFBEE2424E2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899324" y="5542018"/>
                  <a:ext cx="4572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A38973F-D9F1-BCCE-9985-D1B4D7E6FF07}"/>
                    </a:ext>
                  </a:extLst>
                </p14:cNvPr>
                <p14:cNvContentPartPr/>
                <p14:nvPr/>
              </p14:nvContentPartPr>
              <p14:xfrm>
                <a:off x="10991124" y="5541658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A38973F-D9F1-BCCE-9985-D1B4D7E6FF0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982484" y="55330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E7094EA-433C-C54F-568A-DF7EB8063E80}"/>
                    </a:ext>
                  </a:extLst>
                </p14:cNvPr>
                <p14:cNvContentPartPr/>
                <p14:nvPr/>
              </p14:nvContentPartPr>
              <p14:xfrm>
                <a:off x="10991124" y="5541658"/>
                <a:ext cx="19080" cy="104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E7094EA-433C-C54F-568A-DF7EB8063E8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982484" y="5533018"/>
                  <a:ext cx="36720" cy="122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23377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513D1-C637-0807-C2AE-63B829272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7235" y="0"/>
            <a:ext cx="1514763" cy="3457622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275ED1B-6052-C7F3-BA69-40210A6DB3B3}"/>
              </a:ext>
            </a:extLst>
          </p:cNvPr>
          <p:cNvSpPr/>
          <p:nvPr/>
        </p:nvSpPr>
        <p:spPr>
          <a:xfrm>
            <a:off x="304159" y="147922"/>
            <a:ext cx="10248341" cy="4820660"/>
          </a:xfrm>
          <a:prstGeom prst="wedgeRoundRectCallout">
            <a:avLst>
              <a:gd name="adj1" fmla="val 55529"/>
              <a:gd name="adj2" fmla="val 232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62500" lnSpcReduction="20000"/>
          </a:bodyPr>
          <a:lstStyle/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hr-HR" altLang="sr-Latn-RS" sz="3600" dirty="0">
                <a:solidFill>
                  <a:schemeClr val="tx1"/>
                </a:solidFill>
                <a:cs typeface="Arial" panose="020B0604020202020204" pitchFamily="34" charset="0"/>
              </a:rPr>
              <a:t>Čekaj smiri, ajmo prvo još malo o rizicima, pa ćemo </a:t>
            </a:r>
            <a:r>
              <a:rPr lang="en-US" altLang="sr-Latn-RS" sz="3600" dirty="0" err="1">
                <a:solidFill>
                  <a:schemeClr val="tx1"/>
                </a:solidFill>
                <a:cs typeface="Arial" panose="020B0604020202020204" pitchFamily="34" charset="0"/>
              </a:rPr>
              <a:t>vidjeti</a:t>
            </a:r>
            <a:r>
              <a:rPr lang="hr-HR" altLang="sr-Latn-RS" sz="3600" dirty="0">
                <a:solidFill>
                  <a:schemeClr val="tx1"/>
                </a:solidFill>
                <a:cs typeface="Arial" panose="020B0604020202020204" pitchFamily="34" charset="0"/>
              </a:rPr>
              <a:t> što se smij</a:t>
            </a:r>
            <a:r>
              <a:rPr lang="en-US" altLang="sr-Latn-RS" sz="3600" dirty="0">
                <a:solidFill>
                  <a:schemeClr val="tx1"/>
                </a:solidFill>
                <a:cs typeface="Arial" panose="020B0604020202020204" pitchFamily="34" charset="0"/>
              </a:rPr>
              <a:t>e, a </a:t>
            </a:r>
            <a:r>
              <a:rPr lang="en-US" altLang="sr-Latn-RS" sz="3600" dirty="0" err="1">
                <a:solidFill>
                  <a:schemeClr val="tx1"/>
                </a:solidFill>
                <a:cs typeface="Arial" panose="020B0604020202020204" pitchFamily="34" charset="0"/>
              </a:rPr>
              <a:t>što</a:t>
            </a:r>
            <a:r>
              <a:rPr lang="en-US" altLang="sr-Latn-RS" sz="3600" dirty="0">
                <a:solidFill>
                  <a:schemeClr val="tx1"/>
                </a:solidFill>
                <a:cs typeface="Arial" panose="020B0604020202020204" pitchFamily="34" charset="0"/>
              </a:rPr>
              <a:t> ne…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hr-HR" altLang="sr-Latn-RS" sz="3600" dirty="0">
                <a:solidFill>
                  <a:schemeClr val="tx1"/>
                </a:solidFill>
                <a:cs typeface="Arial" panose="020B0604020202020204" pitchFamily="34" charset="0"/>
              </a:rPr>
              <a:t>Oprez zbog moguće </a:t>
            </a:r>
            <a:r>
              <a:rPr lang="hr-HR" altLang="sr-Latn-RS" sz="3600" b="1" dirty="0">
                <a:solidFill>
                  <a:srgbClr val="FF0000"/>
                </a:solidFill>
                <a:cs typeface="Arial" panose="020B0604020202020204" pitchFamily="34" charset="0"/>
              </a:rPr>
              <a:t>diskriminacije kupaca</a:t>
            </a:r>
            <a:r>
              <a:rPr lang="hr-HR" altLang="sr-Latn-RS" sz="3600" dirty="0">
                <a:solidFill>
                  <a:schemeClr val="tx1"/>
                </a:solidFill>
                <a:cs typeface="Arial" panose="020B0604020202020204" pitchFamily="34" charset="0"/>
              </a:rPr>
              <a:t>!</a:t>
            </a:r>
            <a:r>
              <a:rPr lang="hr-HR" sz="3600" dirty="0">
                <a:solidFill>
                  <a:schemeClr val="tx1"/>
                </a:solidFill>
              </a:rPr>
              <a:t> </a:t>
            </a:r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hr-HR" sz="3600" dirty="0">
                <a:solidFill>
                  <a:schemeClr val="tx1"/>
                </a:solidFill>
              </a:rPr>
              <a:t>Naime, vladajući poduzetnik ne smije primjenjivati </a:t>
            </a:r>
            <a:r>
              <a:rPr lang="hr-HR" sz="3600" b="1" dirty="0">
                <a:solidFill>
                  <a:schemeClr val="tx1"/>
                </a:solidFill>
              </a:rPr>
              <a:t>nejednake uvjete </a:t>
            </a:r>
            <a:r>
              <a:rPr lang="hr-HR" sz="3600" dirty="0">
                <a:solidFill>
                  <a:schemeClr val="tx1"/>
                </a:solidFill>
              </a:rPr>
              <a:t>na </a:t>
            </a:r>
            <a:r>
              <a:rPr lang="hr-HR" sz="3600" b="1" dirty="0">
                <a:solidFill>
                  <a:schemeClr val="tx1"/>
                </a:solidFill>
              </a:rPr>
              <a:t>istovrsne poslove </a:t>
            </a:r>
            <a:r>
              <a:rPr lang="hr-HR" sz="3600" dirty="0">
                <a:solidFill>
                  <a:schemeClr val="tx1"/>
                </a:solidFill>
              </a:rPr>
              <a:t>s drugim poduzetnicima, čime ih se dovodi u </a:t>
            </a:r>
            <a:r>
              <a:rPr lang="hr-HR" sz="3600" b="1" dirty="0">
                <a:solidFill>
                  <a:schemeClr val="tx1"/>
                </a:solidFill>
              </a:rPr>
              <a:t>nepovoljniji položaj u odnosu na konkurenciju</a:t>
            </a:r>
            <a:r>
              <a:rPr lang="hr-HR" sz="3600" dirty="0">
                <a:solidFill>
                  <a:schemeClr val="tx1"/>
                </a:solidFill>
              </a:rPr>
              <a:t>.</a:t>
            </a:r>
          </a:p>
          <a:p>
            <a:endParaRPr lang="hr-HR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Kategorizacija kupaca s obzirom na cijenu koju plaćaju ili druge pogodnosti mora biti </a:t>
            </a:r>
            <a:r>
              <a:rPr lang="hr-HR" sz="3600" b="1" dirty="0">
                <a:solidFill>
                  <a:schemeClr val="tx1"/>
                </a:solidFill>
                <a:cs typeface="Arial" panose="020B0604020202020204" pitchFamily="34" charset="0"/>
              </a:rPr>
              <a:t>objektivno opravdana 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(u pravilu različitim troškovima prodaje ili pogodnostima koje kupac nudi). </a:t>
            </a:r>
          </a:p>
          <a:p>
            <a:endParaRPr lang="hr-HR" sz="36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en-US" sz="3600" b="1" dirty="0">
                <a:solidFill>
                  <a:srgbClr val="00B050"/>
                </a:solidFill>
                <a:cs typeface="Arial" panose="020B0604020202020204" pitchFamily="34" charset="0"/>
              </a:rPr>
              <a:t>OK </a:t>
            </a:r>
            <a:r>
              <a:rPr lang="en-US" sz="3600" b="1" dirty="0" err="1">
                <a:solidFill>
                  <a:srgbClr val="00B050"/>
                </a:solidFill>
                <a:cs typeface="Arial" panose="020B0604020202020204" pitchFamily="34" charset="0"/>
              </a:rPr>
              <a:t>su</a:t>
            </a:r>
            <a:r>
              <a:rPr lang="hr-HR" sz="3600" b="1" dirty="0">
                <a:solidFill>
                  <a:srgbClr val="00B050"/>
                </a:solidFill>
                <a:cs typeface="Arial" panose="020B0604020202020204" pitchFamily="34" charset="0"/>
              </a:rPr>
              <a:t>:</a:t>
            </a:r>
            <a:endParaRPr lang="hr-HR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tx1"/>
                </a:solidFill>
                <a:cs typeface="Arial" panose="020B0604020202020204" pitchFamily="34" charset="0"/>
              </a:rPr>
              <a:t>Rabati</a:t>
            </a: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cs typeface="Arial" panose="020B0604020202020204" pitchFamily="34" charset="0"/>
              </a:rPr>
              <a:t>na</a:t>
            </a: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cs typeface="Arial" panose="020B0604020202020204" pitchFamily="34" charset="0"/>
              </a:rPr>
              <a:t>fakturi</a:t>
            </a:r>
            <a:endParaRPr lang="en-US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Troškovno opravdani rabati (npr. casa sconto</a:t>
            </a: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protuusluga koju kupac pruža)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hr-HR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hr-HR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D5A786-9D78-81E2-F166-99B2C3E895BA}"/>
              </a:ext>
            </a:extLst>
          </p:cNvPr>
          <p:cNvGrpSpPr/>
          <p:nvPr/>
        </p:nvGrpSpPr>
        <p:grpSpPr>
          <a:xfrm>
            <a:off x="9853018" y="1978951"/>
            <a:ext cx="641423" cy="421349"/>
            <a:chOff x="10039095" y="5377380"/>
            <a:chExt cx="1093320" cy="71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9B304F2-8786-1761-8907-2B35FFF5C912}"/>
                    </a:ext>
                  </a:extLst>
                </p14:cNvPr>
                <p14:cNvContentPartPr/>
                <p14:nvPr/>
              </p14:nvContentPartPr>
              <p14:xfrm>
                <a:off x="10039095" y="5381340"/>
                <a:ext cx="828360" cy="714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B9C9AEC-3321-7A30-2B32-8E59A411BD9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12384" y="5354625"/>
                  <a:ext cx="882090" cy="7682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0E855B2-2243-0A53-5CB3-982CE65AA14D}"/>
                    </a:ext>
                  </a:extLst>
                </p14:cNvPr>
                <p14:cNvContentPartPr/>
                <p14:nvPr/>
              </p14:nvContentPartPr>
              <p14:xfrm>
                <a:off x="10115415" y="5377380"/>
                <a:ext cx="1017000" cy="490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908642A-57CC-A034-E227-1E5D8E247F8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088700" y="5350362"/>
                  <a:ext cx="1070736" cy="54404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8D5C058-8BD6-B3C3-573C-6C79A14A977E}"/>
                  </a:ext>
                </a:extLst>
              </p14:cNvPr>
              <p14:cNvContentPartPr/>
              <p14:nvPr/>
            </p14:nvContentPartPr>
            <p14:xfrm>
              <a:off x="9739998" y="3779004"/>
              <a:ext cx="754443" cy="308562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8D5C058-8BD6-B3C3-573C-6C79A14A977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08308" y="3747320"/>
                <a:ext cx="817463" cy="371931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06671DF6-7D03-FFAA-244A-69BFB22561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970022"/>
            <a:ext cx="1266825" cy="1887978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C971A29A-086E-774F-5C60-F0AC69CCDCF9}"/>
              </a:ext>
            </a:extLst>
          </p:cNvPr>
          <p:cNvSpPr/>
          <p:nvPr/>
        </p:nvSpPr>
        <p:spPr>
          <a:xfrm>
            <a:off x="1801667" y="5316697"/>
            <a:ext cx="8692774" cy="602849"/>
          </a:xfrm>
          <a:prstGeom prst="wedgeRoundRectCallout">
            <a:avLst>
              <a:gd name="adj1" fmla="val -56094"/>
              <a:gd name="adj2" fmla="val 154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hr-HR" sz="2400" dirty="0">
                <a:solidFill>
                  <a:schemeClr val="tx1"/>
                </a:solidFill>
              </a:rPr>
              <a:t> </a:t>
            </a:r>
            <a:r>
              <a:rPr lang="hr-HR" sz="2400" b="1" dirty="0">
                <a:solidFill>
                  <a:schemeClr val="tx1"/>
                </a:solidFill>
              </a:rPr>
              <a:t>količinski rabati</a:t>
            </a:r>
            <a:r>
              <a:rPr lang="hr-HR" sz="2400" dirty="0">
                <a:solidFill>
                  <a:schemeClr val="tx1"/>
                </a:solidFill>
              </a:rPr>
              <a:t>, to ne bi smjelo biti sporno, to svi primjenjuju!!??</a:t>
            </a:r>
          </a:p>
        </p:txBody>
      </p:sp>
    </p:spTree>
    <p:extLst>
      <p:ext uri="{BB962C8B-B14F-4D97-AF65-F5344CB8AC3E}">
        <p14:creationId xmlns:p14="http://schemas.microsoft.com/office/powerpoint/2010/main" val="2645395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2844DB-242B-4D7B-A5C4-F0990A455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910"/>
            <a:ext cx="2000204" cy="4043087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275ED1B-6052-C7F3-BA69-40210A6DB3B3}"/>
              </a:ext>
            </a:extLst>
          </p:cNvPr>
          <p:cNvSpPr/>
          <p:nvPr/>
        </p:nvSpPr>
        <p:spPr>
          <a:xfrm>
            <a:off x="2216807" y="78905"/>
            <a:ext cx="9836648" cy="3533067"/>
          </a:xfrm>
          <a:prstGeom prst="wedgeRoundRectCallout">
            <a:avLst>
              <a:gd name="adj1" fmla="val -58581"/>
              <a:gd name="adj2" fmla="val -84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25000" lnSpcReduction="20000"/>
          </a:bodyPr>
          <a:lstStyle/>
          <a:p>
            <a:r>
              <a:rPr lang="hr-HR" sz="9600" b="1" dirty="0">
                <a:solidFill>
                  <a:srgbClr val="FF0000"/>
                </a:solidFill>
                <a:cs typeface="Arial" panose="020B0604020202020204" pitchFamily="34" charset="0"/>
              </a:rPr>
              <a:t>Oprez </a:t>
            </a:r>
            <a:r>
              <a:rPr lang="hr-HR" sz="9600" dirty="0">
                <a:solidFill>
                  <a:schemeClr val="tx1"/>
                </a:solidFill>
                <a:cs typeface="Arial" panose="020B0604020202020204" pitchFamily="34" charset="0"/>
              </a:rPr>
              <a:t>čak i kod objektivno određenih količinskih rabata!</a:t>
            </a:r>
          </a:p>
          <a:p>
            <a:endParaRPr lang="hr-HR" sz="9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hr-HR" sz="9600" b="1" dirty="0">
                <a:solidFill>
                  <a:schemeClr val="tx1"/>
                </a:solidFill>
                <a:cs typeface="Arial" panose="020B0604020202020204" pitchFamily="34" charset="0"/>
              </a:rPr>
              <a:t>Inkrementalni</a:t>
            </a:r>
            <a:r>
              <a:rPr lang="hr-HR" sz="9600" dirty="0">
                <a:solidFill>
                  <a:schemeClr val="tx1"/>
                </a:solidFill>
                <a:cs typeface="Arial" panose="020B0604020202020204" pitchFamily="34" charset="0"/>
              </a:rPr>
              <a:t> vs. </a:t>
            </a:r>
            <a:r>
              <a:rPr lang="hr-HR" sz="9600" b="1" dirty="0">
                <a:solidFill>
                  <a:schemeClr val="tx1"/>
                </a:solidFill>
                <a:cs typeface="Arial" panose="020B0604020202020204" pitchFamily="34" charset="0"/>
              </a:rPr>
              <a:t>retroaktivn</a:t>
            </a:r>
            <a:r>
              <a:rPr lang="hr-HR" sz="9600" dirty="0">
                <a:solidFill>
                  <a:schemeClr val="tx1"/>
                </a:solidFill>
                <a:cs typeface="Arial" panose="020B0604020202020204" pitchFamily="34" charset="0"/>
              </a:rPr>
              <a:t>i rabati</a:t>
            </a:r>
          </a:p>
          <a:p>
            <a:endParaRPr lang="hr-HR" sz="9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hr-HR" sz="9600" dirty="0">
                <a:solidFill>
                  <a:schemeClr val="tx1"/>
                </a:solidFill>
                <a:cs typeface="Arial" panose="020B0604020202020204" pitchFamily="34" charset="0"/>
              </a:rPr>
              <a:t>Inkrementalni rabat u pravilu OK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hr-HR" sz="9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hr-HR" sz="9600" dirty="0">
                <a:solidFill>
                  <a:schemeClr val="tx1"/>
                </a:solidFill>
                <a:cs typeface="Arial" panose="020B0604020202020204" pitchFamily="34" charset="0"/>
              </a:rPr>
              <a:t>Retroaktivni rabat može biti rizičan (učinak lojalnosti) – ocjena putem AEC testa složena</a:t>
            </a:r>
          </a:p>
          <a:p>
            <a:endParaRPr lang="hr-HR" sz="9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hr-HR" sz="9600" dirty="0">
                <a:solidFill>
                  <a:schemeClr val="tx1"/>
                </a:solidFill>
                <a:cs typeface="Arial" panose="020B0604020202020204" pitchFamily="34" charset="0"/>
              </a:rPr>
              <a:t>Obračunsko razdoblje kod retroaktivnih rabata što kraće (nikako dulje od godinu dana)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8D5C058-8BD6-B3C3-573C-6C79A14A977E}"/>
                  </a:ext>
                </a:extLst>
              </p14:cNvPr>
              <p14:cNvContentPartPr/>
              <p14:nvPr/>
            </p14:nvContentPartPr>
            <p14:xfrm>
              <a:off x="7135131" y="1346916"/>
              <a:ext cx="754443" cy="308562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8D5C058-8BD6-B3C3-573C-6C79A14A97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03441" y="1315232"/>
                <a:ext cx="817463" cy="371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21A05D6-34C8-FBCD-99D4-31033387F6F3}"/>
                  </a:ext>
                </a:extLst>
              </p14:cNvPr>
              <p14:cNvContentPartPr/>
              <p14:nvPr/>
            </p14:nvContentPartPr>
            <p14:xfrm>
              <a:off x="11519988" y="1706856"/>
              <a:ext cx="246059" cy="4870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21A05D6-34C8-FBCD-99D4-31033387F6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84014" y="1670856"/>
                <a:ext cx="317646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F7FB052-04E5-1718-B85C-89A60A8E81EA}"/>
                  </a:ext>
                </a:extLst>
              </p14:cNvPr>
              <p14:cNvContentPartPr/>
              <p14:nvPr/>
            </p14:nvContentPartPr>
            <p14:xfrm>
              <a:off x="11543269" y="2388422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F7FB052-04E5-1718-B85C-89A60A8E81E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507269" y="2352422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9103ADBD-12C4-9071-193A-73B7EEC63F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583" y="3669014"/>
            <a:ext cx="1665317" cy="2184098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95AC743-C964-F8EA-2D24-3E702D527111}"/>
              </a:ext>
            </a:extLst>
          </p:cNvPr>
          <p:cNvSpPr/>
          <p:nvPr/>
        </p:nvSpPr>
        <p:spPr>
          <a:xfrm>
            <a:off x="2392218" y="3868858"/>
            <a:ext cx="7652326" cy="1414920"/>
          </a:xfrm>
          <a:prstGeom prst="wedgeRoundRectCallout">
            <a:avLst>
              <a:gd name="adj1" fmla="val 56513"/>
              <a:gd name="adj2" fmla="val -2113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A što ako kupci neće prihvatiti ovakve uvjete, pa valjda se i njih nešto pita…</a:t>
            </a:r>
          </a:p>
          <a:p>
            <a:r>
              <a:rPr lang="hr-HR" sz="2400" dirty="0">
                <a:solidFill>
                  <a:schemeClr val="tx1"/>
                </a:solidFill>
              </a:rPr>
              <a:t>Mogu li ja pregovarati i spustiti cijene pojedinim kupcima?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C036FDE-9300-9A1F-F787-EC573BD75A29}"/>
              </a:ext>
            </a:extLst>
          </p:cNvPr>
          <p:cNvSpPr/>
          <p:nvPr/>
        </p:nvSpPr>
        <p:spPr>
          <a:xfrm>
            <a:off x="734874" y="5712187"/>
            <a:ext cx="8420100" cy="888638"/>
          </a:xfrm>
          <a:prstGeom prst="wedgeRoundRectCallout">
            <a:avLst>
              <a:gd name="adj1" fmla="val -51132"/>
              <a:gd name="adj2" fmla="val -4910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70000" lnSpcReduction="20000"/>
          </a:bodyPr>
          <a:lstStyle/>
          <a:p>
            <a:pPr lvl="0" fontAlgn="base"/>
            <a:r>
              <a:rPr lang="hr-HR" altLang="sr-Latn-RS" sz="3600" dirty="0">
                <a:solidFill>
                  <a:schemeClr val="tx1"/>
                </a:solidFill>
                <a:cs typeface="Arial" panose="020B0604020202020204" pitchFamily="34" charset="0"/>
              </a:rPr>
              <a:t>Pitaš za tzv. </a:t>
            </a:r>
            <a:r>
              <a:rPr lang="hr-HR" altLang="sr-Latn-RS" sz="3600" b="1" dirty="0">
                <a:solidFill>
                  <a:schemeClr val="tx1"/>
                </a:solidFill>
                <a:cs typeface="Arial" panose="020B0604020202020204" pitchFamily="34" charset="0"/>
              </a:rPr>
              <a:t>selektivno snižavanje cijena</a:t>
            </a:r>
            <a:r>
              <a:rPr lang="hr-HR" altLang="sr-Latn-RS" sz="3600" dirty="0">
                <a:solidFill>
                  <a:schemeClr val="tx1"/>
                </a:solidFill>
                <a:cs typeface="Arial" panose="020B0604020202020204" pitchFamily="34" charset="0"/>
              </a:rPr>
              <a:t>? </a:t>
            </a:r>
            <a:endParaRPr lang="en-US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fontAlgn="base"/>
            <a:r>
              <a:rPr lang="hr-HR" altLang="sr-Latn-RS" sz="3600" dirty="0">
                <a:solidFill>
                  <a:schemeClr val="tx1"/>
                </a:solidFill>
                <a:cs typeface="Arial" panose="020B0604020202020204" pitchFamily="34" charset="0"/>
              </a:rPr>
              <a:t>Može biti dopušteno ako je iznad ukupnog troška (AEC test)</a:t>
            </a:r>
            <a:r>
              <a:rPr lang="en-US" altLang="sr-Latn-RS" sz="36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hr-HR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sz="3600" dirty="0">
              <a:solidFill>
                <a:schemeClr val="tx1"/>
              </a:solidFill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hr-HR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hr-HR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33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C1F38B-9AE9-6E57-102F-BFC5ACB60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182" y="2799938"/>
            <a:ext cx="2815457" cy="3057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529012-FB69-E4B2-5E3B-09FE0DB80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0" y="3410753"/>
            <a:ext cx="6120362" cy="2049690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505057F-B848-02FC-3FA2-C967317FB2E0}"/>
              </a:ext>
            </a:extLst>
          </p:cNvPr>
          <p:cNvSpPr/>
          <p:nvPr/>
        </p:nvSpPr>
        <p:spPr>
          <a:xfrm>
            <a:off x="192639" y="200025"/>
            <a:ext cx="11806721" cy="2695575"/>
          </a:xfrm>
          <a:prstGeom prst="wedgeRoundRectCallout">
            <a:avLst>
              <a:gd name="adj1" fmla="val 36509"/>
              <a:gd name="adj2" fmla="val 5981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92500" lnSpcReduction="20000"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Ma dobro </a:t>
            </a:r>
            <a:r>
              <a:rPr lang="hr-HR" sz="2400" dirty="0" err="1">
                <a:solidFill>
                  <a:schemeClr val="tx1"/>
                </a:solidFill>
              </a:rPr>
              <a:t>Vigore</a:t>
            </a:r>
            <a:r>
              <a:rPr lang="hr-HR" sz="2400" dirty="0">
                <a:solidFill>
                  <a:schemeClr val="tx1"/>
                </a:solidFill>
              </a:rPr>
              <a:t>, pusti sad rabate…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Znaš da mi tek ulazimo na tržište s kožnim remenima, a tu </a:t>
            </a:r>
            <a:r>
              <a:rPr lang="hr-HR" sz="2400" dirty="0" err="1">
                <a:solidFill>
                  <a:schemeClr val="tx1"/>
                </a:solidFill>
              </a:rPr>
              <a:t>Očalinko</a:t>
            </a:r>
            <a:r>
              <a:rPr lang="hr-HR" sz="2400" dirty="0">
                <a:solidFill>
                  <a:schemeClr val="tx1"/>
                </a:solidFill>
              </a:rPr>
              <a:t> i drugi već imaju zauzete tržišne pozicije.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Moja ideja je da trgovinama koje uzmu </a:t>
            </a:r>
            <a:r>
              <a:rPr lang="hr-HR" sz="2400" b="1" dirty="0">
                <a:solidFill>
                  <a:schemeClr val="tx1"/>
                </a:solidFill>
              </a:rPr>
              <a:t>kod nas 100 remena damo 10 pari cipela gratis</a:t>
            </a:r>
            <a:r>
              <a:rPr lang="hr-HR" sz="2400" dirty="0">
                <a:solidFill>
                  <a:schemeClr val="tx1"/>
                </a:solidFill>
              </a:rPr>
              <a:t>.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Moj prijatelj Pero u svojem Pet shopu uvijek ima takve </a:t>
            </a:r>
            <a:r>
              <a:rPr lang="hr-HR" sz="2400" b="1" dirty="0">
                <a:solidFill>
                  <a:schemeClr val="tx1"/>
                </a:solidFill>
              </a:rPr>
              <a:t>paketne popuste</a:t>
            </a:r>
            <a:r>
              <a:rPr lang="hr-HR" sz="2400" dirty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59CEA291-2074-1E34-77DE-838DC73EC286}"/>
              </a:ext>
            </a:extLst>
          </p:cNvPr>
          <p:cNvSpPr/>
          <p:nvPr/>
        </p:nvSpPr>
        <p:spPr>
          <a:xfrm>
            <a:off x="192639" y="5460443"/>
            <a:ext cx="8876937" cy="1311832"/>
          </a:xfrm>
          <a:prstGeom prst="wedgeRoundRectCallout">
            <a:avLst>
              <a:gd name="adj1" fmla="val 55603"/>
              <a:gd name="adj2" fmla="val -4705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lnSpcReduction="10000"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Pored toga, onim trgovinama koje odbiju uzimati naše remene, mislim jednostavno </a:t>
            </a:r>
            <a:r>
              <a:rPr lang="hr-HR" sz="2400" b="1" dirty="0">
                <a:solidFill>
                  <a:schemeClr val="tx1"/>
                </a:solidFill>
              </a:rPr>
              <a:t>prestati isporučivati i naše cipele</a:t>
            </a:r>
            <a:r>
              <a:rPr lang="hr-HR" sz="2400" dirty="0">
                <a:solidFill>
                  <a:schemeClr val="tx1"/>
                </a:solidFill>
              </a:rPr>
              <a:t>. </a:t>
            </a:r>
          </a:p>
          <a:p>
            <a:r>
              <a:rPr lang="hr-HR" sz="2400" dirty="0">
                <a:solidFill>
                  <a:schemeClr val="tx1"/>
                </a:solidFill>
              </a:rPr>
              <a:t>Pa da vidimo hoće li im se takav potez isplatiti!</a:t>
            </a:r>
          </a:p>
          <a:p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A1F81B-890A-6F8D-DFD4-A68935F1535D}"/>
              </a:ext>
            </a:extLst>
          </p:cNvPr>
          <p:cNvSpPr/>
          <p:nvPr/>
        </p:nvSpPr>
        <p:spPr>
          <a:xfrm>
            <a:off x="1638299" y="2895600"/>
            <a:ext cx="54387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relaxedInset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01600" dist="310007" dir="7680000" kx="1300200" algn="ctr" rotWithShape="0">
                    <a:prstClr val="black">
                      <a:alpha val="28000"/>
                    </a:prstClr>
                  </a:outerShdw>
                </a:effectLst>
              </a:rPr>
              <a:t>PERIN PET SHOP</a:t>
            </a:r>
          </a:p>
        </p:txBody>
      </p:sp>
    </p:spTree>
    <p:extLst>
      <p:ext uri="{BB962C8B-B14F-4D97-AF65-F5344CB8AC3E}">
        <p14:creationId xmlns:p14="http://schemas.microsoft.com/office/powerpoint/2010/main" val="232064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E0DECB-B1EE-9D34-DFC5-528E3041C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21" y="4736824"/>
            <a:ext cx="1629458" cy="150696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C43A52B-7B14-4AE7-9A38-69673D418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2571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904" y="6309363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95378E-CFE1-8C2F-EAFC-649B9D0A9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21" y="868853"/>
            <a:ext cx="2027980" cy="2202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2F8CE7-7350-85C7-F208-F97B2AD23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01" y="1000300"/>
            <a:ext cx="1616750" cy="20544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153A16-F20B-F966-D202-5CAE0D1D2E31}"/>
              </a:ext>
            </a:extLst>
          </p:cNvPr>
          <p:cNvSpPr/>
          <p:nvPr/>
        </p:nvSpPr>
        <p:spPr>
          <a:xfrm>
            <a:off x="1320538" y="102697"/>
            <a:ext cx="3603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i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BRKO</a:t>
            </a:r>
            <a:r>
              <a:rPr lang="hr-HR" sz="54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d.o.o.</a:t>
            </a:r>
            <a:endParaRPr lang="en-US" sz="5400" b="1" i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923E75-D604-43F8-CF48-56FEE6065504}"/>
              </a:ext>
            </a:extLst>
          </p:cNvPr>
          <p:cNvSpPr/>
          <p:nvPr/>
        </p:nvSpPr>
        <p:spPr>
          <a:xfrm>
            <a:off x="6826195" y="130819"/>
            <a:ext cx="4501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Očalinko</a:t>
            </a:r>
            <a:r>
              <a:rPr lang="hr-H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d.o.o.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1FAC396-0487-1F12-B8EB-14D1328E4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545627"/>
              </p:ext>
            </p:extLst>
          </p:nvPr>
        </p:nvGraphicFramePr>
        <p:xfrm>
          <a:off x="830116" y="3421644"/>
          <a:ext cx="4241245" cy="299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120">
                  <a:extLst>
                    <a:ext uri="{9D8B030D-6E8A-4147-A177-3AD203B41FA5}">
                      <a16:colId xmlns:a16="http://schemas.microsoft.com/office/drawing/2014/main" val="832652515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72753019"/>
                    </a:ext>
                  </a:extLst>
                </a:gridCol>
              </a:tblGrid>
              <a:tr h="685704">
                <a:tc>
                  <a:txBody>
                    <a:bodyPr/>
                    <a:lstStyle/>
                    <a:p>
                      <a:r>
                        <a:rPr lang="hr-HR" sz="2400" dirty="0"/>
                        <a:t>PROIZVOD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/>
                        <a:t>TRŽIŠNI UDJEL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555552"/>
                  </a:ext>
                </a:extLst>
              </a:tr>
              <a:tr h="475962">
                <a:tc>
                  <a:txBody>
                    <a:bodyPr/>
                    <a:lstStyle/>
                    <a:p>
                      <a:r>
                        <a:rPr lang="hr-HR" sz="2400" dirty="0"/>
                        <a:t>Sirova koža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2400" b="1" dirty="0"/>
                        <a:t>80%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323583"/>
                  </a:ext>
                </a:extLst>
              </a:tr>
              <a:tr h="342852">
                <a:tc>
                  <a:txBody>
                    <a:bodyPr/>
                    <a:lstStyle/>
                    <a:p>
                      <a:r>
                        <a:rPr lang="hr-HR" sz="2400" dirty="0"/>
                        <a:t>Kožne cipele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2400" b="1" dirty="0"/>
                        <a:t>60%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809590"/>
                  </a:ext>
                </a:extLst>
              </a:tr>
              <a:tr h="342852">
                <a:tc>
                  <a:txBody>
                    <a:bodyPr/>
                    <a:lstStyle/>
                    <a:p>
                      <a:r>
                        <a:rPr lang="hr-HR" sz="2400" dirty="0"/>
                        <a:t>Kožne rukavice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2400" b="1" dirty="0"/>
                        <a:t>20%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567842"/>
                  </a:ext>
                </a:extLst>
              </a:tr>
              <a:tr h="342852">
                <a:tc>
                  <a:txBody>
                    <a:bodyPr/>
                    <a:lstStyle/>
                    <a:p>
                      <a:r>
                        <a:rPr lang="hr-HR" sz="2400" dirty="0"/>
                        <a:t>Kožne torbice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2400" b="1" dirty="0"/>
                        <a:t>40%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519244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hr-HR" sz="2400" dirty="0"/>
                        <a:t>Kožni remeni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2400" b="1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23486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542736E-A199-B31C-78EB-8BD183013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339918"/>
              </p:ext>
            </p:extLst>
          </p:nvPr>
        </p:nvGraphicFramePr>
        <p:xfrm>
          <a:off x="6826195" y="3421644"/>
          <a:ext cx="453568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539">
                  <a:extLst>
                    <a:ext uri="{9D8B030D-6E8A-4147-A177-3AD203B41FA5}">
                      <a16:colId xmlns:a16="http://schemas.microsoft.com/office/drawing/2014/main" val="832652515"/>
                    </a:ext>
                  </a:extLst>
                </a:gridCol>
                <a:gridCol w="2478150">
                  <a:extLst>
                    <a:ext uri="{9D8B030D-6E8A-4147-A177-3AD203B41FA5}">
                      <a16:colId xmlns:a16="http://schemas.microsoft.com/office/drawing/2014/main" val="72753019"/>
                    </a:ext>
                  </a:extLst>
                </a:gridCol>
              </a:tblGrid>
              <a:tr h="361282">
                <a:tc>
                  <a:txBody>
                    <a:bodyPr/>
                    <a:lstStyle/>
                    <a:p>
                      <a:r>
                        <a:rPr lang="hr-HR" sz="2400" dirty="0"/>
                        <a:t>PROIZVOD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/>
                        <a:t>TRŽIŠNI UDJEL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555552"/>
                  </a:ext>
                </a:extLst>
              </a:tr>
              <a:tr h="361282">
                <a:tc>
                  <a:txBody>
                    <a:bodyPr/>
                    <a:lstStyle/>
                    <a:p>
                      <a:r>
                        <a:rPr lang="hr-HR" sz="2400" dirty="0"/>
                        <a:t>Kožne cipele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2400" b="1" dirty="0"/>
                        <a:t>10%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809590"/>
                  </a:ext>
                </a:extLst>
              </a:tr>
              <a:tr h="361282">
                <a:tc>
                  <a:txBody>
                    <a:bodyPr/>
                    <a:lstStyle/>
                    <a:p>
                      <a:r>
                        <a:rPr lang="hr-HR" sz="2400" dirty="0"/>
                        <a:t>Kožni remeni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2400" b="1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234865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9D9BAB-8765-5083-BAEF-9AD0DC5A5810}"/>
              </a:ext>
            </a:extLst>
          </p:cNvPr>
          <p:cNvCxnSpPr/>
          <p:nvPr/>
        </p:nvCxnSpPr>
        <p:spPr>
          <a:xfrm flipV="1">
            <a:off x="5145513" y="4107444"/>
            <a:ext cx="1606530" cy="1939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7E4646-EC67-37E1-8591-B08FAF36722B}"/>
              </a:ext>
            </a:extLst>
          </p:cNvPr>
          <p:cNvCxnSpPr>
            <a:cxnSpLocks/>
          </p:cNvCxnSpPr>
          <p:nvPr/>
        </p:nvCxnSpPr>
        <p:spPr>
          <a:xfrm>
            <a:off x="5145513" y="4378036"/>
            <a:ext cx="1606530" cy="2309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415F2AB-DA7A-B57B-31E4-4C52F139A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127" y="4793244"/>
            <a:ext cx="2134757" cy="14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15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FD117-ADFF-99F4-C5F4-F99BFB546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" y="0"/>
            <a:ext cx="1752949" cy="3543299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77E0300-985E-698A-8B67-8BCE663E0328}"/>
              </a:ext>
            </a:extLst>
          </p:cNvPr>
          <p:cNvSpPr/>
          <p:nvPr/>
        </p:nvSpPr>
        <p:spPr>
          <a:xfrm>
            <a:off x="2028825" y="217668"/>
            <a:ext cx="9930296" cy="4716282"/>
          </a:xfrm>
          <a:prstGeom prst="wedgeRoundRectCallout">
            <a:avLst>
              <a:gd name="adj1" fmla="val -53915"/>
              <a:gd name="adj2" fmla="val -2307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55000" lnSpcReduction="20000"/>
          </a:bodyPr>
          <a:lstStyle/>
          <a:p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Ček, ček, stani malo…</a:t>
            </a:r>
          </a:p>
          <a:p>
            <a:endParaRPr lang="hr-HR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Daj da ti ispričam pravila o </a:t>
            </a:r>
            <a:r>
              <a:rPr lang="hr-HR" sz="3600" b="1" dirty="0">
                <a:solidFill>
                  <a:srgbClr val="FF0000"/>
                </a:solidFill>
                <a:cs typeface="Arial" panose="020B0604020202020204" pitchFamily="34" charset="0"/>
              </a:rPr>
              <a:t>vezanoj/paketnoj prodaji 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(eng. </a:t>
            </a:r>
            <a:r>
              <a:rPr lang="hr-HR" sz="3600" i="1" dirty="0">
                <a:solidFill>
                  <a:schemeClr val="tx1"/>
                </a:solidFill>
                <a:cs typeface="Arial" panose="020B0604020202020204" pitchFamily="34" charset="0"/>
              </a:rPr>
              <a:t>tying/</a:t>
            </a:r>
            <a:r>
              <a:rPr lang="hr-HR" sz="3600" i="1" dirty="0" err="1">
                <a:solidFill>
                  <a:schemeClr val="tx1"/>
                </a:solidFill>
                <a:cs typeface="Arial" panose="020B0604020202020204" pitchFamily="34" charset="0"/>
              </a:rPr>
              <a:t>bundling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)!!!</a:t>
            </a:r>
          </a:p>
          <a:p>
            <a:endParaRPr lang="hr-HR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Vladajući poduzetnik na tržištu jednog </a:t>
            </a:r>
            <a:r>
              <a:rPr lang="hr-HR" sz="3600" dirty="0">
                <a:solidFill>
                  <a:srgbClr val="FF0000"/>
                </a:solidFill>
                <a:cs typeface="Arial" panose="020B0604020202020204" pitchFamily="34" charset="0"/>
              </a:rPr>
              <a:t>samostalnog proizvoda 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uvjetuje svojim kupcima mogućnost kupnje tog vladajućeg proizvoda prihvaćanjem kupnje drugog </a:t>
            </a:r>
            <a:r>
              <a:rPr lang="hr-HR" sz="3600" dirty="0">
                <a:solidFill>
                  <a:srgbClr val="FF0000"/>
                </a:solidFill>
                <a:cs typeface="Arial" panose="020B0604020202020204" pitchFamily="34" charset="0"/>
              </a:rPr>
              <a:t>samostalnog proizvoda ili usluge 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na kojem nema vladajući položaj. </a:t>
            </a:r>
          </a:p>
          <a:p>
            <a:endParaRPr lang="hr-HR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b="1" dirty="0">
                <a:solidFill>
                  <a:srgbClr val="FF0000"/>
                </a:solidFill>
                <a:cs typeface="Arial" panose="020B0604020202020204" pitchFamily="34" charset="0"/>
              </a:rPr>
              <a:t>Klasična vezana prodaja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 (</a:t>
            </a:r>
            <a:r>
              <a:rPr lang="hr-HR" sz="3600" i="1" dirty="0">
                <a:solidFill>
                  <a:schemeClr val="tx1"/>
                </a:solidFill>
                <a:cs typeface="Arial" panose="020B0604020202020204" pitchFamily="34" charset="0"/>
              </a:rPr>
              <a:t>tying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) - vladajući proizvod može se kupiti samo u paketu s </a:t>
            </a:r>
            <a:r>
              <a:rPr lang="hr-HR" sz="3600" dirty="0" err="1">
                <a:solidFill>
                  <a:schemeClr val="tx1"/>
                </a:solidFill>
                <a:cs typeface="Arial" panose="020B0604020202020204" pitchFamily="34" charset="0"/>
              </a:rPr>
              <a:t>nevladajućim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 proizvodom, a </a:t>
            </a:r>
            <a:r>
              <a:rPr lang="hr-HR" sz="3600" dirty="0" err="1">
                <a:solidFill>
                  <a:schemeClr val="tx1"/>
                </a:solidFill>
                <a:cs typeface="Arial" panose="020B0604020202020204" pitchFamily="34" charset="0"/>
              </a:rPr>
              <a:t>nevladajući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 proizvod može se kupiti i zasebno;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b="1" dirty="0">
                <a:solidFill>
                  <a:srgbClr val="FF0000"/>
                </a:solidFill>
                <a:cs typeface="Arial" panose="020B0604020202020204" pitchFamily="34" charset="0"/>
              </a:rPr>
              <a:t>Paketna prodaja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 (</a:t>
            </a:r>
            <a:r>
              <a:rPr lang="hr-HR" sz="3600" i="1" dirty="0">
                <a:solidFill>
                  <a:schemeClr val="tx1"/>
                </a:solidFill>
                <a:cs typeface="Arial" panose="020B0604020202020204" pitchFamily="34" charset="0"/>
              </a:rPr>
              <a:t>bundling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) – vladajući i </a:t>
            </a:r>
            <a:r>
              <a:rPr lang="hr-HR" sz="3600" dirty="0" err="1">
                <a:solidFill>
                  <a:schemeClr val="tx1"/>
                </a:solidFill>
                <a:cs typeface="Arial" panose="020B0604020202020204" pitchFamily="34" charset="0"/>
              </a:rPr>
              <a:t>nevladajući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 proizvod mogu se kupiti samo u paketu;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b="1" dirty="0">
                <a:solidFill>
                  <a:srgbClr val="FF0000"/>
                </a:solidFill>
                <a:cs typeface="Arial" panose="020B0604020202020204" pitchFamily="34" charset="0"/>
              </a:rPr>
              <a:t>Miješana paketna prodaja 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hr-HR" sz="3600" i="1" dirty="0">
                <a:solidFill>
                  <a:schemeClr val="tx1"/>
                </a:solidFill>
                <a:cs typeface="Arial" panose="020B0604020202020204" pitchFamily="34" charset="0"/>
              </a:rPr>
              <a:t>mixed bundling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) - i vladajući i </a:t>
            </a:r>
            <a:r>
              <a:rPr lang="hr-HR" sz="3600" dirty="0" err="1">
                <a:solidFill>
                  <a:schemeClr val="tx1"/>
                </a:solidFill>
                <a:cs typeface="Arial" panose="020B0604020202020204" pitchFamily="34" charset="0"/>
              </a:rPr>
              <a:t>nevladajući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 proizvod mogu se kupiti odvojeno, no jeftiniji su ako se kupuju u paketu.</a:t>
            </a:r>
            <a:endParaRPr lang="en-US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hr-HR" sz="3600" b="1" dirty="0">
                <a:solidFill>
                  <a:schemeClr val="tx1"/>
                </a:solidFill>
                <a:cs typeface="Arial" panose="020B0604020202020204" pitchFamily="34" charset="0"/>
              </a:rPr>
              <a:t>Paketni popusti 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hr-HR" sz="3600" i="1" dirty="0">
                <a:solidFill>
                  <a:schemeClr val="tx1"/>
                </a:solidFill>
                <a:cs typeface="Arial" panose="020B0604020202020204" pitchFamily="34" charset="0"/>
              </a:rPr>
              <a:t>multi-product rebates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) nisu apsolutno zabranjeni, ali oprez - metodologija koju Komisija koristi za ocjenu je složena!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r-HR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sz="3600" dirty="0">
              <a:solidFill>
                <a:schemeClr val="tx1"/>
              </a:solidFill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hr-HR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hr-HR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7392DB-C0BA-B696-3BB9-E2B0A88BDA03}"/>
              </a:ext>
            </a:extLst>
          </p:cNvPr>
          <p:cNvGrpSpPr/>
          <p:nvPr/>
        </p:nvGrpSpPr>
        <p:grpSpPr>
          <a:xfrm>
            <a:off x="10534485" y="4076340"/>
            <a:ext cx="314640" cy="600480"/>
            <a:chOff x="10534485" y="4076340"/>
            <a:chExt cx="314640" cy="60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573559D-DCD4-8F3A-8529-BE78AB205C0B}"/>
                    </a:ext>
                  </a:extLst>
                </p14:cNvPr>
                <p14:cNvContentPartPr/>
                <p14:nvPr/>
              </p14:nvContentPartPr>
              <p14:xfrm>
                <a:off x="10589205" y="4076340"/>
                <a:ext cx="61920" cy="3265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573559D-DCD4-8F3A-8529-BE78AB205C0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53565" y="4040700"/>
                  <a:ext cx="13356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5E1BD45-D83A-9D1C-323A-C0778E014C7E}"/>
                    </a:ext>
                  </a:extLst>
                </p14:cNvPr>
                <p14:cNvContentPartPr/>
                <p14:nvPr/>
              </p14:nvContentPartPr>
              <p14:xfrm>
                <a:off x="10534485" y="4600500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5E1BD45-D83A-9D1C-323A-C0778E014C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498845" y="456486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651CFEF-BF9A-91BB-EE6F-0E496DD2D83B}"/>
                    </a:ext>
                  </a:extLst>
                </p14:cNvPr>
                <p14:cNvContentPartPr/>
                <p14:nvPr/>
              </p14:nvContentPartPr>
              <p14:xfrm>
                <a:off x="10768485" y="4114500"/>
                <a:ext cx="80640" cy="353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651CFEF-BF9A-91BB-EE6F-0E496DD2D83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732845" y="4078860"/>
                  <a:ext cx="15228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E8134D0-4528-E7E9-B25B-7F7FEEAE5F94}"/>
                    </a:ext>
                  </a:extLst>
                </p14:cNvPr>
                <p14:cNvContentPartPr/>
                <p14:nvPr/>
              </p14:nvContentPartPr>
              <p14:xfrm>
                <a:off x="10744005" y="4676460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E8134D0-4528-E7E9-B25B-7F7FEEAE5F9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708365" y="464082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9F231E9-9FB8-B00C-09E9-E0EBAF808FDC}"/>
                  </a:ext>
                </a:extLst>
              </p14:cNvPr>
              <p14:cNvContentPartPr/>
              <p14:nvPr/>
            </p14:nvContentPartPr>
            <p14:xfrm>
              <a:off x="11086725" y="3979500"/>
              <a:ext cx="391680" cy="535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9F231E9-9FB8-B00C-09E9-E0EBAF808FD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051085" y="3943860"/>
                <a:ext cx="463320" cy="60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391B0A9-230E-6682-FA6A-2C8D31DD6B9B}"/>
                  </a:ext>
                </a:extLst>
              </p14:cNvPr>
              <p14:cNvContentPartPr/>
              <p14:nvPr/>
            </p14:nvContentPartPr>
            <p14:xfrm>
              <a:off x="11163045" y="4695540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391B0A9-230E-6682-FA6A-2C8D31DD6B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127405" y="4659900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5EADFE19-E85B-D088-4B20-94BDD998E5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44407"/>
            <a:ext cx="1839276" cy="271359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9FFA4CD-5AB9-ABDB-7BF1-F44934413BF3}"/>
              </a:ext>
            </a:extLst>
          </p:cNvPr>
          <p:cNvSpPr/>
          <p:nvPr/>
        </p:nvSpPr>
        <p:spPr>
          <a:xfrm>
            <a:off x="2300492" y="5029200"/>
            <a:ext cx="6376783" cy="1611131"/>
          </a:xfrm>
          <a:prstGeom prst="wedgeRoundRectCallout">
            <a:avLst>
              <a:gd name="adj1" fmla="val -60472"/>
              <a:gd name="adj2" fmla="val -3956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Znači, nema uskrate naših cipela onima koji neće uzimati naše remene… tja…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Ej, a što kažeš na ovu ideju?</a:t>
            </a:r>
          </a:p>
        </p:txBody>
      </p:sp>
    </p:spTree>
    <p:extLst>
      <p:ext uri="{BB962C8B-B14F-4D97-AF65-F5344CB8AC3E}">
        <p14:creationId xmlns:p14="http://schemas.microsoft.com/office/powerpoint/2010/main" val="1276276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79B98-2E42-5359-152E-C0CEA1B51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25" y="3592860"/>
            <a:ext cx="4273466" cy="3162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C1F38B-9AE9-6E57-102F-BFC5ACB60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9524"/>
            <a:ext cx="2797538" cy="3038475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505057F-B848-02FC-3FA2-C967317FB2E0}"/>
              </a:ext>
            </a:extLst>
          </p:cNvPr>
          <p:cNvSpPr/>
          <p:nvPr/>
        </p:nvSpPr>
        <p:spPr>
          <a:xfrm>
            <a:off x="192639" y="152400"/>
            <a:ext cx="11806721" cy="3276600"/>
          </a:xfrm>
          <a:prstGeom prst="wedgeRoundRectCallout">
            <a:avLst>
              <a:gd name="adj1" fmla="val -34646"/>
              <a:gd name="adj2" fmla="val 6523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92500" lnSpcReduction="10000"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I </a:t>
            </a:r>
            <a:r>
              <a:rPr lang="hr-HR" sz="2400" dirty="0" err="1">
                <a:solidFill>
                  <a:schemeClr val="tx1"/>
                </a:solidFill>
              </a:rPr>
              <a:t>Očalinko</a:t>
            </a:r>
            <a:r>
              <a:rPr lang="hr-HR" sz="2400" dirty="0">
                <a:solidFill>
                  <a:schemeClr val="tx1"/>
                </a:solidFill>
              </a:rPr>
              <a:t> i drugi proizvođači kožnih remena nabavljaju kožu kod mene… ja držim 80% tržišta sirove kože!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b="1" dirty="0">
                <a:solidFill>
                  <a:schemeClr val="tx1"/>
                </a:solidFill>
              </a:rPr>
              <a:t>Prestat ću im isporučivati kožu</a:t>
            </a:r>
            <a:r>
              <a:rPr lang="hr-HR" sz="2400" dirty="0">
                <a:solidFill>
                  <a:schemeClr val="tx1"/>
                </a:solidFill>
              </a:rPr>
              <a:t>… još bolje, isporučivat ću im i dalje, ali pod totalno nepovoljnim uvjetima!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Ma zapravo, </a:t>
            </a:r>
            <a:r>
              <a:rPr lang="hr-HR" sz="2400" b="1" dirty="0">
                <a:solidFill>
                  <a:schemeClr val="tx1"/>
                </a:solidFill>
              </a:rPr>
              <a:t>toliko ću im podignuti cijenu kože</a:t>
            </a:r>
            <a:r>
              <a:rPr lang="hr-HR" sz="2400" dirty="0">
                <a:solidFill>
                  <a:schemeClr val="tx1"/>
                </a:solidFill>
              </a:rPr>
              <a:t>, da više neće moći profitabilno prodavati remene!!!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b="1" dirty="0">
                <a:solidFill>
                  <a:srgbClr val="FF0000"/>
                </a:solidFill>
              </a:rPr>
              <a:t>Oderat ću im kožu s leđa (</a:t>
            </a:r>
            <a:r>
              <a:rPr lang="hr-HR" sz="2400" b="1" i="1" dirty="0">
                <a:solidFill>
                  <a:srgbClr val="FF0000"/>
                </a:solidFill>
              </a:rPr>
              <a:t>pun </a:t>
            </a:r>
            <a:r>
              <a:rPr lang="hr-HR" sz="2400" b="1" i="1" dirty="0" err="1">
                <a:solidFill>
                  <a:srgbClr val="FF0000"/>
                </a:solidFill>
              </a:rPr>
              <a:t>intended</a:t>
            </a:r>
            <a:r>
              <a:rPr lang="hr-HR" sz="2400" b="1">
                <a:solidFill>
                  <a:srgbClr val="FF0000"/>
                </a:solidFill>
              </a:rPr>
              <a:t>)! 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hr-HR" sz="2400" dirty="0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E0AD579-9B72-3069-C024-7BC38EB75A07}"/>
              </a:ext>
            </a:extLst>
          </p:cNvPr>
          <p:cNvGrpSpPr/>
          <p:nvPr/>
        </p:nvGrpSpPr>
        <p:grpSpPr>
          <a:xfrm>
            <a:off x="5495205" y="2838300"/>
            <a:ext cx="969480" cy="481320"/>
            <a:chOff x="5495205" y="2838300"/>
            <a:chExt cx="969480" cy="48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65175BC-0FB7-6C00-F633-8AA813420F44}"/>
                    </a:ext>
                  </a:extLst>
                </p14:cNvPr>
                <p14:cNvContentPartPr/>
                <p14:nvPr/>
              </p14:nvContentPartPr>
              <p14:xfrm>
                <a:off x="5495205" y="2866740"/>
                <a:ext cx="10440" cy="3913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65175BC-0FB7-6C00-F633-8AA813420F4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59565" y="2831100"/>
                  <a:ext cx="8208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E2200B2-B70A-241F-29E7-D9DF37AA6FE7}"/>
                    </a:ext>
                  </a:extLst>
                </p14:cNvPr>
                <p14:cNvContentPartPr/>
                <p14:nvPr/>
              </p14:nvContentPartPr>
              <p14:xfrm>
                <a:off x="5800845" y="2838300"/>
                <a:ext cx="38160" cy="308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E2200B2-B70A-241F-29E7-D9DF37AA6FE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65205" y="2802660"/>
                  <a:ext cx="10980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954B17C-2FF2-78E8-389A-796D7EC26C55}"/>
                    </a:ext>
                  </a:extLst>
                </p14:cNvPr>
                <p14:cNvContentPartPr/>
                <p14:nvPr/>
              </p14:nvContentPartPr>
              <p14:xfrm>
                <a:off x="5524365" y="3038100"/>
                <a:ext cx="24732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954B17C-2FF2-78E8-389A-796D7EC26C5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88725" y="3002460"/>
                  <a:ext cx="3189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C008AB8-BC45-62ED-C311-A1DC7E040926}"/>
                    </a:ext>
                  </a:extLst>
                </p14:cNvPr>
                <p14:cNvContentPartPr/>
                <p14:nvPr/>
              </p14:nvContentPartPr>
              <p14:xfrm>
                <a:off x="5936925" y="2847660"/>
                <a:ext cx="340200" cy="362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C008AB8-BC45-62ED-C311-A1DC7E04092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01285" y="2812020"/>
                  <a:ext cx="41184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D29EE86-68D4-6200-9436-28BF0C7037D7}"/>
                    </a:ext>
                  </a:extLst>
                </p14:cNvPr>
                <p14:cNvContentPartPr/>
                <p14:nvPr/>
              </p14:nvContentPartPr>
              <p14:xfrm>
                <a:off x="6276765" y="2895540"/>
                <a:ext cx="187920" cy="424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D29EE86-68D4-6200-9436-28BF0C7037D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41125" y="2859900"/>
                  <a:ext cx="259560" cy="49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1005D13-2778-EBC0-967E-3F9F35ECECA5}"/>
                    </a:ext>
                  </a:extLst>
                </p14:cNvPr>
                <p14:cNvContentPartPr/>
                <p14:nvPr/>
              </p14:nvContentPartPr>
              <p14:xfrm>
                <a:off x="6133845" y="3085980"/>
                <a:ext cx="1749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1005D13-2778-EBC0-967E-3F9F35ECECA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98205" y="3050340"/>
                  <a:ext cx="24660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260107A-103B-4D6F-8CEF-6ACB83AADE07}"/>
              </a:ext>
            </a:extLst>
          </p:cNvPr>
          <p:cNvGrpSpPr/>
          <p:nvPr/>
        </p:nvGrpSpPr>
        <p:grpSpPr>
          <a:xfrm>
            <a:off x="7030245" y="2742900"/>
            <a:ext cx="1015920" cy="484920"/>
            <a:chOff x="7030245" y="2742900"/>
            <a:chExt cx="1015920" cy="48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583B75E-AA01-0C92-29B9-1DFC5EC0A863}"/>
                    </a:ext>
                  </a:extLst>
                </p14:cNvPr>
                <p14:cNvContentPartPr/>
                <p14:nvPr/>
              </p14:nvContentPartPr>
              <p14:xfrm>
                <a:off x="7030245" y="2742900"/>
                <a:ext cx="37440" cy="465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583B75E-AA01-0C92-29B9-1DFC5EC0A86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994605" y="2707260"/>
                  <a:ext cx="109080" cy="53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742F96E-DFA5-1A5B-7B8C-C14143541314}"/>
                    </a:ext>
                  </a:extLst>
                </p14:cNvPr>
                <p14:cNvContentPartPr/>
                <p14:nvPr/>
              </p14:nvContentPartPr>
              <p14:xfrm>
                <a:off x="7392045" y="2752620"/>
                <a:ext cx="18360" cy="404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742F96E-DFA5-1A5B-7B8C-C1414354131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356045" y="2716980"/>
                  <a:ext cx="9000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E49FA22-42D7-8558-CFB1-C8F9336779BF}"/>
                    </a:ext>
                  </a:extLst>
                </p14:cNvPr>
                <p14:cNvContentPartPr/>
                <p14:nvPr/>
              </p14:nvContentPartPr>
              <p14:xfrm>
                <a:off x="7105485" y="2943060"/>
                <a:ext cx="241920" cy="28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E49FA22-42D7-8558-CFB1-C8F9336779B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069845" y="2907420"/>
                  <a:ext cx="3135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98B4894-F54E-F317-F5B4-B609B9503904}"/>
                    </a:ext>
                  </a:extLst>
                </p14:cNvPr>
                <p14:cNvContentPartPr/>
                <p14:nvPr/>
              </p14:nvContentPartPr>
              <p14:xfrm>
                <a:off x="7628205" y="2800140"/>
                <a:ext cx="201960" cy="404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98B4894-F54E-F317-F5B4-B609B950390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592205" y="2764500"/>
                  <a:ext cx="27360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8B475B9-AEA6-1F94-C58B-BF94DACFDECC}"/>
                    </a:ext>
                  </a:extLst>
                </p14:cNvPr>
                <p14:cNvContentPartPr/>
                <p14:nvPr/>
              </p14:nvContentPartPr>
              <p14:xfrm>
                <a:off x="7772205" y="2809500"/>
                <a:ext cx="273960" cy="418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8B475B9-AEA6-1F94-C58B-BF94DACFDEC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736565" y="2773860"/>
                  <a:ext cx="34560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1BE22DC-3583-25F8-4130-038FE0B95B29}"/>
                    </a:ext>
                  </a:extLst>
                </p14:cNvPr>
                <p14:cNvContentPartPr/>
                <p14:nvPr/>
              </p14:nvContentPartPr>
              <p14:xfrm>
                <a:off x="7734045" y="3085980"/>
                <a:ext cx="21564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1BE22DC-3583-25F8-4130-038FE0B95B2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698405" y="3050340"/>
                  <a:ext cx="28728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2983AE-5268-4DE3-432C-10E7DD224A85}"/>
              </a:ext>
            </a:extLst>
          </p:cNvPr>
          <p:cNvGrpSpPr/>
          <p:nvPr/>
        </p:nvGrpSpPr>
        <p:grpSpPr>
          <a:xfrm>
            <a:off x="8639085" y="2714460"/>
            <a:ext cx="1002600" cy="601920"/>
            <a:chOff x="8639085" y="2714460"/>
            <a:chExt cx="1002600" cy="60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80311CA-3DCB-A12F-A02B-2F2FDA0D4B05}"/>
                    </a:ext>
                  </a:extLst>
                </p14:cNvPr>
                <p14:cNvContentPartPr/>
                <p14:nvPr/>
              </p14:nvContentPartPr>
              <p14:xfrm>
                <a:off x="8639085" y="2752620"/>
                <a:ext cx="9720" cy="470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80311CA-3DCB-A12F-A02B-2F2FDA0D4B0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603445" y="2716980"/>
                  <a:ext cx="81360" cy="54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1A06765-3F0F-60F4-7126-739BC525E7C7}"/>
                    </a:ext>
                  </a:extLst>
                </p14:cNvPr>
                <p14:cNvContentPartPr/>
                <p14:nvPr/>
              </p14:nvContentPartPr>
              <p14:xfrm>
                <a:off x="8914845" y="2752620"/>
                <a:ext cx="10080" cy="417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1A06765-3F0F-60F4-7126-739BC525E7C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879205" y="2716980"/>
                  <a:ext cx="8172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DCBF3A8-936A-163D-0041-112E9CE43819}"/>
                    </a:ext>
                  </a:extLst>
                </p14:cNvPr>
                <p14:cNvContentPartPr/>
                <p14:nvPr/>
              </p14:nvContentPartPr>
              <p14:xfrm>
                <a:off x="8676885" y="2967180"/>
                <a:ext cx="377640" cy="71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DCBF3A8-936A-163D-0041-112E9CE4381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641245" y="2931180"/>
                  <a:ext cx="44928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3D06CD3-4ADA-FC3D-9A9B-98E39B11CE3E}"/>
                    </a:ext>
                  </a:extLst>
                </p14:cNvPr>
                <p14:cNvContentPartPr/>
                <p14:nvPr/>
              </p14:nvContentPartPr>
              <p14:xfrm>
                <a:off x="9128325" y="2714460"/>
                <a:ext cx="292320" cy="601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3D06CD3-4ADA-FC3D-9A9B-98E39B11CE3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092325" y="2678820"/>
                  <a:ext cx="363960" cy="67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52C69DF-59D2-9EED-20B9-EAECB3ED2517}"/>
                    </a:ext>
                  </a:extLst>
                </p14:cNvPr>
                <p14:cNvContentPartPr/>
                <p14:nvPr/>
              </p14:nvContentPartPr>
              <p14:xfrm>
                <a:off x="9201045" y="2781060"/>
                <a:ext cx="440640" cy="389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52C69DF-59D2-9EED-20B9-EAECB3ED251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165405" y="2745420"/>
                  <a:ext cx="5122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3B8F5C4-B16E-91EB-5364-A6C70EF0A150}"/>
                    </a:ext>
                  </a:extLst>
                </p14:cNvPr>
                <p14:cNvContentPartPr/>
                <p14:nvPr/>
              </p14:nvContentPartPr>
              <p14:xfrm>
                <a:off x="9267645" y="3083820"/>
                <a:ext cx="186480" cy="97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3B8F5C4-B16E-91EB-5364-A6C70EF0A15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232005" y="3047820"/>
                  <a:ext cx="258120" cy="16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F8961F-10EA-9CB9-FEE3-A297A37A46AE}"/>
              </a:ext>
            </a:extLst>
          </p:cNvPr>
          <p:cNvGrpSpPr/>
          <p:nvPr/>
        </p:nvGrpSpPr>
        <p:grpSpPr>
          <a:xfrm>
            <a:off x="10314165" y="2619060"/>
            <a:ext cx="345600" cy="591840"/>
            <a:chOff x="10314165" y="2619060"/>
            <a:chExt cx="345600" cy="59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647E600-F042-CF15-1BC1-C115C6085445}"/>
                    </a:ext>
                  </a:extLst>
                </p14:cNvPr>
                <p14:cNvContentPartPr/>
                <p14:nvPr/>
              </p14:nvContentPartPr>
              <p14:xfrm>
                <a:off x="10314165" y="2666940"/>
                <a:ext cx="20520" cy="4665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647E600-F042-CF15-1BC1-C115C608544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278525" y="2631300"/>
                  <a:ext cx="92160" cy="53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F367D77-D0B9-3768-A0A5-DBC7B27B5404}"/>
                    </a:ext>
                  </a:extLst>
                </p14:cNvPr>
                <p14:cNvContentPartPr/>
                <p14:nvPr/>
              </p14:nvContentPartPr>
              <p14:xfrm>
                <a:off x="10648605" y="2619060"/>
                <a:ext cx="11160" cy="591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F367D77-D0B9-3768-A0A5-DBC7B27B540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612605" y="2583420"/>
                  <a:ext cx="82800" cy="66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E937530-A223-EE91-8CA6-63BC16047770}"/>
                    </a:ext>
                  </a:extLst>
                </p14:cNvPr>
                <p14:cNvContentPartPr/>
                <p14:nvPr/>
              </p14:nvContentPartPr>
              <p14:xfrm>
                <a:off x="10363125" y="2923620"/>
                <a:ext cx="230040" cy="11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E937530-A223-EE91-8CA6-63BC1604777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327485" y="2887980"/>
                  <a:ext cx="30168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121431B-B04D-B513-7AF0-BC621FB3B06C}"/>
              </a:ext>
            </a:extLst>
          </p:cNvPr>
          <p:cNvGrpSpPr/>
          <p:nvPr/>
        </p:nvGrpSpPr>
        <p:grpSpPr>
          <a:xfrm>
            <a:off x="11048925" y="2723820"/>
            <a:ext cx="610560" cy="335880"/>
            <a:chOff x="11048925" y="2723820"/>
            <a:chExt cx="610560" cy="33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7EA11DA-726F-EBD3-28F5-A380A634BC58}"/>
                    </a:ext>
                  </a:extLst>
                </p14:cNvPr>
                <p14:cNvContentPartPr/>
                <p14:nvPr/>
              </p14:nvContentPartPr>
              <p14:xfrm>
                <a:off x="11048925" y="2733540"/>
                <a:ext cx="19800" cy="267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7EA11DA-726F-EBD3-28F5-A380A634BC5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1012925" y="2697900"/>
                  <a:ext cx="9144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1771A2E-3811-6E68-475C-85F6D80FED08}"/>
                    </a:ext>
                  </a:extLst>
                </p14:cNvPr>
                <p14:cNvContentPartPr/>
                <p14:nvPr/>
              </p14:nvContentPartPr>
              <p14:xfrm>
                <a:off x="11096445" y="2723820"/>
                <a:ext cx="489240" cy="335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1771A2E-3811-6E68-475C-85F6D80FED0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060805" y="2688180"/>
                  <a:ext cx="56088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EDD8DDB-41ED-8D01-9E5E-86ACBCF643AE}"/>
                    </a:ext>
                  </a:extLst>
                </p14:cNvPr>
                <p14:cNvContentPartPr/>
                <p14:nvPr/>
              </p14:nvContentPartPr>
              <p14:xfrm>
                <a:off x="11096445" y="2777460"/>
                <a:ext cx="563040" cy="1659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EDD8DDB-41ED-8D01-9E5E-86ACBCF643A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1060805" y="2741460"/>
                  <a:ext cx="634680" cy="237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93184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FD117-ADFF-99F4-C5F4-F99BFB546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2018" y="0"/>
            <a:ext cx="1232710" cy="2733675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77E0300-985E-698A-8B67-8BCE663E0328}"/>
              </a:ext>
            </a:extLst>
          </p:cNvPr>
          <p:cNvSpPr/>
          <p:nvPr/>
        </p:nvSpPr>
        <p:spPr>
          <a:xfrm>
            <a:off x="238124" y="257176"/>
            <a:ext cx="10258425" cy="962024"/>
          </a:xfrm>
          <a:prstGeom prst="wedgeRoundRectCallout">
            <a:avLst>
              <a:gd name="adj1" fmla="val 54185"/>
              <a:gd name="adj2" fmla="val -2125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70000" lnSpcReduction="20000"/>
          </a:bodyPr>
          <a:lstStyle/>
          <a:p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Uf, nikad s tobom na zelenu granu… daj da ti ispričam o </a:t>
            </a:r>
            <a:r>
              <a:rPr lang="hr-HR" sz="3600" b="1" dirty="0">
                <a:solidFill>
                  <a:srgbClr val="FF0000"/>
                </a:solidFill>
                <a:cs typeface="Arial" panose="020B0604020202020204" pitchFamily="34" charset="0"/>
              </a:rPr>
              <a:t>odbijanju poslovanja </a:t>
            </a:r>
            <a:r>
              <a:rPr lang="hr-HR" sz="3600" dirty="0">
                <a:solidFill>
                  <a:srgbClr val="FF0000"/>
                </a:solidFill>
                <a:cs typeface="Arial" panose="020B0604020202020204" pitchFamily="34" charset="0"/>
              </a:rPr>
              <a:t>(</a:t>
            </a:r>
            <a:r>
              <a:rPr lang="hr-HR" sz="3600" i="1" dirty="0" err="1">
                <a:solidFill>
                  <a:srgbClr val="FF0000"/>
                </a:solidFill>
                <a:cs typeface="Arial" panose="020B0604020202020204" pitchFamily="34" charset="0"/>
              </a:rPr>
              <a:t>refusal</a:t>
            </a:r>
            <a:r>
              <a:rPr lang="hr-HR" sz="3600" i="1" dirty="0">
                <a:solidFill>
                  <a:srgbClr val="FF0000"/>
                </a:solidFill>
                <a:cs typeface="Arial" panose="020B0604020202020204" pitchFamily="34" charset="0"/>
              </a:rPr>
              <a:t> to deal</a:t>
            </a:r>
            <a:r>
              <a:rPr lang="hr-HR" sz="3600" dirty="0">
                <a:solidFill>
                  <a:srgbClr val="FF0000"/>
                </a:solidFill>
                <a:cs typeface="Arial" panose="020B0604020202020204" pitchFamily="34" charset="0"/>
              </a:rPr>
              <a:t>) i </a:t>
            </a:r>
            <a:r>
              <a:rPr lang="hr-HR" sz="3600" b="1" dirty="0">
                <a:solidFill>
                  <a:srgbClr val="FF0000"/>
                </a:solidFill>
                <a:cs typeface="Arial" panose="020B0604020202020204" pitchFamily="34" charset="0"/>
              </a:rPr>
              <a:t>cjenovnom istiskivanju </a:t>
            </a:r>
            <a:r>
              <a:rPr lang="hr-HR" sz="3600" dirty="0">
                <a:solidFill>
                  <a:srgbClr val="FF0000"/>
                </a:solidFill>
                <a:cs typeface="Arial" panose="020B0604020202020204" pitchFamily="34" charset="0"/>
              </a:rPr>
              <a:t>(</a:t>
            </a:r>
            <a:r>
              <a:rPr lang="hr-HR" sz="3600" i="1" dirty="0" err="1">
                <a:solidFill>
                  <a:srgbClr val="FF0000"/>
                </a:solidFill>
                <a:cs typeface="Arial" panose="020B0604020202020204" pitchFamily="34" charset="0"/>
              </a:rPr>
              <a:t>margin</a:t>
            </a:r>
            <a:r>
              <a:rPr lang="hr-HR" sz="3600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sz="3600" i="1" dirty="0" err="1">
                <a:solidFill>
                  <a:srgbClr val="FF0000"/>
                </a:solidFill>
                <a:cs typeface="Arial" panose="020B0604020202020204" pitchFamily="34" charset="0"/>
              </a:rPr>
              <a:t>squeeze</a:t>
            </a:r>
            <a:r>
              <a:rPr lang="hr-HR" sz="3600" dirty="0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  <a:r>
              <a:rPr lang="hr-HR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endParaRPr lang="hr-HR" sz="3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sz="3600" dirty="0">
              <a:solidFill>
                <a:schemeClr val="tx1"/>
              </a:solidFill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hr-HR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hr-HR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90184CD-FB7E-0178-4484-CB0A7D029C0E}"/>
              </a:ext>
            </a:extLst>
          </p:cNvPr>
          <p:cNvSpPr/>
          <p:nvPr/>
        </p:nvSpPr>
        <p:spPr>
          <a:xfrm>
            <a:off x="121395" y="1401960"/>
            <a:ext cx="5745551" cy="5341740"/>
          </a:xfrm>
          <a:prstGeom prst="wedgeRoundRectCallout">
            <a:avLst>
              <a:gd name="adj1" fmla="val 55014"/>
              <a:gd name="adj2" fmla="val -3106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47500" lnSpcReduction="20000"/>
          </a:bodyPr>
          <a:lstStyle/>
          <a:p>
            <a:r>
              <a:rPr lang="hr-HR" sz="5100" b="1" dirty="0">
                <a:solidFill>
                  <a:srgbClr val="FF0000"/>
                </a:solidFill>
                <a:cs typeface="Arial" panose="020B0604020202020204" pitchFamily="34" charset="0"/>
              </a:rPr>
              <a:t>Odbijanje poslovanja (</a:t>
            </a:r>
            <a:r>
              <a:rPr lang="hr-HR" sz="51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refusal</a:t>
            </a:r>
            <a:r>
              <a:rPr lang="hr-HR" sz="5100" b="1" i="1" dirty="0">
                <a:solidFill>
                  <a:srgbClr val="FF0000"/>
                </a:solidFill>
                <a:cs typeface="Arial" panose="020B0604020202020204" pitchFamily="34" charset="0"/>
              </a:rPr>
              <a:t> to deal</a:t>
            </a:r>
            <a:r>
              <a:rPr lang="hr-HR" sz="5100" b="1" dirty="0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  <a:endParaRPr lang="hr-HR" sz="5100" b="1" dirty="0">
              <a:solidFill>
                <a:srgbClr val="FF0000"/>
              </a:solidFill>
            </a:endParaRPr>
          </a:p>
          <a:p>
            <a:endParaRPr lang="hr-HR" sz="5100" dirty="0">
              <a:solidFill>
                <a:schemeClr val="tx1"/>
              </a:solidFill>
            </a:endParaRPr>
          </a:p>
          <a:p>
            <a:r>
              <a:rPr lang="hr-HR" sz="5100" dirty="0">
                <a:solidFill>
                  <a:schemeClr val="tx1"/>
                </a:solidFill>
              </a:rPr>
              <a:t>Bronner - doktrina nužnih sredstava (</a:t>
            </a:r>
            <a:r>
              <a:rPr lang="hr-HR" sz="5100" i="1" dirty="0" err="1">
                <a:solidFill>
                  <a:schemeClr val="tx1"/>
                </a:solidFill>
              </a:rPr>
              <a:t>essential</a:t>
            </a:r>
            <a:r>
              <a:rPr lang="hr-HR" sz="5100" i="1" dirty="0">
                <a:solidFill>
                  <a:schemeClr val="tx1"/>
                </a:solidFill>
              </a:rPr>
              <a:t> </a:t>
            </a:r>
            <a:r>
              <a:rPr lang="hr-HR" sz="5100" i="1" dirty="0" err="1">
                <a:solidFill>
                  <a:schemeClr val="tx1"/>
                </a:solidFill>
              </a:rPr>
              <a:t>facility</a:t>
            </a:r>
            <a:r>
              <a:rPr lang="hr-HR" sz="5100" dirty="0">
                <a:solidFill>
                  <a:schemeClr val="tx1"/>
                </a:solidFill>
              </a:rPr>
              <a:t>):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hr-HR" sz="5100" dirty="0">
                <a:solidFill>
                  <a:schemeClr val="tx1"/>
                </a:solidFill>
              </a:rPr>
              <a:t>Pristup sredstvu (inputu – sirovini) vladajućeg poduzetnika na uzlaznom tržištu </a:t>
            </a:r>
            <a:r>
              <a:rPr lang="hr-HR" sz="5100" b="1" dirty="0">
                <a:solidFill>
                  <a:schemeClr val="tx1"/>
                </a:solidFill>
              </a:rPr>
              <a:t>neophodan </a:t>
            </a:r>
            <a:r>
              <a:rPr lang="hr-HR" sz="5100" dirty="0">
                <a:solidFill>
                  <a:schemeClr val="tx1"/>
                </a:solidFill>
              </a:rPr>
              <a:t>za obavljanje djelatnosti na silaznom tržištu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hr-HR" sz="5100" dirty="0">
                <a:solidFill>
                  <a:schemeClr val="tx1"/>
                </a:solidFill>
              </a:rPr>
              <a:t>Odbijanje pristupa vjerojatno uklanja tržišno natjecanje na povezanom silaznom tržištu konačnog proizvoda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hr-HR" sz="5100" dirty="0">
                <a:solidFill>
                  <a:schemeClr val="tx1"/>
                </a:solidFill>
              </a:rPr>
              <a:t>Ne postoje objektivno opravdani razlozi za odbijanje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hr-HR" sz="5100" dirty="0">
                <a:solidFill>
                  <a:schemeClr val="tx1"/>
                </a:solidFill>
              </a:rPr>
              <a:t>Ne postoje stvarni niti potencijalni supstituti inputu/sirovini vladajućeg poduzetnika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4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sz="4200" dirty="0">
              <a:solidFill>
                <a:schemeClr val="tx1"/>
              </a:solidFill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hr-HR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hr-HR" altLang="sr-Latn-RS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9722360-32D3-AA03-F9FD-BDE1B135580F}"/>
              </a:ext>
            </a:extLst>
          </p:cNvPr>
          <p:cNvSpPr/>
          <p:nvPr/>
        </p:nvSpPr>
        <p:spPr>
          <a:xfrm>
            <a:off x="6346832" y="1401960"/>
            <a:ext cx="4576478" cy="4655942"/>
          </a:xfrm>
          <a:prstGeom prst="wedgeRoundRectCallout">
            <a:avLst>
              <a:gd name="adj1" fmla="val 56474"/>
              <a:gd name="adj2" fmla="val -345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lvl="0" fontAlgn="base">
              <a:spcBef>
                <a:spcPct val="20000"/>
              </a:spcBef>
              <a:spcAft>
                <a:spcPts val="600"/>
              </a:spcAft>
            </a:pPr>
            <a:r>
              <a:rPr lang="hr-HR" altLang="sr-Latn-RS" sz="2400" b="1" dirty="0">
                <a:solidFill>
                  <a:srgbClr val="FF0000"/>
                </a:solidFill>
                <a:cs typeface="Arial" panose="020B0604020202020204" pitchFamily="34" charset="0"/>
              </a:rPr>
              <a:t>Cjenovno istiskivanje (</a:t>
            </a:r>
            <a:r>
              <a:rPr lang="hr-HR" altLang="sr-Latn-RS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margin</a:t>
            </a:r>
            <a:r>
              <a:rPr lang="hr-HR" altLang="sr-Latn-RS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squeeze</a:t>
            </a:r>
            <a:r>
              <a:rPr lang="hr-HR" altLang="sr-Latn-RS" sz="2400" b="1" dirty="0">
                <a:solidFill>
                  <a:srgbClr val="FF0000"/>
                </a:solidFill>
                <a:cs typeface="Arial" panose="020B0604020202020204" pitchFamily="34" charset="0"/>
              </a:rPr>
              <a:t>):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hr-HR" altLang="sr-Latn-RS" sz="2400" dirty="0">
                <a:solidFill>
                  <a:schemeClr val="tx1"/>
                </a:solidFill>
              </a:rPr>
              <a:t>Poduzetnik vlada na tržištu inputa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hr-HR" altLang="sr-Latn-RS" sz="2400" dirty="0">
                <a:solidFill>
                  <a:schemeClr val="tx1"/>
                </a:solidFill>
              </a:rPr>
              <a:t>Njegova tvrtka kćer posluje na tržištu finalnog proizvoda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hr-HR" altLang="sr-Latn-RS" sz="2400" dirty="0">
                <a:solidFill>
                  <a:schemeClr val="tx1"/>
                </a:solidFill>
              </a:rPr>
              <a:t>On osigurava svojoj tvrtki kćeri input jeftinije nego njenim konkurentima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hr-HR" altLang="sr-Latn-RS" sz="2400" dirty="0">
                <a:solidFill>
                  <a:schemeClr val="tx1"/>
                </a:solidFill>
              </a:rPr>
              <a:t>Konkurenti ne mogu ostvariti konkurentnu maržu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18AD7C-026D-46A3-9A07-9DBF859693D1}"/>
              </a:ext>
            </a:extLst>
          </p:cNvPr>
          <p:cNvGrpSpPr/>
          <p:nvPr/>
        </p:nvGrpSpPr>
        <p:grpSpPr>
          <a:xfrm>
            <a:off x="10236822" y="5486029"/>
            <a:ext cx="1148783" cy="754633"/>
            <a:chOff x="10039095" y="5377380"/>
            <a:chExt cx="1093320" cy="71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9CC5C0B-8863-7C9C-23EC-9320C4496C3E}"/>
                    </a:ext>
                  </a:extLst>
                </p14:cNvPr>
                <p14:cNvContentPartPr/>
                <p14:nvPr/>
              </p14:nvContentPartPr>
              <p14:xfrm>
                <a:off x="10039095" y="5381340"/>
                <a:ext cx="828360" cy="714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B9C9AEC-3321-7A30-2B32-8E59A411BD9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12384" y="5354625"/>
                  <a:ext cx="882090" cy="7682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C77079B-A18E-2E41-1EE2-732DCABD9862}"/>
                    </a:ext>
                  </a:extLst>
                </p14:cNvPr>
                <p14:cNvContentPartPr/>
                <p14:nvPr/>
              </p14:nvContentPartPr>
              <p14:xfrm>
                <a:off x="10115415" y="5377380"/>
                <a:ext cx="1017000" cy="490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908642A-57CC-A034-E227-1E5D8E247F8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088700" y="5350362"/>
                  <a:ext cx="1070736" cy="54404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DC9546-AB32-DEE6-451F-AACE3236EFA8}"/>
              </a:ext>
            </a:extLst>
          </p:cNvPr>
          <p:cNvGrpSpPr/>
          <p:nvPr/>
        </p:nvGrpSpPr>
        <p:grpSpPr>
          <a:xfrm>
            <a:off x="5476450" y="6001222"/>
            <a:ext cx="1148783" cy="754633"/>
            <a:chOff x="10039095" y="5377380"/>
            <a:chExt cx="1093320" cy="71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79A3A6F-D48B-C8D7-572C-8D01ECAE70FD}"/>
                    </a:ext>
                  </a:extLst>
                </p14:cNvPr>
                <p14:cNvContentPartPr/>
                <p14:nvPr/>
              </p14:nvContentPartPr>
              <p14:xfrm>
                <a:off x="10039095" y="5381340"/>
                <a:ext cx="828360" cy="714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B9C9AEC-3321-7A30-2B32-8E59A411BD9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12384" y="5354625"/>
                  <a:ext cx="882090" cy="7682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6BBA728-466A-84FD-498E-6312F75514B4}"/>
                    </a:ext>
                  </a:extLst>
                </p14:cNvPr>
                <p14:cNvContentPartPr/>
                <p14:nvPr/>
              </p14:nvContentPartPr>
              <p14:xfrm>
                <a:off x="10115415" y="5377380"/>
                <a:ext cx="1017000" cy="490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908642A-57CC-A034-E227-1E5D8E247F8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088700" y="5350362"/>
                  <a:ext cx="1070736" cy="54404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46600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5B7DF2-6C38-85A3-61B4-5EFFDB06F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683"/>
            <a:ext cx="1829639" cy="3698317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68D40E-AD84-220E-FEE1-0BF8311A6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8" y="123825"/>
            <a:ext cx="1717311" cy="25336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505057F-B848-02FC-3FA2-C967317FB2E0}"/>
              </a:ext>
            </a:extLst>
          </p:cNvPr>
          <p:cNvSpPr/>
          <p:nvPr/>
        </p:nvSpPr>
        <p:spPr>
          <a:xfrm>
            <a:off x="2152652" y="257175"/>
            <a:ext cx="9539770" cy="1395902"/>
          </a:xfrm>
          <a:prstGeom prst="wedgeRoundRectCallout">
            <a:avLst>
              <a:gd name="adj1" fmla="val -57219"/>
              <a:gd name="adj2" fmla="val -2057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OK, ali što ako im ja jednostavno ne mogu isporučiti kožu, jer je npr. nemam dovoljno ni za sebe?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275ED1B-6052-C7F3-BA69-40210A6DB3B3}"/>
              </a:ext>
            </a:extLst>
          </p:cNvPr>
          <p:cNvSpPr/>
          <p:nvPr/>
        </p:nvSpPr>
        <p:spPr>
          <a:xfrm>
            <a:off x="2152652" y="2085975"/>
            <a:ext cx="9539769" cy="4032646"/>
          </a:xfrm>
          <a:prstGeom prst="wedgeRoundRectCallout">
            <a:avLst>
              <a:gd name="adj1" fmla="val -55162"/>
              <a:gd name="adj2" fmla="val 1332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lnSpcReduction="10000"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Odlično pitanje!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Kod </a:t>
            </a:r>
            <a:r>
              <a:rPr lang="hr-HR" sz="2400" b="1" dirty="0">
                <a:solidFill>
                  <a:schemeClr val="tx1"/>
                </a:solidFill>
              </a:rPr>
              <a:t>bilo kakvog postupanja </a:t>
            </a:r>
            <a:r>
              <a:rPr lang="hr-HR" sz="2400" dirty="0">
                <a:solidFill>
                  <a:schemeClr val="tx1"/>
                </a:solidFill>
              </a:rPr>
              <a:t>koje bi moglo predstavljati zlouporabu vladajućeg položaja, uvijek se možeš </a:t>
            </a:r>
            <a:r>
              <a:rPr lang="hr-HR" sz="2400" b="1" dirty="0">
                <a:solidFill>
                  <a:schemeClr val="tx1"/>
                </a:solidFill>
              </a:rPr>
              <a:t>braniti</a:t>
            </a:r>
            <a:r>
              <a:rPr lang="hr-HR" sz="2400" dirty="0">
                <a:solidFill>
                  <a:schemeClr val="tx1"/>
                </a:solidFill>
              </a:rPr>
              <a:t> pozivanjem na: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pPr marL="457200" indent="-457200">
              <a:buAutoNum type="arabicParenR"/>
            </a:pPr>
            <a:r>
              <a:rPr lang="hr-HR" sz="2400" b="1" dirty="0">
                <a:solidFill>
                  <a:srgbClr val="00B050"/>
                </a:solidFill>
              </a:rPr>
              <a:t>Objektivno opravdane razloge </a:t>
            </a:r>
            <a:r>
              <a:rPr lang="hr-HR" sz="2400" dirty="0">
                <a:solidFill>
                  <a:schemeClr val="tx1"/>
                </a:solidFill>
              </a:rPr>
              <a:t>(</a:t>
            </a:r>
            <a:r>
              <a:rPr lang="hr-HR" sz="2400" i="1" dirty="0" err="1">
                <a:solidFill>
                  <a:schemeClr val="tx1"/>
                </a:solidFill>
              </a:rPr>
              <a:t>objective</a:t>
            </a:r>
            <a:r>
              <a:rPr lang="hr-HR" sz="2400" i="1" dirty="0">
                <a:solidFill>
                  <a:schemeClr val="tx1"/>
                </a:solidFill>
              </a:rPr>
              <a:t> </a:t>
            </a:r>
            <a:r>
              <a:rPr lang="hr-HR" sz="2400" i="1" dirty="0" err="1">
                <a:solidFill>
                  <a:schemeClr val="tx1"/>
                </a:solidFill>
              </a:rPr>
              <a:t>justification</a:t>
            </a:r>
            <a:r>
              <a:rPr lang="hr-HR" sz="2400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AutoNum type="arabicParenR"/>
            </a:pPr>
            <a:r>
              <a:rPr lang="hr-HR" sz="2400" b="1" dirty="0">
                <a:solidFill>
                  <a:srgbClr val="00B050"/>
                </a:solidFill>
              </a:rPr>
              <a:t>Učinkovitosti </a:t>
            </a:r>
            <a:r>
              <a:rPr lang="hr-HR" sz="2400" dirty="0">
                <a:solidFill>
                  <a:schemeClr val="tx1"/>
                </a:solidFill>
              </a:rPr>
              <a:t>(</a:t>
            </a:r>
            <a:r>
              <a:rPr lang="hr-HR" sz="2400" i="1" dirty="0" err="1">
                <a:solidFill>
                  <a:schemeClr val="tx1"/>
                </a:solidFill>
              </a:rPr>
              <a:t>efficiencies</a:t>
            </a:r>
            <a:r>
              <a:rPr lang="hr-HR" sz="2400" dirty="0">
                <a:solidFill>
                  <a:schemeClr val="tx1"/>
                </a:solidFill>
              </a:rPr>
              <a:t>) za potrošače koje nadmašuju negativne učinke</a:t>
            </a:r>
          </a:p>
          <a:p>
            <a:pPr marL="457200" indent="-457200">
              <a:buAutoNum type="arabicParenR"/>
            </a:pPr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Ali, </a:t>
            </a:r>
            <a:r>
              <a:rPr lang="hr-HR" sz="2400" b="1" dirty="0">
                <a:solidFill>
                  <a:schemeClr val="accent2">
                    <a:lumMod val="75000"/>
                  </a:schemeClr>
                </a:solidFill>
              </a:rPr>
              <a:t>oprez, to moraš moći i dokazati</a:t>
            </a:r>
            <a:r>
              <a:rPr lang="hr-HR" sz="2400" dirty="0">
                <a:solidFill>
                  <a:schemeClr val="tx1"/>
                </a:solidFill>
              </a:rPr>
              <a:t>, a to u praksi nije lako!!!</a:t>
            </a:r>
          </a:p>
          <a:p>
            <a:pPr marL="457200" indent="-457200">
              <a:buAutoNum type="arabicParenR"/>
            </a:pPr>
            <a:endParaRPr lang="hr-HR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0696B3D-0502-7B87-2D38-6C0189DF6121}"/>
                  </a:ext>
                </a:extLst>
              </p14:cNvPr>
              <p14:cNvContentPartPr/>
              <p14:nvPr/>
            </p14:nvContentPartPr>
            <p14:xfrm>
              <a:off x="10547350" y="2416175"/>
              <a:ext cx="755650" cy="309563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0696B3D-0502-7B87-2D38-6C0189DF61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15609" y="2384388"/>
                <a:ext cx="818771" cy="3727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D05CD85-3EA1-5839-0FDC-37073DC7AC4A}"/>
                  </a:ext>
                </a:extLst>
              </p14:cNvPr>
              <p14:cNvContentPartPr/>
              <p14:nvPr/>
            </p14:nvContentPartPr>
            <p14:xfrm>
              <a:off x="10376805" y="4981380"/>
              <a:ext cx="24480" cy="383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D05CD85-3EA1-5839-0FDC-37073DC7AC4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41165" y="4945740"/>
                <a:ext cx="96120" cy="45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742259C7-A01F-D5C5-6DB6-D4D6012A53EF}"/>
              </a:ext>
            </a:extLst>
          </p:cNvPr>
          <p:cNvGrpSpPr/>
          <p:nvPr/>
        </p:nvGrpSpPr>
        <p:grpSpPr>
          <a:xfrm>
            <a:off x="10610085" y="4990740"/>
            <a:ext cx="277200" cy="398880"/>
            <a:chOff x="10610085" y="4990740"/>
            <a:chExt cx="277200" cy="39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A0CF1B0-107F-433A-3024-199D68E876CE}"/>
                    </a:ext>
                  </a:extLst>
                </p14:cNvPr>
                <p14:cNvContentPartPr/>
                <p14:nvPr/>
              </p14:nvContentPartPr>
              <p14:xfrm>
                <a:off x="10610085" y="5028900"/>
                <a:ext cx="10440" cy="322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A0CF1B0-107F-433A-3024-199D68E876C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574445" y="4993260"/>
                  <a:ext cx="8208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F0BDDC4-1624-F848-BAFF-6B92D5D7806C}"/>
                    </a:ext>
                  </a:extLst>
                </p14:cNvPr>
                <p14:cNvContentPartPr/>
                <p14:nvPr/>
              </p14:nvContentPartPr>
              <p14:xfrm>
                <a:off x="10743645" y="4990740"/>
                <a:ext cx="143640" cy="398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F0BDDC4-1624-F848-BAFF-6B92D5D7806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708005" y="4955100"/>
                  <a:ext cx="215280" cy="47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82D62E8-6BEE-CF84-8574-4E16139EB119}"/>
                  </a:ext>
                </a:extLst>
              </p14:cNvPr>
              <p14:cNvContentPartPr/>
              <p14:nvPr/>
            </p14:nvContentPartPr>
            <p14:xfrm>
              <a:off x="10381845" y="5552700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82D62E8-6BEE-CF84-8574-4E16139EB11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46205" y="551706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1F9DCF-CCDE-6029-0940-C96F9BD09A5F}"/>
                  </a:ext>
                </a:extLst>
              </p14:cNvPr>
              <p14:cNvContentPartPr/>
              <p14:nvPr/>
            </p14:nvContentPartPr>
            <p14:xfrm>
              <a:off x="10639245" y="5543340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1F9DCF-CCDE-6029-0940-C96F9BD09A5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603605" y="550770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921DFF4-5A9C-E477-3562-BBA60F09C086}"/>
                  </a:ext>
                </a:extLst>
              </p14:cNvPr>
              <p14:cNvContentPartPr/>
              <p14:nvPr/>
            </p14:nvContentPartPr>
            <p14:xfrm>
              <a:off x="10867845" y="5619660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921DFF4-5A9C-E477-3562-BBA60F09C08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832205" y="5584020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1266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4C7D8EE-925B-B896-12A7-F4D0962FA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47" y="3429000"/>
            <a:ext cx="2370197" cy="2455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9F6F0-E38D-A85C-6239-C74CB33F5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9384" cy="2696872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A47882-DDD1-C337-1365-9BEDF59F43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28290" y="0"/>
            <a:ext cx="1263709" cy="2695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C52B0-1C98-B37A-E15D-F2D7010769B1}"/>
              </a:ext>
            </a:extLst>
          </p:cNvPr>
          <p:cNvSpPr txBox="1"/>
          <p:nvPr/>
        </p:nvSpPr>
        <p:spPr>
          <a:xfrm>
            <a:off x="3267075" y="361950"/>
            <a:ext cx="565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/>
              <a:t>Pogled u budućnost </a:t>
            </a:r>
            <a:r>
              <a:rPr lang="hr-HR" sz="3200" b="1" dirty="0">
                <a:solidFill>
                  <a:srgbClr val="FF0000"/>
                </a:solidFill>
              </a:rPr>
              <a:t>sadašnjost</a:t>
            </a:r>
            <a:r>
              <a:rPr lang="hr-HR" sz="3200" b="1" dirty="0"/>
              <a:t>!</a:t>
            </a:r>
            <a:endParaRPr lang="en-US" sz="32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A7B89A-BACC-21A4-D034-1D129B1A1D7C}"/>
              </a:ext>
            </a:extLst>
          </p:cNvPr>
          <p:cNvGrpSpPr/>
          <p:nvPr/>
        </p:nvGrpSpPr>
        <p:grpSpPr>
          <a:xfrm>
            <a:off x="4952685" y="378060"/>
            <a:ext cx="1818000" cy="790920"/>
            <a:chOff x="4952685" y="378060"/>
            <a:chExt cx="1818000" cy="79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A06AEA8-BB1D-09A2-1BC0-0A6F87957786}"/>
                    </a:ext>
                  </a:extLst>
                </p14:cNvPr>
                <p14:cNvContentPartPr/>
                <p14:nvPr/>
              </p14:nvContentPartPr>
              <p14:xfrm>
                <a:off x="4952685" y="428460"/>
                <a:ext cx="1818000" cy="740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A06AEA8-BB1D-09A2-1BC0-0A6F8795778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935045" y="410820"/>
                  <a:ext cx="1853640" cy="77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DB29147-A418-5D0F-3D6A-593B7E359818}"/>
                    </a:ext>
                  </a:extLst>
                </p14:cNvPr>
                <p14:cNvContentPartPr/>
                <p14:nvPr/>
              </p14:nvContentPartPr>
              <p14:xfrm>
                <a:off x="5143125" y="378060"/>
                <a:ext cx="1576080" cy="679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DB29147-A418-5D0F-3D6A-593B7E35981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125485" y="360420"/>
                  <a:ext cx="1611720" cy="714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7244EB-D651-D5A3-08B0-AF017F292251}"/>
              </a:ext>
            </a:extLst>
          </p:cNvPr>
          <p:cNvSpPr txBox="1"/>
          <p:nvPr/>
        </p:nvSpPr>
        <p:spPr>
          <a:xfrm>
            <a:off x="2666999" y="1348506"/>
            <a:ext cx="74652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hr-HR" sz="2800" dirty="0"/>
              <a:t>Potencijalno jednako učinkoviti konkurent – </a:t>
            </a:r>
            <a:r>
              <a:rPr lang="hr-HR" sz="2800" i="1" dirty="0" err="1"/>
              <a:t>not</a:t>
            </a:r>
            <a:r>
              <a:rPr lang="hr-HR" sz="2800" i="1" dirty="0"/>
              <a:t> (</a:t>
            </a:r>
            <a:r>
              <a:rPr lang="hr-HR" sz="2800" i="1" dirty="0" err="1"/>
              <a:t>yet</a:t>
            </a:r>
            <a:r>
              <a:rPr lang="hr-HR" sz="2800" i="1" dirty="0"/>
              <a:t>) as </a:t>
            </a:r>
            <a:r>
              <a:rPr lang="hr-HR" sz="2800" i="1" dirty="0" err="1"/>
              <a:t>efficient</a:t>
            </a:r>
            <a:r>
              <a:rPr lang="hr-HR" sz="2800" i="1" dirty="0"/>
              <a:t> </a:t>
            </a:r>
            <a:r>
              <a:rPr lang="hr-HR" sz="2800" i="1" dirty="0" err="1"/>
              <a:t>competitor</a:t>
            </a:r>
            <a:endParaRPr lang="hr-HR" sz="2800" dirty="0"/>
          </a:p>
          <a:p>
            <a:pPr marL="514350" indent="-514350">
              <a:buFont typeface="+mj-lt"/>
              <a:buAutoNum type="arabicParenR"/>
            </a:pPr>
            <a:r>
              <a:rPr lang="hr-HR" sz="2800" dirty="0"/>
              <a:t>Od forme do učinaka do forme</a:t>
            </a:r>
          </a:p>
          <a:p>
            <a:pPr marL="514350" indent="-514350">
              <a:buFont typeface="+mj-lt"/>
              <a:buAutoNum type="arabicParenR"/>
            </a:pPr>
            <a:r>
              <a:rPr lang="hr-HR" sz="2800" dirty="0"/>
              <a:t>Digitalni svijet i mrežni učinci (</a:t>
            </a:r>
            <a:r>
              <a:rPr lang="hr-HR" sz="2800" i="1" dirty="0"/>
              <a:t>network </a:t>
            </a:r>
            <a:r>
              <a:rPr lang="hr-HR" sz="2800" i="1" dirty="0" err="1"/>
              <a:t>effects</a:t>
            </a:r>
            <a:r>
              <a:rPr lang="hr-HR" sz="2800" dirty="0"/>
              <a:t>)</a:t>
            </a:r>
            <a:endParaRPr lang="en-US" sz="2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6D685A-0415-241F-56F7-E530429BC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4" y="3543298"/>
            <a:ext cx="1650392" cy="23145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E80A96-CD23-3AE2-61ED-F57AC16538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17" y="3566169"/>
            <a:ext cx="1326638" cy="28176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8901E6-E9EB-392C-8C11-1E85ACF1B7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68" y="3792646"/>
            <a:ext cx="2641495" cy="181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84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C43A52B-7B14-4AE7-9A38-69673D418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2571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21A555-8198-D0BE-DE11-B10CE2031EB7}"/>
              </a:ext>
            </a:extLst>
          </p:cNvPr>
          <p:cNvSpPr txBox="1"/>
          <p:nvPr/>
        </p:nvSpPr>
        <p:spPr>
          <a:xfrm>
            <a:off x="781050" y="4617048"/>
            <a:ext cx="10477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/>
              <a:t>Siva zona? Niste sigurni?</a:t>
            </a:r>
          </a:p>
          <a:p>
            <a:r>
              <a:rPr lang="hr-HR" sz="4400" b="1" dirty="0">
                <a:solidFill>
                  <a:srgbClr val="FF0000"/>
                </a:solidFill>
              </a:rPr>
              <a:t>Uvijek prije pitaj Ivu ili </a:t>
            </a:r>
            <a:r>
              <a:rPr lang="hr-HR" sz="4400" b="1" dirty="0" err="1">
                <a:solidFill>
                  <a:srgbClr val="FF0000"/>
                </a:solidFill>
              </a:rPr>
              <a:t>Vigora</a:t>
            </a:r>
            <a:r>
              <a:rPr lang="hr-HR" sz="4400" b="1" dirty="0">
                <a:solidFill>
                  <a:srgbClr val="FF0000"/>
                </a:solidFill>
              </a:rPr>
              <a:t>!!!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8758B-8559-6264-3E01-7740550A6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64" y="470790"/>
            <a:ext cx="2005271" cy="4021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0935F1-20EF-A138-ABDE-2EA356E0F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298" y="595943"/>
            <a:ext cx="2311170" cy="4021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7FB44B-1017-AD32-4FF3-4E3F2E5FE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" y="910660"/>
            <a:ext cx="2901315" cy="36351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8947E23-0CCC-4CE4-2F7B-0BC58A9863BA}"/>
                  </a:ext>
                </a:extLst>
              </p14:cNvPr>
              <p14:cNvContentPartPr/>
              <p14:nvPr/>
            </p14:nvContentPartPr>
            <p14:xfrm>
              <a:off x="4181058" y="536408"/>
              <a:ext cx="1482114" cy="606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8947E23-0CCC-4CE4-2F7B-0BC58A9863B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49370" y="504728"/>
                <a:ext cx="1545129" cy="66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E2A55E26-800F-11D7-9BCF-0037EAD76FBF}"/>
              </a:ext>
            </a:extLst>
          </p:cNvPr>
          <p:cNvGrpSpPr/>
          <p:nvPr/>
        </p:nvGrpSpPr>
        <p:grpSpPr>
          <a:xfrm>
            <a:off x="6511841" y="536408"/>
            <a:ext cx="1281823" cy="842027"/>
            <a:chOff x="10039095" y="5377380"/>
            <a:chExt cx="1093320" cy="71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540B79B-1E29-1EE5-556D-7268092E5CE6}"/>
                    </a:ext>
                  </a:extLst>
                </p14:cNvPr>
                <p14:cNvContentPartPr/>
                <p14:nvPr/>
              </p14:nvContentPartPr>
              <p14:xfrm>
                <a:off x="10039095" y="5381340"/>
                <a:ext cx="828360" cy="714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B9C9AEC-3321-7A30-2B32-8E59A411BD9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012384" y="5354625"/>
                  <a:ext cx="882090" cy="7682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3EB6E54-18A5-78AA-FC94-455762ED1095}"/>
                    </a:ext>
                  </a:extLst>
                </p14:cNvPr>
                <p14:cNvContentPartPr/>
                <p14:nvPr/>
              </p14:nvContentPartPr>
              <p14:xfrm>
                <a:off x="10115415" y="5377380"/>
                <a:ext cx="1017000" cy="490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908642A-57CC-A034-E227-1E5D8E247F8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088700" y="5350362"/>
                  <a:ext cx="1070736" cy="54404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52604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837508" y="2037806"/>
            <a:ext cx="4720046" cy="2499360"/>
          </a:xfrm>
        </p:spPr>
        <p:txBody>
          <a:bodyPr>
            <a:normAutofit/>
          </a:bodyPr>
          <a:lstStyle/>
          <a:p>
            <a:pPr marL="457200" lvl="1" indent="0" algn="ctr" defTabSz="444500">
              <a:buNone/>
            </a:pPr>
            <a:endParaRPr lang="hr-HR" b="1" dirty="0"/>
          </a:p>
          <a:p>
            <a:pPr marL="457200" lvl="1" indent="0" defTabSz="444500">
              <a:buNone/>
            </a:pPr>
            <a:endParaRPr lang="hr-HR" sz="17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C43A52B-7B14-4AE7-9A38-69673D418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2571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0C93E-D8ED-452A-AEAB-302F91384042}"/>
              </a:ext>
            </a:extLst>
          </p:cNvPr>
          <p:cNvSpPr txBox="1"/>
          <p:nvPr/>
        </p:nvSpPr>
        <p:spPr>
          <a:xfrm>
            <a:off x="214449" y="4849943"/>
            <a:ext cx="11681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lvl="1" algn="just" defTabSz="444500">
              <a:buNone/>
              <a:tabLst>
                <a:tab pos="87313" algn="l"/>
              </a:tabLst>
            </a:pPr>
            <a:r>
              <a:rPr lang="hr-HR" sz="1600" b="1" dirty="0"/>
              <a:t>ODVJETNIK IGOR MUCALO, </a:t>
            </a:r>
            <a:r>
              <a:rPr lang="hr-HR" sz="1600" dirty="0"/>
              <a:t>stalni sudski tumač za engleski jezik, A: </a:t>
            </a:r>
            <a:r>
              <a:rPr lang="hr-HR" sz="1600" dirty="0" err="1"/>
              <a:t>Amruševa</a:t>
            </a:r>
            <a:r>
              <a:rPr lang="hr-HR" sz="1600" dirty="0"/>
              <a:t> 8, 10000 Zagreb, T: +385 1 4828 539, F: +385 1 4828 540, E: igor.mucalo@mucalolaw.hr, W: mucalolaw.hr</a:t>
            </a:r>
          </a:p>
          <a:p>
            <a:pPr marL="87313" lvl="1" algn="just" defTabSz="444500">
              <a:buNone/>
              <a:tabLst>
                <a:tab pos="87313" algn="l"/>
              </a:tabLst>
            </a:pPr>
            <a:endParaRPr lang="hr-HR" sz="1600" dirty="0"/>
          </a:p>
          <a:p>
            <a:pPr marL="87313" lvl="1" algn="just" defTabSz="444500"/>
            <a:r>
              <a:rPr lang="hr-HR" sz="1600" dirty="0"/>
              <a:t>Sve ilustracije izradila akademska kiparica </a:t>
            </a:r>
            <a:r>
              <a:rPr lang="hr-HR" sz="1600" b="1" dirty="0"/>
              <a:t>Hana Lukas Midžić</a:t>
            </a:r>
            <a:r>
              <a:rPr lang="hr-HR" sz="1600" dirty="0"/>
              <a:t>, Sva prava pridržana. Prezentacija ne predstavlja pravni savjet. Navodi u prezentaciji imaju isključivu svrhu lakšeg praćenja predavanja, te ne odražavaju cjelokupan sadržaj predavanja.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6E6813-9260-2FB5-ACA2-8337F7E0E77D}"/>
              </a:ext>
            </a:extLst>
          </p:cNvPr>
          <p:cNvSpPr txBox="1"/>
          <p:nvPr/>
        </p:nvSpPr>
        <p:spPr>
          <a:xfrm>
            <a:off x="3076575" y="216925"/>
            <a:ext cx="88193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6000" b="1" dirty="0"/>
              <a:t>„</a:t>
            </a:r>
            <a:r>
              <a:rPr lang="en-US" sz="6000" b="1" i="1" dirty="0"/>
              <a:t>QUESTION EVERYTHING</a:t>
            </a:r>
            <a:r>
              <a:rPr lang="en-US" sz="6000" b="1" dirty="0"/>
              <a:t>!</a:t>
            </a:r>
            <a:r>
              <a:rPr lang="hr-HR" sz="6000" b="1" dirty="0"/>
              <a:t>”</a:t>
            </a:r>
          </a:p>
          <a:p>
            <a:pPr algn="r"/>
            <a:r>
              <a:rPr lang="hr-HR" sz="4400" b="1" dirty="0"/>
              <a:t>						</a:t>
            </a:r>
            <a:r>
              <a:rPr lang="en-US" sz="2800" b="1" dirty="0"/>
              <a:t>Albert Einstein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424F2B4-01FD-FD22-A063-73DE8A8D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60388-3447-27FB-DDD5-F253C03A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6" y="37653"/>
            <a:ext cx="1612702" cy="3233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9ADE3-52E8-F82F-6CA4-6640B343A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58" y="1332428"/>
            <a:ext cx="1765037" cy="3070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7359E0-C841-4017-51E3-C93E85B07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46" y="1814108"/>
            <a:ext cx="2495767" cy="274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7F311-B61E-C1CA-7152-DB195A084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234" y="2037123"/>
            <a:ext cx="2564500" cy="26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62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10A0AB-F38A-9E4C-1D26-47DFBA0CB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4636"/>
            <a:ext cx="3626069" cy="4543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9F6F0-E38D-A85C-6239-C74CB33F5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240" y="1213272"/>
            <a:ext cx="2580578" cy="4431458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0DA58EB-E783-ED1F-2275-BF4E35D85D57}"/>
              </a:ext>
            </a:extLst>
          </p:cNvPr>
          <p:cNvSpPr/>
          <p:nvPr/>
        </p:nvSpPr>
        <p:spPr>
          <a:xfrm>
            <a:off x="2207491" y="234142"/>
            <a:ext cx="6936509" cy="2396779"/>
          </a:xfrm>
          <a:prstGeom prst="wedgeRoundRectCallout">
            <a:avLst>
              <a:gd name="adj1" fmla="val -43968"/>
              <a:gd name="adj2" fmla="val 7336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dirty="0">
                <a:solidFill>
                  <a:schemeClr val="tx1"/>
                </a:solidFill>
              </a:rPr>
              <a:t>Iva, ne znam što da radim…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 err="1">
                <a:solidFill>
                  <a:schemeClr val="tx1"/>
                </a:solidFill>
              </a:rPr>
              <a:t>Brko</a:t>
            </a:r>
            <a:r>
              <a:rPr lang="hr-HR" sz="2400" dirty="0">
                <a:solidFill>
                  <a:schemeClr val="tx1"/>
                </a:solidFill>
              </a:rPr>
              <a:t> je </a:t>
            </a:r>
            <a:r>
              <a:rPr lang="hr-HR" sz="2400" b="1" dirty="0">
                <a:solidFill>
                  <a:schemeClr val="tx1"/>
                </a:solidFill>
              </a:rPr>
              <a:t>jako spustio cijene svojih kožnih cipela!</a:t>
            </a:r>
          </a:p>
          <a:p>
            <a:endParaRPr lang="hr-HR" sz="2400" b="1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Ja ne mogu ići tako nisko s našim cijenama, potpuno će me izbaciti s tržišta!!!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21E5FC3-73CE-B4F2-D622-5CE443A82D04}"/>
              </a:ext>
            </a:extLst>
          </p:cNvPr>
          <p:cNvSpPr/>
          <p:nvPr/>
        </p:nvSpPr>
        <p:spPr>
          <a:xfrm>
            <a:off x="3695700" y="3228437"/>
            <a:ext cx="6245679" cy="2416292"/>
          </a:xfrm>
          <a:prstGeom prst="wedgeRoundRectCallout">
            <a:avLst>
              <a:gd name="adj1" fmla="val 41501"/>
              <a:gd name="adj2" fmla="val -637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dirty="0">
                <a:solidFill>
                  <a:schemeClr val="tx1"/>
                </a:solidFill>
              </a:rPr>
              <a:t>Samo mirno, daj da najprije vidimo kakav je </a:t>
            </a:r>
            <a:r>
              <a:rPr lang="hr-HR" sz="2400" dirty="0" err="1">
                <a:solidFill>
                  <a:schemeClr val="tx1"/>
                </a:solidFill>
              </a:rPr>
              <a:t>Brkin</a:t>
            </a:r>
            <a:r>
              <a:rPr lang="hr-HR" sz="2400" dirty="0">
                <a:solidFill>
                  <a:schemeClr val="tx1"/>
                </a:solidFill>
              </a:rPr>
              <a:t> položaj na tržištu…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Konkretno, da vidimo je li </a:t>
            </a:r>
            <a:r>
              <a:rPr lang="hr-HR" sz="2400" dirty="0" err="1">
                <a:solidFill>
                  <a:schemeClr val="tx1"/>
                </a:solidFill>
              </a:rPr>
              <a:t>Brko</a:t>
            </a:r>
            <a:r>
              <a:rPr lang="hr-HR" sz="2400" dirty="0">
                <a:solidFill>
                  <a:schemeClr val="tx1"/>
                </a:solidFill>
              </a:rPr>
              <a:t> u </a:t>
            </a:r>
            <a:r>
              <a:rPr lang="hr-HR" sz="2400" b="1" dirty="0">
                <a:solidFill>
                  <a:schemeClr val="tx1"/>
                </a:solidFill>
              </a:rPr>
              <a:t>vladajućem položaju na mjerodavnom tržištu</a:t>
            </a:r>
            <a:r>
              <a:rPr lang="hr-HR" sz="2400" dirty="0">
                <a:solidFill>
                  <a:schemeClr val="tx1"/>
                </a:solidFill>
              </a:rPr>
              <a:t>!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B1FF1-FE02-46D4-C7D9-7E4865ABBAE1}"/>
              </a:ext>
            </a:extLst>
          </p:cNvPr>
          <p:cNvSpPr txBox="1"/>
          <p:nvPr/>
        </p:nvSpPr>
        <p:spPr>
          <a:xfrm>
            <a:off x="9791700" y="333375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err="1"/>
              <a:t>Očalinkova</a:t>
            </a:r>
            <a:r>
              <a:rPr lang="hr-HR" sz="3200" b="1" dirty="0"/>
              <a:t> pravnica Iva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88268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E89BED-7E6C-2888-9A83-64E1181F1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224"/>
            <a:ext cx="2056121" cy="4123073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9F6F0-E38D-A85C-6239-C74CB33F5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5124" y="35988"/>
            <a:ext cx="1650965" cy="283509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0DA58EB-E783-ED1F-2275-BF4E35D85D57}"/>
              </a:ext>
            </a:extLst>
          </p:cNvPr>
          <p:cNvSpPr/>
          <p:nvPr/>
        </p:nvSpPr>
        <p:spPr>
          <a:xfrm>
            <a:off x="1303626" y="148477"/>
            <a:ext cx="3516024" cy="837277"/>
          </a:xfrm>
          <a:prstGeom prst="wedgeRoundRectCallout">
            <a:avLst>
              <a:gd name="adj1" fmla="val -42613"/>
              <a:gd name="adj2" fmla="val 9725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dirty="0">
                <a:solidFill>
                  <a:schemeClr val="tx1"/>
                </a:solidFill>
              </a:rPr>
              <a:t>U vladajućem položaju?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21E5FC3-73CE-B4F2-D622-5CE443A82D04}"/>
              </a:ext>
            </a:extLst>
          </p:cNvPr>
          <p:cNvSpPr/>
          <p:nvPr/>
        </p:nvSpPr>
        <p:spPr>
          <a:xfrm>
            <a:off x="2276475" y="1119187"/>
            <a:ext cx="8486775" cy="3674570"/>
          </a:xfrm>
          <a:prstGeom prst="wedgeRoundRectCallout">
            <a:avLst>
              <a:gd name="adj1" fmla="val 52818"/>
              <a:gd name="adj2" fmla="val -6052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r-HR" sz="2400" dirty="0">
                <a:solidFill>
                  <a:schemeClr val="tx1"/>
                </a:solidFill>
              </a:rPr>
              <a:t>Ne znaš što znači vladajući položaj?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BCB30-994F-0B10-F82F-852624E1D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9286" y="1945439"/>
            <a:ext cx="8217589" cy="255861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082A91A-4B30-661F-C4A3-C2F4EF493F66}"/>
              </a:ext>
            </a:extLst>
          </p:cNvPr>
          <p:cNvSpPr/>
          <p:nvPr/>
        </p:nvSpPr>
        <p:spPr>
          <a:xfrm>
            <a:off x="2056121" y="5060624"/>
            <a:ext cx="7573654" cy="1083002"/>
          </a:xfrm>
          <a:prstGeom prst="wedgeRoundRectCallout">
            <a:avLst>
              <a:gd name="adj1" fmla="val -55618"/>
              <a:gd name="adj2" fmla="val -5342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dirty="0">
                <a:solidFill>
                  <a:schemeClr val="tx1"/>
                </a:solidFill>
              </a:rPr>
              <a:t>Što to pobogu znači?</a:t>
            </a:r>
          </a:p>
          <a:p>
            <a:r>
              <a:rPr lang="hr-HR" sz="2400" dirty="0">
                <a:solidFill>
                  <a:schemeClr val="tx1"/>
                </a:solidFill>
              </a:rPr>
              <a:t>Kako da ja znam je li </a:t>
            </a:r>
            <a:r>
              <a:rPr lang="hr-HR" sz="2400" dirty="0" err="1">
                <a:solidFill>
                  <a:schemeClr val="tx1"/>
                </a:solidFill>
              </a:rPr>
              <a:t>Brko</a:t>
            </a:r>
            <a:r>
              <a:rPr lang="hr-HR" sz="2400" dirty="0">
                <a:solidFill>
                  <a:schemeClr val="tx1"/>
                </a:solidFill>
              </a:rPr>
              <a:t> u vladajućem položaju ili nije?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24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E9D41C-3D34-C18F-2A24-0CAE0393D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2159889" cy="3616558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D8CD10-4F96-033A-9665-65BB3B69B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841" y="3280932"/>
            <a:ext cx="1702159" cy="2961513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21E5FC3-73CE-B4F2-D622-5CE443A82D04}"/>
              </a:ext>
            </a:extLst>
          </p:cNvPr>
          <p:cNvSpPr/>
          <p:nvPr/>
        </p:nvSpPr>
        <p:spPr>
          <a:xfrm>
            <a:off x="2159889" y="257175"/>
            <a:ext cx="8551984" cy="4667250"/>
          </a:xfrm>
          <a:prstGeom prst="wedgeRoundRectCallout">
            <a:avLst>
              <a:gd name="adj1" fmla="val -55182"/>
              <a:gd name="adj2" fmla="val 326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92500" lnSpcReduction="2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Koji su pokazatelji vladajućeg položaja?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r-H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Tržišni udjel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r-H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Financijska snaga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r-H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Zapreke pristupu tržištu (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entry barriers</a:t>
            </a:r>
            <a:r>
              <a:rPr kumimoji="0" lang="hr-H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r-H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Prednost pristupu izvorima nabave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r-H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Povezanost s drugim poduzetnicima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r-H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Sposobnost nametanja tržišnih uvjeta s obzirom na svoju ponudu ili potražnju, itd.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Prst - palac metoda: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600" dirty="0">
                <a:solidFill>
                  <a:srgbClr val="FF0000"/>
                </a:solidFill>
              </a:rPr>
              <a:t>40% tržišni udjel indikacija vladajućeg položaja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…ali oprez!!! 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84E876A-4B86-DAF6-9FD9-52463AAE0DFA}"/>
              </a:ext>
            </a:extLst>
          </p:cNvPr>
          <p:cNvSpPr/>
          <p:nvPr/>
        </p:nvSpPr>
        <p:spPr>
          <a:xfrm>
            <a:off x="783243" y="5338633"/>
            <a:ext cx="7573654" cy="1083002"/>
          </a:xfrm>
          <a:prstGeom prst="wedgeRoundRectCallout">
            <a:avLst>
              <a:gd name="adj1" fmla="val 79328"/>
              <a:gd name="adj2" fmla="val -5166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dirty="0">
                <a:solidFill>
                  <a:schemeClr val="tx1"/>
                </a:solidFill>
              </a:rPr>
              <a:t>Aha, sad shvaćam, ali o kojem tržištu govorimo?</a:t>
            </a:r>
          </a:p>
          <a:p>
            <a:r>
              <a:rPr lang="hr-HR" sz="2400" dirty="0">
                <a:solidFill>
                  <a:schemeClr val="tx1"/>
                </a:solidFill>
              </a:rPr>
              <a:t>Tržištu cipela? Jer </a:t>
            </a:r>
            <a:r>
              <a:rPr lang="hr-HR" sz="2400" dirty="0" err="1">
                <a:solidFill>
                  <a:schemeClr val="tx1"/>
                </a:solidFill>
              </a:rPr>
              <a:t>Brko</a:t>
            </a:r>
            <a:r>
              <a:rPr lang="hr-HR" sz="2400" dirty="0">
                <a:solidFill>
                  <a:schemeClr val="tx1"/>
                </a:solidFill>
              </a:rPr>
              <a:t> snižava cijenu cipela…</a:t>
            </a:r>
          </a:p>
        </p:txBody>
      </p:sp>
    </p:spTree>
    <p:extLst>
      <p:ext uri="{BB962C8B-B14F-4D97-AF65-F5344CB8AC3E}">
        <p14:creationId xmlns:p14="http://schemas.microsoft.com/office/powerpoint/2010/main" val="1428371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E9D41C-3D34-C18F-2A24-0CAE0393D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50"/>
            <a:ext cx="1911350" cy="32004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495CBA3-761F-045F-6EDD-AF5E257125D9}"/>
              </a:ext>
            </a:extLst>
          </p:cNvPr>
          <p:cNvSpPr/>
          <p:nvPr/>
        </p:nvSpPr>
        <p:spPr>
          <a:xfrm>
            <a:off x="2563690" y="178648"/>
            <a:ext cx="7170860" cy="962025"/>
          </a:xfrm>
          <a:prstGeom prst="wedgeRoundRectCallout">
            <a:avLst>
              <a:gd name="adj1" fmla="val -56741"/>
              <a:gd name="adj2" fmla="val 693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P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otrebno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je najprije utvrditi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MJERODAVNO TRŽIŠTE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!!!</a:t>
            </a:r>
            <a:endParaRPr kumimoji="0" lang="hr-HR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82D2F-D338-06E9-455B-32D0FD462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88" y="1619250"/>
            <a:ext cx="4028994" cy="1512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7C08A-317A-33AE-61B5-0E05887B2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5" y="3429000"/>
            <a:ext cx="3174821" cy="2636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F29F68-8E28-5653-A154-592B22B36A5B}"/>
              </a:ext>
            </a:extLst>
          </p:cNvPr>
          <p:cNvSpPr txBox="1"/>
          <p:nvPr/>
        </p:nvSpPr>
        <p:spPr>
          <a:xfrm>
            <a:off x="1525240" y="2262297"/>
            <a:ext cx="5309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chemeClr val="bg2">
                    <a:lumMod val="25000"/>
                  </a:schemeClr>
                </a:solidFill>
              </a:rPr>
              <a:t>1. U PROIZVODNOM SMISLU</a:t>
            </a:r>
          </a:p>
          <a:p>
            <a:pPr algn="ctr"/>
            <a:r>
              <a:rPr lang="hr-HR" sz="3200" b="1" i="1" dirty="0">
                <a:solidFill>
                  <a:srgbClr val="FF0000"/>
                </a:solidFill>
              </a:rPr>
              <a:t>Zamjenjivost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F5636F-CB02-A1EF-4D57-6AF726F3E2AE}"/>
              </a:ext>
            </a:extLst>
          </p:cNvPr>
          <p:cNvSpPr txBox="1"/>
          <p:nvPr/>
        </p:nvSpPr>
        <p:spPr>
          <a:xfrm>
            <a:off x="1525240" y="3931032"/>
            <a:ext cx="522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chemeClr val="bg2">
                    <a:lumMod val="25000"/>
                  </a:schemeClr>
                </a:solidFill>
              </a:rPr>
              <a:t>2. U GEOGRAFSKOM SMISLU</a:t>
            </a:r>
          </a:p>
          <a:p>
            <a:pPr algn="ctr"/>
            <a:r>
              <a:rPr lang="hr-HR" sz="3200" b="1" i="1" dirty="0">
                <a:solidFill>
                  <a:srgbClr val="FF0000"/>
                </a:solidFill>
              </a:rPr>
              <a:t>Homogenost / barijere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C268F0-4F30-C21A-304C-A448F162C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" y="4677537"/>
            <a:ext cx="1253243" cy="218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6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2083A1-E08A-A9AD-80AD-12ED99086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88" y="3270646"/>
            <a:ext cx="4604042" cy="3406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E9D41C-3D34-C18F-2A24-0CAE0393D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50"/>
            <a:ext cx="1911350" cy="32004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495CBA3-761F-045F-6EDD-AF5E257125D9}"/>
              </a:ext>
            </a:extLst>
          </p:cNvPr>
          <p:cNvSpPr/>
          <p:nvPr/>
        </p:nvSpPr>
        <p:spPr>
          <a:xfrm>
            <a:off x="2230314" y="180974"/>
            <a:ext cx="8990135" cy="962025"/>
          </a:xfrm>
          <a:prstGeom prst="wedgeRoundRectCallout">
            <a:avLst>
              <a:gd name="adj1" fmla="val -55682"/>
              <a:gd name="adj2" fmla="val -1484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Pritom, vodi računa da su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neka tržišta povezana (međuovisna)!!!</a:t>
            </a:r>
            <a:endParaRPr kumimoji="0" lang="hr-HR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B1233C-7395-61C0-D16F-9705E2E05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03" y="3667125"/>
            <a:ext cx="6972697" cy="233801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87F6470-7B9D-A066-8643-6F789CCAC283}"/>
              </a:ext>
            </a:extLst>
          </p:cNvPr>
          <p:cNvSpPr/>
          <p:nvPr/>
        </p:nvSpPr>
        <p:spPr>
          <a:xfrm>
            <a:off x="2169779" y="1443589"/>
            <a:ext cx="4297695" cy="1827057"/>
          </a:xfrm>
          <a:prstGeom prst="wedgeRoundRectCallout">
            <a:avLst>
              <a:gd name="adj1" fmla="val -60778"/>
              <a:gd name="adj2" fmla="val -3875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>
                <a:solidFill>
                  <a:srgbClr val="FF0000"/>
                </a:solidFill>
                <a:latin typeface="Calibri" panose="020F0502020204030204"/>
              </a:rPr>
              <a:t>1.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VERTIKALNA POVEZANOST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Uzlazno (</a:t>
            </a:r>
            <a:r>
              <a:rPr kumimoji="0" lang="hr-H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upstream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tržište sirovine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Silazno (</a:t>
            </a:r>
            <a:r>
              <a:rPr kumimoji="0" lang="hr-H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downstream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tržište konačnog proizvoda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8616B84F-8D1E-DD43-6A79-6375EDEF9564}"/>
              </a:ext>
            </a:extLst>
          </p:cNvPr>
          <p:cNvSpPr/>
          <p:nvPr/>
        </p:nvSpPr>
        <p:spPr>
          <a:xfrm>
            <a:off x="7867078" y="2251838"/>
            <a:ext cx="3760911" cy="1616496"/>
          </a:xfrm>
          <a:prstGeom prst="wedgeRoundRectCallout">
            <a:avLst>
              <a:gd name="adj1" fmla="val -78476"/>
              <a:gd name="adj2" fmla="val -4725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HORIZONTALNA POVEZANOST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r-HR" sz="2000" dirty="0">
                <a:solidFill>
                  <a:prstClr val="black"/>
                </a:solidFill>
                <a:latin typeface="Calibri" panose="020F0502020204030204"/>
              </a:rPr>
              <a:t>Isti kupci zainteresirani za oba proizvoda</a:t>
            </a: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594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69F6F0-E38D-A85C-6239-C74CB33F5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8111" y="10876"/>
            <a:ext cx="2167977" cy="3722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F030ED-4CF6-A925-A634-389EFDD3B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4150"/>
            <a:ext cx="2874099" cy="4133850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E55FA-0FE5-148D-A05F-230CA1B22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6242445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0DA58EB-E783-ED1F-2275-BF4E35D85D57}"/>
              </a:ext>
            </a:extLst>
          </p:cNvPr>
          <p:cNvSpPr/>
          <p:nvPr/>
        </p:nvSpPr>
        <p:spPr>
          <a:xfrm>
            <a:off x="276226" y="162219"/>
            <a:ext cx="8658224" cy="1714206"/>
          </a:xfrm>
          <a:prstGeom prst="wedgeRoundRectCallout">
            <a:avLst>
              <a:gd name="adj1" fmla="val -40571"/>
              <a:gd name="adj2" fmla="val 8976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dirty="0">
                <a:solidFill>
                  <a:schemeClr val="tx1"/>
                </a:solidFill>
              </a:rPr>
              <a:t>Aha, onda je </a:t>
            </a:r>
            <a:r>
              <a:rPr lang="hr-HR" sz="2400" dirty="0" err="1">
                <a:solidFill>
                  <a:schemeClr val="tx1"/>
                </a:solidFill>
              </a:rPr>
              <a:t>Brko</a:t>
            </a:r>
            <a:r>
              <a:rPr lang="hr-HR" sz="2400" dirty="0">
                <a:solidFill>
                  <a:schemeClr val="tx1"/>
                </a:solidFill>
              </a:rPr>
              <a:t> sigurno u vladajućem položaju na tržištu cipela!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Super, piši odmah prijavu </a:t>
            </a:r>
            <a:r>
              <a:rPr lang="hr-HR" sz="2400" dirty="0" err="1">
                <a:solidFill>
                  <a:schemeClr val="tx1"/>
                </a:solidFill>
              </a:rPr>
              <a:t>AZTN</a:t>
            </a:r>
            <a:r>
              <a:rPr lang="hr-HR" sz="2400" dirty="0">
                <a:solidFill>
                  <a:schemeClr val="tx1"/>
                </a:solidFill>
              </a:rPr>
              <a:t>-u!!!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21E5FC3-73CE-B4F2-D622-5CE443A82D04}"/>
              </a:ext>
            </a:extLst>
          </p:cNvPr>
          <p:cNvSpPr/>
          <p:nvPr/>
        </p:nvSpPr>
        <p:spPr>
          <a:xfrm>
            <a:off x="2867025" y="2376885"/>
            <a:ext cx="7839075" cy="3865560"/>
          </a:xfrm>
          <a:prstGeom prst="wedgeRoundRectCallout">
            <a:avLst>
              <a:gd name="adj1" fmla="val 42089"/>
              <a:gd name="adj2" fmla="val -6040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92500" lnSpcReduction="10000"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Polako, smiri… 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b="1" dirty="0">
                <a:solidFill>
                  <a:srgbClr val="00B050"/>
                </a:solidFill>
              </a:rPr>
              <a:t>Sam vladajući položaj nije zabranjen</a:t>
            </a:r>
            <a:r>
              <a:rPr lang="hr-HR" sz="2400" dirty="0">
                <a:solidFill>
                  <a:schemeClr val="tx1"/>
                </a:solidFill>
              </a:rPr>
              <a:t>!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Ali poduzetnici u vladajućem položaju imaju posebnu odgovornost da ne naruše tržišno natjecanje na štetu potrošača.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Oni podliježu posebnim pravilima koja ne vrijede za ostale poduzetnike!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Ako ih povrijede čine </a:t>
            </a:r>
            <a:r>
              <a:rPr lang="hr-HR" sz="2400" b="1" dirty="0">
                <a:solidFill>
                  <a:srgbClr val="FF0000"/>
                </a:solidFill>
              </a:rPr>
              <a:t>zlouporabu vladajućeg položaja!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16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15ABCA-5E15-28D1-42E2-B311B90A1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0" y="66677"/>
            <a:ext cx="1911350" cy="320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394F6C-96C0-4A02-9990-2B41674D89DA}"/>
              </a:ext>
            </a:extLst>
          </p:cNvPr>
          <p:cNvSpPr txBox="1"/>
          <p:nvPr/>
        </p:nvSpPr>
        <p:spPr>
          <a:xfrm>
            <a:off x="2381127" y="1201037"/>
            <a:ext cx="3339544" cy="55782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hr-HR" sz="2800" b="1" dirty="0"/>
              <a:t>ČLANAK 102. </a:t>
            </a:r>
            <a:r>
              <a:rPr lang="hr-HR" sz="2800" b="1" dirty="0" err="1"/>
              <a:t>UFEU</a:t>
            </a:r>
            <a:endParaRPr lang="hr-HR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5526E-80D3-4412-6A47-04E6BB453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205" y="1850854"/>
            <a:ext cx="9803345" cy="3480133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BA722D6-D9B1-BCD3-D6FF-F8BC52ED2724}"/>
              </a:ext>
            </a:extLst>
          </p:cNvPr>
          <p:cNvSpPr/>
          <p:nvPr/>
        </p:nvSpPr>
        <p:spPr>
          <a:xfrm>
            <a:off x="2066925" y="233946"/>
            <a:ext cx="9877426" cy="875103"/>
          </a:xfrm>
          <a:prstGeom prst="wedgeRoundRectCallout">
            <a:avLst>
              <a:gd name="adj1" fmla="val -55299"/>
              <a:gd name="adj2" fmla="val -2556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Zlouporaba vladajućeg položaja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propisana je čl. 102.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UFEU</a:t>
            </a:r>
            <a:r>
              <a:rPr lang="hr-HR" sz="2400" b="1" dirty="0">
                <a:solidFill>
                  <a:prstClr val="black"/>
                </a:solidFill>
                <a:latin typeface="Calibri" panose="020F0502020204030204"/>
              </a:rPr>
              <a:t> i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čl. 13.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ZZTN</a:t>
            </a:r>
            <a:r>
              <a:rPr lang="hr-HR" sz="2400" b="1" dirty="0">
                <a:solidFill>
                  <a:prstClr val="black"/>
                </a:solidFill>
                <a:latin typeface="Calibri" panose="020F0502020204030204"/>
              </a:rPr>
              <a:t>-a.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478DA95E-FCEC-B4F4-8077-926A6BF57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988" y="6194820"/>
            <a:ext cx="2684492" cy="358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A99D00-2BAF-9742-CFDA-B80CFE982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0" y="3590921"/>
            <a:ext cx="1595997" cy="3200401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52140927-7928-2D53-161F-7BCAAF075562}"/>
              </a:ext>
            </a:extLst>
          </p:cNvPr>
          <p:cNvSpPr/>
          <p:nvPr/>
        </p:nvSpPr>
        <p:spPr>
          <a:xfrm>
            <a:off x="2066925" y="5629275"/>
            <a:ext cx="7105650" cy="923925"/>
          </a:xfrm>
          <a:prstGeom prst="wedgeRoundRectCallout">
            <a:avLst>
              <a:gd name="adj1" fmla="val -55011"/>
              <a:gd name="adj2" fmla="val -3708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Nije li ovo preopćenito, pa ovo može biti bilo što?!!</a:t>
            </a:r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A78A2BD-BA88-EC56-63F6-BF0044D05957}"/>
                  </a:ext>
                </a:extLst>
              </p14:cNvPr>
              <p14:cNvContentPartPr/>
              <p14:nvPr/>
            </p14:nvContentPartPr>
            <p14:xfrm>
              <a:off x="5128884" y="2760658"/>
              <a:ext cx="837720" cy="307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A78A2BD-BA88-EC56-63F6-BF0044D059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19884" y="2752018"/>
                <a:ext cx="85536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0318CD1-33AB-FBED-952B-40E308B0AB9A}"/>
                  </a:ext>
                </a:extLst>
              </p14:cNvPr>
              <p14:cNvContentPartPr/>
              <p14:nvPr/>
            </p14:nvContentPartPr>
            <p14:xfrm>
              <a:off x="10067364" y="3288058"/>
              <a:ext cx="593280" cy="19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0318CD1-33AB-FBED-952B-40E308B0AB9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58724" y="3279058"/>
                <a:ext cx="6109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8A3EF01-C5FD-12F6-A409-9959AF308B23}"/>
                  </a:ext>
                </a:extLst>
              </p14:cNvPr>
              <p14:cNvContentPartPr/>
              <p14:nvPr/>
            </p14:nvContentPartPr>
            <p14:xfrm>
              <a:off x="3103164" y="3536098"/>
              <a:ext cx="3389040" cy="57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8A3EF01-C5FD-12F6-A409-9959AF308B2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94164" y="3527458"/>
                <a:ext cx="34066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AE58A0-7078-87B5-015F-DCCD92835080}"/>
                  </a:ext>
                </a:extLst>
              </p14:cNvPr>
              <p14:cNvContentPartPr/>
              <p14:nvPr/>
            </p14:nvContentPartPr>
            <p14:xfrm>
              <a:off x="3084804" y="3849298"/>
              <a:ext cx="1144800" cy="20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AE58A0-7078-87B5-015F-DCCD9283508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75804" y="3840658"/>
                <a:ext cx="1162440" cy="3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B0C5E0E2-F732-4D7C-E688-5B6A2FC4EF51}"/>
              </a:ext>
            </a:extLst>
          </p:cNvPr>
          <p:cNvGrpSpPr/>
          <p:nvPr/>
        </p:nvGrpSpPr>
        <p:grpSpPr>
          <a:xfrm>
            <a:off x="4017924" y="4127938"/>
            <a:ext cx="3531240" cy="62280"/>
            <a:chOff x="4017924" y="4127938"/>
            <a:chExt cx="3531240" cy="6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50FA13A-0149-DF77-468B-B531ABC5CE0D}"/>
                    </a:ext>
                  </a:extLst>
                </p14:cNvPr>
                <p14:cNvContentPartPr/>
                <p14:nvPr/>
              </p14:nvContentPartPr>
              <p14:xfrm>
                <a:off x="4017924" y="4127938"/>
                <a:ext cx="1558080" cy="48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50FA13A-0149-DF77-468B-B531ABC5CE0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008924" y="4119298"/>
                  <a:ext cx="157572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08FCFB2-ED3E-3E25-E1F4-07BC7F8F5E95}"/>
                    </a:ext>
                  </a:extLst>
                </p14:cNvPr>
                <p14:cNvContentPartPr/>
                <p14:nvPr/>
              </p14:nvContentPartPr>
              <p14:xfrm>
                <a:off x="6262164" y="4136578"/>
                <a:ext cx="1287000" cy="53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08FCFB2-ED3E-3E25-E1F4-07BC7F8F5E9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53164" y="4127938"/>
                  <a:ext cx="1304640" cy="71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D8A4CDE-F734-6771-CD44-A4875E7C748C}"/>
                  </a:ext>
                </a:extLst>
              </p14:cNvPr>
              <p14:cNvContentPartPr/>
              <p14:nvPr/>
            </p14:nvContentPartPr>
            <p14:xfrm>
              <a:off x="5052204" y="4377058"/>
              <a:ext cx="4164840" cy="149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D8A4CDE-F734-6771-CD44-A4875E7C748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43204" y="4368058"/>
                <a:ext cx="418248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AABA0A4-E273-5A3A-0807-201616903C69}"/>
                  </a:ext>
                </a:extLst>
              </p14:cNvPr>
              <p14:cNvContentPartPr/>
              <p14:nvPr/>
            </p14:nvContentPartPr>
            <p14:xfrm>
              <a:off x="7564644" y="4701058"/>
              <a:ext cx="1608120" cy="65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AABA0A4-E273-5A3A-0807-201616903C6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55644" y="4692418"/>
                <a:ext cx="162576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C84CF91-2480-E13E-9EAC-1D0E50FABDAA}"/>
                  </a:ext>
                </a:extLst>
              </p14:cNvPr>
              <p14:cNvContentPartPr/>
              <p14:nvPr/>
            </p14:nvContentPartPr>
            <p14:xfrm>
              <a:off x="8801964" y="4995898"/>
              <a:ext cx="1946520" cy="65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C84CF91-2480-E13E-9EAC-1D0E50FABDA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793324" y="4986898"/>
                <a:ext cx="196416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15DFB1A-1524-2D20-9FFF-7844ECE1B1DE}"/>
                  </a:ext>
                </a:extLst>
              </p14:cNvPr>
              <p14:cNvContentPartPr/>
              <p14:nvPr/>
            </p14:nvContentPartPr>
            <p14:xfrm>
              <a:off x="3131244" y="5338258"/>
              <a:ext cx="2180880" cy="47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15DFB1A-1524-2D20-9FFF-7844ECE1B1D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22244" y="5329258"/>
                <a:ext cx="2198520" cy="6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3614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4113</TotalTime>
  <Words>1959</Words>
  <Application>Microsoft Office PowerPoint</Application>
  <PresentationFormat>Widescreen</PresentationFormat>
  <Paragraphs>289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Igor Mucalo</dc:creator>
  <cp:lastModifiedBy>Dunja Simunic Mehdin</cp:lastModifiedBy>
  <cp:revision>243</cp:revision>
  <cp:lastPrinted>2024-05-06T15:30:11Z</cp:lastPrinted>
  <dcterms:created xsi:type="dcterms:W3CDTF">2019-11-28T08:29:21Z</dcterms:created>
  <dcterms:modified xsi:type="dcterms:W3CDTF">2024-05-08T16:30:32Z</dcterms:modified>
</cp:coreProperties>
</file>