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7"/>
  </p:sldMasterIdLst>
  <p:notesMasterIdLst>
    <p:notesMasterId r:id="rId16"/>
  </p:notesMasterIdLst>
  <p:handoutMasterIdLst>
    <p:handoutMasterId r:id="rId17"/>
  </p:handoutMasterIdLst>
  <p:sldIdLst>
    <p:sldId id="256" r:id="rId8"/>
    <p:sldId id="259" r:id="rId9"/>
    <p:sldId id="270" r:id="rId10"/>
    <p:sldId id="266" r:id="rId11"/>
    <p:sldId id="271" r:id="rId12"/>
    <p:sldId id="267" r:id="rId13"/>
    <p:sldId id="269" r:id="rId14"/>
    <p:sldId id="265" r:id="rId15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5719"/>
    <a:srgbClr val="4B7520"/>
    <a:srgbClr val="7DB935"/>
    <a:srgbClr val="727272"/>
    <a:srgbClr val="8CC841"/>
    <a:srgbClr val="9D9D9D"/>
    <a:srgbClr val="004B78"/>
    <a:srgbClr val="C8C8C8"/>
    <a:srgbClr val="320064"/>
    <a:srgbClr val="3E5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62963" autoAdjust="0"/>
  </p:normalViewPr>
  <p:slideViewPr>
    <p:cSldViewPr>
      <p:cViewPr varScale="1">
        <p:scale>
          <a:sx n="46" d="100"/>
          <a:sy n="46" d="100"/>
        </p:scale>
        <p:origin x="19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747" y="-86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in.oecd.org\sdataDAF\Data\DAF-CLP\CompTrends2024\out\Figures%20Report%202024_20240117_v0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ain.oecd.org\sdataDAF\Data\DAF-CLP\CompTrends2024\out\Figures%20Report%202024_20240117_v0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'Merger notifications_1'!$B$4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rgbClr val="2AACA0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notifications_1'!$C$3:$J$3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notifications_1'!$C$4:$J$4</c:f>
              <c:numCache>
                <c:formatCode>0.0</c:formatCode>
                <c:ptCount val="8"/>
                <c:pt idx="0">
                  <c:v>133.45454406738281</c:v>
                </c:pt>
                <c:pt idx="1">
                  <c:v>137.43939208984375</c:v>
                </c:pt>
                <c:pt idx="2">
                  <c:v>143.28787231445313</c:v>
                </c:pt>
                <c:pt idx="3">
                  <c:v>151.43939208984375</c:v>
                </c:pt>
                <c:pt idx="4">
                  <c:v>153.63636779785156</c:v>
                </c:pt>
                <c:pt idx="5">
                  <c:v>138.18182373046875</c:v>
                </c:pt>
                <c:pt idx="6">
                  <c:v>193.66667175292969</c:v>
                </c:pt>
                <c:pt idx="7">
                  <c:v>178.5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A9-4283-89A4-9D3102D2EB7E}"/>
            </c:ext>
          </c:extLst>
        </c:ser>
        <c:ser>
          <c:idx val="0"/>
          <c:order val="1"/>
          <c:tx>
            <c:strRef>
              <c:f>'Merger notifications_1'!$B$5</c:f>
              <c:strCache>
                <c:ptCount val="1"/>
                <c:pt idx="0">
                  <c:v>OECD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notifications_1'!$C$3:$J$3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notifications_1'!$C$5:$J$5</c:f>
              <c:numCache>
                <c:formatCode>0.0</c:formatCode>
                <c:ptCount val="8"/>
                <c:pt idx="0">
                  <c:v>190.97367858886719</c:v>
                </c:pt>
                <c:pt idx="1">
                  <c:v>196.15789794921875</c:v>
                </c:pt>
                <c:pt idx="2">
                  <c:v>205.15789794921875</c:v>
                </c:pt>
                <c:pt idx="3">
                  <c:v>220.13157653808594</c:v>
                </c:pt>
                <c:pt idx="4">
                  <c:v>222.07894897460938</c:v>
                </c:pt>
                <c:pt idx="5">
                  <c:v>193.8157958984375</c:v>
                </c:pt>
                <c:pt idx="6">
                  <c:v>277.71054077148438</c:v>
                </c:pt>
                <c:pt idx="7">
                  <c:v>246.5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A9-4283-89A4-9D3102D2EB7E}"/>
            </c:ext>
          </c:extLst>
        </c:ser>
        <c:ser>
          <c:idx val="1"/>
          <c:order val="2"/>
          <c:tx>
            <c:strRef>
              <c:f>'Merger notifications_1'!$B$6</c:f>
              <c:strCache>
                <c:ptCount val="1"/>
                <c:pt idx="0">
                  <c:v>Non-OECD</c:v>
                </c:pt>
              </c:strCache>
            </c:strRef>
          </c:tx>
          <c:spPr>
            <a:ln w="28575" cap="rnd">
              <a:solidFill>
                <a:srgbClr val="5419B2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notifications_1'!$C$3:$J$3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notifications_1'!$C$6:$J$6</c:f>
              <c:numCache>
                <c:formatCode>0.0</c:formatCode>
                <c:ptCount val="8"/>
                <c:pt idx="0">
                  <c:v>55.392856597900391</c:v>
                </c:pt>
                <c:pt idx="1">
                  <c:v>57.75</c:v>
                </c:pt>
                <c:pt idx="2">
                  <c:v>59.321430206298828</c:v>
                </c:pt>
                <c:pt idx="3">
                  <c:v>58.214286804199219</c:v>
                </c:pt>
                <c:pt idx="4">
                  <c:v>60.75</c:v>
                </c:pt>
                <c:pt idx="5">
                  <c:v>62.678569793701172</c:v>
                </c:pt>
                <c:pt idx="6">
                  <c:v>79.607139587402344</c:v>
                </c:pt>
                <c:pt idx="7">
                  <c:v>86.214286804199219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A9-4283-89A4-9D3102D2EB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9058959"/>
        <c:axId val="1659058127"/>
      </c:lineChart>
      <c:catAx>
        <c:axId val="1659058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59058127"/>
        <c:crosses val="autoZero"/>
        <c:auto val="1"/>
        <c:lblAlgn val="ctr"/>
        <c:lblOffset val="100"/>
        <c:noMultiLvlLbl val="0"/>
      </c:catAx>
      <c:valAx>
        <c:axId val="1659058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Avg merger notificaitons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59058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058359707818165"/>
          <c:y val="0.90506056232530097"/>
          <c:w val="0.49671853952887324"/>
          <c:h val="8.10183239856038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'Merger notifications_2'!$C$6</c:f>
              <c:strCache>
                <c:ptCount val="1"/>
                <c:pt idx="0">
                  <c:v>Americas</c:v>
                </c:pt>
              </c:strCache>
            </c:strRef>
          </c:tx>
          <c:spPr>
            <a:ln w="28575" cap="rnd">
              <a:solidFill>
                <a:srgbClr val="BA006F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notifications_2'!$D$5:$K$5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notifications_2'!$D$6:$K$6</c:f>
              <c:numCache>
                <c:formatCode>0</c:formatCode>
                <c:ptCount val="8"/>
                <c:pt idx="0">
                  <c:v>171.6875</c:v>
                </c:pt>
                <c:pt idx="1">
                  <c:v>176</c:v>
                </c:pt>
                <c:pt idx="2">
                  <c:v>196.3125</c:v>
                </c:pt>
                <c:pt idx="3">
                  <c:v>201.4375</c:v>
                </c:pt>
                <c:pt idx="4">
                  <c:v>201.125</c:v>
                </c:pt>
                <c:pt idx="5">
                  <c:v>164.9375</c:v>
                </c:pt>
                <c:pt idx="6">
                  <c:v>303.125</c:v>
                </c:pt>
                <c:pt idx="7">
                  <c:v>280.1875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25-429F-88CC-CAB8E75F2B93}"/>
            </c:ext>
          </c:extLst>
        </c:ser>
        <c:ser>
          <c:idx val="1"/>
          <c:order val="1"/>
          <c:tx>
            <c:strRef>
              <c:f>'Merger notifications_2'!$C$7</c:f>
              <c:strCache>
                <c:ptCount val="1"/>
                <c:pt idx="0">
                  <c:v>Asia-Pacific</c:v>
                </c:pt>
              </c:strCache>
            </c:strRef>
          </c:tx>
          <c:spPr>
            <a:ln w="28575" cap="rnd">
              <a:solidFill>
                <a:srgbClr val="8CC841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notifications_2'!$D$5:$K$5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notifications_2'!$D$7:$K$7</c:f>
              <c:numCache>
                <c:formatCode>0</c:formatCode>
                <c:ptCount val="8"/>
                <c:pt idx="0">
                  <c:v>175.44444274902344</c:v>
                </c:pt>
                <c:pt idx="1">
                  <c:v>169</c:v>
                </c:pt>
                <c:pt idx="2">
                  <c:v>164</c:v>
                </c:pt>
                <c:pt idx="3">
                  <c:v>177.55555725097656</c:v>
                </c:pt>
                <c:pt idx="4">
                  <c:v>183.44444274902344</c:v>
                </c:pt>
                <c:pt idx="5">
                  <c:v>213.77777099609375</c:v>
                </c:pt>
                <c:pt idx="6">
                  <c:v>268.77777099609375</c:v>
                </c:pt>
                <c:pt idx="7">
                  <c:v>260.66665649414063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25-429F-88CC-CAB8E75F2B93}"/>
            </c:ext>
          </c:extLst>
        </c:ser>
        <c:ser>
          <c:idx val="2"/>
          <c:order val="2"/>
          <c:tx>
            <c:strRef>
              <c:f>'Merger notifications_2'!$C$8</c:f>
              <c:strCache>
                <c:ptCount val="1"/>
                <c:pt idx="0">
                  <c:v>Europe</c:v>
                </c:pt>
              </c:strCache>
            </c:strRef>
          </c:tx>
          <c:spPr>
            <a:ln w="28575" cap="rnd">
              <a:solidFill>
                <a:srgbClr val="037BC1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notifications_2'!$D$5:$K$5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notifications_2'!$D$8:$K$8</c:f>
              <c:numCache>
                <c:formatCode>0</c:formatCode>
                <c:ptCount val="8"/>
                <c:pt idx="0">
                  <c:v>109.46875</c:v>
                </c:pt>
                <c:pt idx="1">
                  <c:v>115.84375</c:v>
                </c:pt>
                <c:pt idx="2">
                  <c:v>119.4375</c:v>
                </c:pt>
                <c:pt idx="3">
                  <c:v>128.78125</c:v>
                </c:pt>
                <c:pt idx="4">
                  <c:v>131.90625</c:v>
                </c:pt>
                <c:pt idx="5">
                  <c:v>112.65625</c:v>
                </c:pt>
                <c:pt idx="6">
                  <c:v>134</c:v>
                </c:pt>
                <c:pt idx="7">
                  <c:v>118.34375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25-429F-88CC-CAB8E75F2B93}"/>
            </c:ext>
          </c:extLst>
        </c:ser>
        <c:ser>
          <c:idx val="3"/>
          <c:order val="3"/>
          <c:tx>
            <c:strRef>
              <c:f>'Merger notifications_2'!$C$9</c:f>
              <c:strCache>
                <c:ptCount val="1"/>
                <c:pt idx="0">
                  <c:v>Middle East and Africa</c:v>
                </c:pt>
              </c:strCache>
            </c:strRef>
          </c:tx>
          <c:spPr>
            <a:ln w="28575" cap="rnd">
              <a:solidFill>
                <a:srgbClr val="CCCCCC"/>
              </a:solidFill>
              <a:round/>
            </a:ln>
            <a:effectLst/>
          </c:spPr>
          <c:marker>
            <c:symbol val="none"/>
          </c:marker>
          <c:cat>
            <c:strRef>
              <c:f>'Merger notifications_2'!$D$5:$K$5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'Merger notifications_2'!$D$9:$K$9</c:f>
              <c:numCache>
                <c:formatCode>0</c:formatCode>
                <c:ptCount val="8"/>
                <c:pt idx="0">
                  <c:v>108.77777862548828</c:v>
                </c:pt>
                <c:pt idx="1">
                  <c:v>114.11111450195313</c:v>
                </c:pt>
                <c:pt idx="2">
                  <c:v>113.11111450195313</c:v>
                </c:pt>
                <c:pt idx="3">
                  <c:v>117</c:v>
                </c:pt>
                <c:pt idx="4">
                  <c:v>116.66666412353516</c:v>
                </c:pt>
                <c:pt idx="5">
                  <c:v>105.77777862548828</c:v>
                </c:pt>
                <c:pt idx="6">
                  <c:v>136.11111450195313</c:v>
                </c:pt>
                <c:pt idx="7">
                  <c:v>129.44444274902344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25-429F-88CC-CAB8E75F2B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6982527"/>
        <c:axId val="1598212751"/>
      </c:lineChart>
      <c:catAx>
        <c:axId val="1286982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598212751"/>
        <c:crosses val="autoZero"/>
        <c:auto val="1"/>
        <c:lblAlgn val="ctr"/>
        <c:lblOffset val="100"/>
        <c:noMultiLvlLbl val="0"/>
      </c:catAx>
      <c:valAx>
        <c:axId val="1598212751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/>
                  <a:t>Avg merger notificaitons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286982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600">
          <a:latin typeface="Arial Narrow" panose="020B060602020203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Sheet1!$B$12</c:f>
              <c:strCache>
                <c:ptCount val="1"/>
                <c:pt idx="0">
                  <c:v>All</c:v>
                </c:pt>
              </c:strCache>
            </c:strRef>
          </c:tx>
          <c:spPr>
            <a:ln w="28575" cap="rnd">
              <a:solidFill>
                <a:srgbClr val="2AACA0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Sheet1!$C$12:$J$12</c:f>
              <c:numCache>
                <c:formatCode>0</c:formatCode>
                <c:ptCount val="8"/>
                <c:pt idx="0">
                  <c:v>199</c:v>
                </c:pt>
                <c:pt idx="1">
                  <c:v>208</c:v>
                </c:pt>
                <c:pt idx="2">
                  <c:v>231</c:v>
                </c:pt>
                <c:pt idx="3">
                  <c:v>233</c:v>
                </c:pt>
                <c:pt idx="4">
                  <c:v>214</c:v>
                </c:pt>
                <c:pt idx="5">
                  <c:v>196</c:v>
                </c:pt>
                <c:pt idx="6">
                  <c:v>166</c:v>
                </c:pt>
                <c:pt idx="7">
                  <c:v>263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E8-484E-931E-2D5B6B2138E1}"/>
            </c:ext>
          </c:extLst>
        </c:ser>
        <c:ser>
          <c:idx val="1"/>
          <c:order val="1"/>
          <c:tx>
            <c:strRef>
              <c:f>Sheet1!$B$13</c:f>
              <c:strCache>
                <c:ptCount val="1"/>
                <c:pt idx="0">
                  <c:v>OECD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Sheet1!$C$13:$J$13</c:f>
              <c:numCache>
                <c:formatCode>0</c:formatCode>
                <c:ptCount val="8"/>
                <c:pt idx="0">
                  <c:v>132</c:v>
                </c:pt>
                <c:pt idx="1">
                  <c:v>135</c:v>
                </c:pt>
                <c:pt idx="2">
                  <c:v>137</c:v>
                </c:pt>
                <c:pt idx="3">
                  <c:v>153</c:v>
                </c:pt>
                <c:pt idx="4">
                  <c:v>133</c:v>
                </c:pt>
                <c:pt idx="5">
                  <c:v>120</c:v>
                </c:pt>
                <c:pt idx="6">
                  <c:v>102</c:v>
                </c:pt>
                <c:pt idx="7">
                  <c:v>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E8-484E-931E-2D5B6B2138E1}"/>
            </c:ext>
          </c:extLst>
        </c:ser>
        <c:ser>
          <c:idx val="2"/>
          <c:order val="2"/>
          <c:tx>
            <c:strRef>
              <c:f>Sheet1!$B$14</c:f>
              <c:strCache>
                <c:ptCount val="1"/>
                <c:pt idx="0">
                  <c:v>Non-OECD</c:v>
                </c:pt>
              </c:strCache>
            </c:strRef>
          </c:tx>
          <c:spPr>
            <a:ln w="28575" cap="rnd">
              <a:solidFill>
                <a:srgbClr val="5419B2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Sheet1!$C$14:$J$14</c:f>
              <c:numCache>
                <c:formatCode>0</c:formatCode>
                <c:ptCount val="8"/>
                <c:pt idx="0">
                  <c:v>67</c:v>
                </c:pt>
                <c:pt idx="1">
                  <c:v>73</c:v>
                </c:pt>
                <c:pt idx="2">
                  <c:v>94</c:v>
                </c:pt>
                <c:pt idx="3">
                  <c:v>80</c:v>
                </c:pt>
                <c:pt idx="4">
                  <c:v>81</c:v>
                </c:pt>
                <c:pt idx="5">
                  <c:v>76</c:v>
                </c:pt>
                <c:pt idx="6">
                  <c:v>64</c:v>
                </c:pt>
                <c:pt idx="7">
                  <c:v>115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E8-484E-931E-2D5B6B2138E1}"/>
            </c:ext>
          </c:extLst>
        </c:ser>
        <c:ser>
          <c:idx val="3"/>
          <c:order val="3"/>
          <c:tx>
            <c:strRef>
              <c:f>Sheet1!$B$15</c:f>
              <c:strCache>
                <c:ptCount val="1"/>
                <c:pt idx="0">
                  <c:v>Americas</c:v>
                </c:pt>
              </c:strCache>
            </c:strRef>
          </c:tx>
          <c:spPr>
            <a:ln w="28575" cap="rnd">
              <a:solidFill>
                <a:srgbClr val="BA006F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Sheet1!$C$15:$J$15</c:f>
              <c:numCache>
                <c:formatCode>0</c:formatCode>
                <c:ptCount val="8"/>
                <c:pt idx="0">
                  <c:v>65</c:v>
                </c:pt>
                <c:pt idx="1">
                  <c:v>58</c:v>
                </c:pt>
                <c:pt idx="2">
                  <c:v>66</c:v>
                </c:pt>
                <c:pt idx="3">
                  <c:v>59</c:v>
                </c:pt>
                <c:pt idx="4">
                  <c:v>41</c:v>
                </c:pt>
                <c:pt idx="5">
                  <c:v>42</c:v>
                </c:pt>
                <c:pt idx="6">
                  <c:v>36</c:v>
                </c:pt>
                <c:pt idx="7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E8-484E-931E-2D5B6B2138E1}"/>
            </c:ext>
          </c:extLst>
        </c:ser>
        <c:ser>
          <c:idx val="4"/>
          <c:order val="4"/>
          <c:tx>
            <c:strRef>
              <c:f>Sheet1!$B$16</c:f>
              <c:strCache>
                <c:ptCount val="1"/>
                <c:pt idx="0">
                  <c:v>Asia-Pacific</c:v>
                </c:pt>
              </c:strCache>
            </c:strRef>
          </c:tx>
          <c:spPr>
            <a:ln w="28575" cap="rnd">
              <a:solidFill>
                <a:srgbClr val="8CC841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Sheet1!$C$16:$J$16</c:f>
              <c:numCache>
                <c:formatCode>0</c:formatCode>
                <c:ptCount val="8"/>
                <c:pt idx="0">
                  <c:v>19</c:v>
                </c:pt>
                <c:pt idx="1">
                  <c:v>14</c:v>
                </c:pt>
                <c:pt idx="2">
                  <c:v>13</c:v>
                </c:pt>
                <c:pt idx="3">
                  <c:v>22</c:v>
                </c:pt>
                <c:pt idx="4">
                  <c:v>26</c:v>
                </c:pt>
                <c:pt idx="5">
                  <c:v>27</c:v>
                </c:pt>
                <c:pt idx="6">
                  <c:v>10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8E8-484E-931E-2D5B6B2138E1}"/>
            </c:ext>
          </c:extLst>
        </c:ser>
        <c:ser>
          <c:idx val="5"/>
          <c:order val="5"/>
          <c:tx>
            <c:strRef>
              <c:f>Sheet1!$B$17</c:f>
              <c:strCache>
                <c:ptCount val="1"/>
                <c:pt idx="0">
                  <c:v>Europe</c:v>
                </c:pt>
              </c:strCache>
            </c:strRef>
          </c:tx>
          <c:spPr>
            <a:ln w="28575" cap="rnd">
              <a:solidFill>
                <a:srgbClr val="117BC1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Sheet1!$C$17:$J$17</c:f>
              <c:numCache>
                <c:formatCode>0</c:formatCode>
                <c:ptCount val="8"/>
                <c:pt idx="0">
                  <c:v>74</c:v>
                </c:pt>
                <c:pt idx="1">
                  <c:v>81</c:v>
                </c:pt>
                <c:pt idx="2">
                  <c:v>83</c:v>
                </c:pt>
                <c:pt idx="3">
                  <c:v>85</c:v>
                </c:pt>
                <c:pt idx="4">
                  <c:v>81</c:v>
                </c:pt>
                <c:pt idx="5">
                  <c:v>78</c:v>
                </c:pt>
                <c:pt idx="6">
                  <c:v>70</c:v>
                </c:pt>
                <c:pt idx="7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E8-484E-931E-2D5B6B2138E1}"/>
            </c:ext>
          </c:extLst>
        </c:ser>
        <c:ser>
          <c:idx val="6"/>
          <c:order val="6"/>
          <c:tx>
            <c:strRef>
              <c:f>Sheet1!$B$18</c:f>
              <c:strCache>
                <c:ptCount val="1"/>
                <c:pt idx="0">
                  <c:v>Middle East and Africa</c:v>
                </c:pt>
              </c:strCache>
            </c:strRef>
          </c:tx>
          <c:spPr>
            <a:ln w="28575" cap="rnd">
              <a:solidFill>
                <a:srgbClr val="CCCCCC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Sheet1!$C$18:$J$18</c:f>
              <c:numCache>
                <c:formatCode>0</c:formatCode>
                <c:ptCount val="8"/>
                <c:pt idx="0">
                  <c:v>41</c:v>
                </c:pt>
                <c:pt idx="1">
                  <c:v>55</c:v>
                </c:pt>
                <c:pt idx="2">
                  <c:v>69</c:v>
                </c:pt>
                <c:pt idx="3">
                  <c:v>67</c:v>
                </c:pt>
                <c:pt idx="4">
                  <c:v>66</c:v>
                </c:pt>
                <c:pt idx="5">
                  <c:v>49</c:v>
                </c:pt>
                <c:pt idx="6">
                  <c:v>50</c:v>
                </c:pt>
                <c:pt idx="7">
                  <c:v>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8E8-484E-931E-2D5B6B213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9877248"/>
        <c:axId val="1889863520"/>
      </c:lineChart>
      <c:catAx>
        <c:axId val="188987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863520"/>
        <c:crosses val="autoZero"/>
        <c:auto val="1"/>
        <c:lblAlgn val="ctr"/>
        <c:lblOffset val="100"/>
        <c:noMultiLvlLbl val="0"/>
      </c:catAx>
      <c:valAx>
        <c:axId val="188986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87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Sheet1!$B$15</c:f>
              <c:strCache>
                <c:ptCount val="1"/>
                <c:pt idx="0">
                  <c:v>Americas</c:v>
                </c:pt>
              </c:strCache>
            </c:strRef>
          </c:tx>
          <c:spPr>
            <a:ln w="28575" cap="rnd">
              <a:solidFill>
                <a:srgbClr val="BA006F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Sheet1!$C$15:$J$15</c:f>
              <c:numCache>
                <c:formatCode>0</c:formatCode>
                <c:ptCount val="8"/>
                <c:pt idx="0">
                  <c:v>65</c:v>
                </c:pt>
                <c:pt idx="1">
                  <c:v>58</c:v>
                </c:pt>
                <c:pt idx="2">
                  <c:v>66</c:v>
                </c:pt>
                <c:pt idx="3">
                  <c:v>59</c:v>
                </c:pt>
                <c:pt idx="4">
                  <c:v>41</c:v>
                </c:pt>
                <c:pt idx="5">
                  <c:v>42</c:v>
                </c:pt>
                <c:pt idx="6">
                  <c:v>36</c:v>
                </c:pt>
                <c:pt idx="7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8E8-484E-931E-2D5B6B2138E1}"/>
            </c:ext>
          </c:extLst>
        </c:ser>
        <c:ser>
          <c:idx val="4"/>
          <c:order val="1"/>
          <c:tx>
            <c:strRef>
              <c:f>Sheet1!$B$16</c:f>
              <c:strCache>
                <c:ptCount val="1"/>
                <c:pt idx="0">
                  <c:v>Asia-Pacific</c:v>
                </c:pt>
              </c:strCache>
            </c:strRef>
          </c:tx>
          <c:spPr>
            <a:ln w="28575" cap="rnd">
              <a:solidFill>
                <a:srgbClr val="8CC841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Sheet1!$C$16:$J$16</c:f>
              <c:numCache>
                <c:formatCode>0</c:formatCode>
                <c:ptCount val="8"/>
                <c:pt idx="0">
                  <c:v>19</c:v>
                </c:pt>
                <c:pt idx="1">
                  <c:v>14</c:v>
                </c:pt>
                <c:pt idx="2">
                  <c:v>13</c:v>
                </c:pt>
                <c:pt idx="3">
                  <c:v>22</c:v>
                </c:pt>
                <c:pt idx="4">
                  <c:v>26</c:v>
                </c:pt>
                <c:pt idx="5">
                  <c:v>27</c:v>
                </c:pt>
                <c:pt idx="6">
                  <c:v>10</c:v>
                </c:pt>
                <c:pt idx="7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8E8-484E-931E-2D5B6B2138E1}"/>
            </c:ext>
          </c:extLst>
        </c:ser>
        <c:ser>
          <c:idx val="5"/>
          <c:order val="2"/>
          <c:tx>
            <c:strRef>
              <c:f>Sheet1!$B$17</c:f>
              <c:strCache>
                <c:ptCount val="1"/>
                <c:pt idx="0">
                  <c:v>Europe</c:v>
                </c:pt>
              </c:strCache>
            </c:strRef>
          </c:tx>
          <c:spPr>
            <a:ln w="28575" cap="rnd">
              <a:solidFill>
                <a:srgbClr val="117BC1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Sheet1!$C$17:$J$17</c:f>
              <c:numCache>
                <c:formatCode>0</c:formatCode>
                <c:ptCount val="8"/>
                <c:pt idx="0">
                  <c:v>74</c:v>
                </c:pt>
                <c:pt idx="1">
                  <c:v>81</c:v>
                </c:pt>
                <c:pt idx="2">
                  <c:v>83</c:v>
                </c:pt>
                <c:pt idx="3">
                  <c:v>85</c:v>
                </c:pt>
                <c:pt idx="4">
                  <c:v>81</c:v>
                </c:pt>
                <c:pt idx="5">
                  <c:v>78</c:v>
                </c:pt>
                <c:pt idx="6">
                  <c:v>70</c:v>
                </c:pt>
                <c:pt idx="7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8E8-484E-931E-2D5B6B2138E1}"/>
            </c:ext>
          </c:extLst>
        </c:ser>
        <c:ser>
          <c:idx val="6"/>
          <c:order val="3"/>
          <c:tx>
            <c:strRef>
              <c:f>Sheet1!$B$18</c:f>
              <c:strCache>
                <c:ptCount val="1"/>
                <c:pt idx="0">
                  <c:v>Middle East and Africa</c:v>
                </c:pt>
              </c:strCache>
            </c:strRef>
          </c:tx>
          <c:spPr>
            <a:ln w="28575" cap="rnd">
              <a:solidFill>
                <a:srgbClr val="CCCCCC"/>
              </a:solidFill>
              <a:round/>
            </a:ln>
            <a:effectLst/>
          </c:spPr>
          <c:marker>
            <c:symbol val="none"/>
          </c:marker>
          <c:cat>
            <c:strRef>
              <c:f>Sheet1!$C$11:$J$11</c:f>
              <c:strCache>
                <c:ptCount val="8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</c:strCache>
            </c:strRef>
          </c:cat>
          <c:val>
            <c:numRef>
              <c:f>Sheet1!$C$18:$J$18</c:f>
              <c:numCache>
                <c:formatCode>0</c:formatCode>
                <c:ptCount val="8"/>
                <c:pt idx="0">
                  <c:v>41</c:v>
                </c:pt>
                <c:pt idx="1">
                  <c:v>55</c:v>
                </c:pt>
                <c:pt idx="2">
                  <c:v>69</c:v>
                </c:pt>
                <c:pt idx="3">
                  <c:v>67</c:v>
                </c:pt>
                <c:pt idx="4">
                  <c:v>66</c:v>
                </c:pt>
                <c:pt idx="5">
                  <c:v>49</c:v>
                </c:pt>
                <c:pt idx="6">
                  <c:v>50</c:v>
                </c:pt>
                <c:pt idx="7">
                  <c:v>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8E8-484E-931E-2D5B6B2138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89877248"/>
        <c:axId val="1889863520"/>
      </c:lineChart>
      <c:catAx>
        <c:axId val="188987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863520"/>
        <c:crosses val="autoZero"/>
        <c:auto val="1"/>
        <c:lblAlgn val="ctr"/>
        <c:lblOffset val="100"/>
        <c:noMultiLvlLbl val="0"/>
      </c:catAx>
      <c:valAx>
        <c:axId val="188986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89877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97779125-A922-46AF-8D42-75AF63D4A2AF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4E739FFE-8B6D-43EB-9104-CEBEB8562B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7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42B730F8-B802-4582-B3E6-27FF3D43D5BF}" type="datetimeFigureOut">
              <a:rPr lang="en-GB" smtClean="0"/>
              <a:t>08/05/2024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5" tIns="45853" rIns="91705" bIns="4585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705" tIns="45853" rIns="91705" bIns="4585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69"/>
            <a:ext cx="294909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EB0588DC-87E9-4867-ACCC-BDBE5DA62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8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13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b="0" i="0" u="none" strike="noStrike" baseline="0" dirty="0">
              <a:latin typeface="Arial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524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b="0" i="0" u="none" strike="noStrike" baseline="0" dirty="0">
              <a:latin typeface="Arial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4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236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62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939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588DC-87E9-4867-ACCC-BDBE5DA62A3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132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rgbClr val="0462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665856"/>
            <a:ext cx="6300000" cy="1267200"/>
          </a:xfrm>
          <a:prstGeom prst="rect">
            <a:avLst/>
          </a:prstGeom>
        </p:spPr>
        <p:txBody>
          <a:bodyPr lIns="90000" rIns="90000" anchor="ctr">
            <a:spAutoFit/>
          </a:bodyPr>
          <a:lstStyle>
            <a:lvl1pPr>
              <a:lnSpc>
                <a:spcPts val="4500"/>
              </a:lnSpc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/>
              <a:t>Click to edit Presentation title</a:t>
            </a:r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051050" y="4581128"/>
            <a:ext cx="3457575" cy="432048"/>
          </a:xfr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names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Blue">
    <p:bg>
      <p:bgPr>
        <a:gradFill>
          <a:gsLst>
            <a:gs pos="0">
              <a:srgbClr val="004B78"/>
            </a:gs>
            <a:gs pos="100000">
              <a:srgbClr val="037BC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440108"/>
            <a:ext cx="2123728" cy="34180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600" b="0" i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40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Grey">
    <p:bg>
      <p:bgPr>
        <a:gradFill>
          <a:gsLst>
            <a:gs pos="0">
              <a:srgbClr val="727272"/>
            </a:gs>
            <a:gs pos="100000">
              <a:srgbClr val="C8C8C8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440108"/>
            <a:ext cx="2123728" cy="34180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600" b="0" i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Green">
    <p:bg>
      <p:bgPr>
        <a:gradFill>
          <a:gsLst>
            <a:gs pos="0">
              <a:srgbClr val="4B7520"/>
            </a:gs>
            <a:gs pos="100000">
              <a:srgbClr val="8CC84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440108"/>
            <a:ext cx="2123728" cy="341803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600" b="0" i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Image 7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906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Photo Blue">
    <p:bg>
      <p:bgPr>
        <a:gradFill>
          <a:gsLst>
            <a:gs pos="0">
              <a:srgbClr val="004B78"/>
            </a:gs>
            <a:gs pos="100000">
              <a:srgbClr val="037BC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1916832"/>
            <a:ext cx="5976664" cy="369332"/>
          </a:xfrm>
        </p:spPr>
        <p:txBody>
          <a:bodyPr wrap="square" anchor="ctr" anchorCtr="0">
            <a:spAutoFit/>
          </a:bodyPr>
          <a:lstStyle>
            <a:lvl1pPr algn="l">
              <a:lnSpc>
                <a:spcPct val="100000"/>
              </a:lnSpc>
              <a:defRPr sz="1800" b="0" i="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insert names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708920"/>
            <a:ext cx="9144000" cy="345638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547664" y="764704"/>
            <a:ext cx="6688138" cy="936104"/>
          </a:xfrm>
        </p:spPr>
        <p:txBody>
          <a:bodyPr anchor="ctr"/>
          <a:lstStyle>
            <a:lvl1pPr marL="0" indent="0">
              <a:buNone/>
              <a:defRPr sz="3600" b="1">
                <a:solidFill>
                  <a:schemeClr val="bg1"/>
                </a:solidFill>
                <a:latin typeface="Caecilia Roman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34923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Photo Grey">
    <p:bg>
      <p:bgPr>
        <a:gradFill>
          <a:gsLst>
            <a:gs pos="0">
              <a:srgbClr val="727272"/>
            </a:gs>
            <a:gs pos="100000">
              <a:srgbClr val="C8C8C8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1916832"/>
            <a:ext cx="5976664" cy="369332"/>
          </a:xfrm>
        </p:spPr>
        <p:txBody>
          <a:bodyPr wrap="square" anchor="ctr" anchorCtr="0">
            <a:spAutoFit/>
          </a:bodyPr>
          <a:lstStyle>
            <a:lvl1pPr algn="l">
              <a:lnSpc>
                <a:spcPct val="100000"/>
              </a:lnSpc>
              <a:defRPr sz="1800" b="0" i="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insert names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708920"/>
            <a:ext cx="9144000" cy="345638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547664" y="764704"/>
            <a:ext cx="6688138" cy="936104"/>
          </a:xfrm>
        </p:spPr>
        <p:txBody>
          <a:bodyPr anchor="ctr"/>
          <a:lstStyle>
            <a:lvl1pPr marL="0" indent="0">
              <a:buNone/>
              <a:defRPr sz="3600" b="1">
                <a:solidFill>
                  <a:schemeClr val="bg1"/>
                </a:solidFill>
                <a:latin typeface="Caecilia Roman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181472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/ Photo Green">
    <p:bg>
      <p:bgPr>
        <a:gradFill>
          <a:gsLst>
            <a:gs pos="0">
              <a:srgbClr val="4B7520"/>
            </a:gs>
            <a:gs pos="100000">
              <a:srgbClr val="8CC84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267744" y="1916832"/>
            <a:ext cx="5976664" cy="369332"/>
          </a:xfrm>
        </p:spPr>
        <p:txBody>
          <a:bodyPr wrap="square" anchor="ctr" anchorCtr="0">
            <a:spAutoFit/>
          </a:bodyPr>
          <a:lstStyle>
            <a:lvl1pPr algn="l">
              <a:lnSpc>
                <a:spcPct val="100000"/>
              </a:lnSpc>
              <a:defRPr sz="1800" b="0" i="0" cap="none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insert names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708920"/>
            <a:ext cx="9144000" cy="345638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547664" y="764704"/>
            <a:ext cx="6688138" cy="936104"/>
          </a:xfrm>
        </p:spPr>
        <p:txBody>
          <a:bodyPr anchor="ctr"/>
          <a:lstStyle>
            <a:lvl1pPr marL="0" indent="0">
              <a:buNone/>
              <a:defRPr sz="3600" b="1">
                <a:solidFill>
                  <a:schemeClr val="bg1"/>
                </a:solidFill>
                <a:latin typeface="Caecilia Roman" pitchFamily="18" charset="0"/>
              </a:defRPr>
            </a:lvl1pPr>
          </a:lstStyle>
          <a:p>
            <a:pPr lvl="0"/>
            <a:r>
              <a:rPr lang="en-US" dirty="0"/>
              <a:t>Click to edit presentation title</a:t>
            </a:r>
          </a:p>
        </p:txBody>
      </p:sp>
      <p:pic>
        <p:nvPicPr>
          <p:cNvPr id="12" name="Imag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41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9800" y="468000"/>
            <a:ext cx="669832" cy="1393253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768545"/>
            <a:ext cx="5759450" cy="792162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rgbClr val="04629A"/>
                </a:solidFill>
                <a:latin typeface="Caecilia Roman" pitchFamily="18" charset="0"/>
              </a:defRPr>
            </a:lvl1pPr>
            <a:lvl2pPr algn="l">
              <a:defRPr>
                <a:latin typeface="Caecilia Roman" pitchFamily="18" charset="0"/>
              </a:defRPr>
            </a:lvl2pPr>
            <a:lvl3pPr algn="l">
              <a:defRPr>
                <a:latin typeface="Caecilia Roman" pitchFamily="18" charset="0"/>
              </a:defRPr>
            </a:lvl3pPr>
            <a:lvl4pPr algn="l">
              <a:defRPr>
                <a:latin typeface="Caecilia Roman" pitchFamily="18" charset="0"/>
              </a:defRPr>
            </a:lvl4pPr>
            <a:lvl5pPr algn="l">
              <a:defRPr>
                <a:latin typeface="Caecilia Roman" pitchFamily="18" charset="0"/>
              </a:defRPr>
            </a:lvl5pPr>
          </a:lstStyle>
          <a:p>
            <a:pPr lvl="0"/>
            <a:r>
              <a:rPr lang="en-US" dirty="0"/>
              <a:t>Click to edit slide title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2"/>
          </p:nvPr>
        </p:nvSpPr>
        <p:spPr>
          <a:xfrm>
            <a:off x="1258888" y="2276475"/>
            <a:ext cx="6697662" cy="3816821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790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2"/>
          </p:nvPr>
        </p:nvSpPr>
        <p:spPr>
          <a:xfrm>
            <a:off x="539552" y="548681"/>
            <a:ext cx="8064896" cy="583264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055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Black"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93600" y="5328000"/>
            <a:ext cx="950407" cy="15300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260000" y="2928144"/>
            <a:ext cx="6624000" cy="1041311"/>
          </a:xfrm>
        </p:spPr>
        <p:txBody>
          <a:bodyPr anchor="ctr" anchorCtr="0">
            <a:spAutoFit/>
          </a:bodyPr>
          <a:lstStyle>
            <a:lvl1pPr algn="ctr">
              <a:lnSpc>
                <a:spcPts val="3700"/>
              </a:lnSpc>
              <a:defRPr sz="3600" b="0" i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Section Header title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Imag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79600" y="468000"/>
            <a:ext cx="69230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03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Grey">
    <p:bg>
      <p:bgPr>
        <a:solidFill>
          <a:srgbClr val="7272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665856"/>
            <a:ext cx="6300000" cy="1267200"/>
          </a:xfrm>
          <a:prstGeom prst="rect">
            <a:avLst/>
          </a:prstGeom>
        </p:spPr>
        <p:txBody>
          <a:bodyPr lIns="90000" rIns="90000" anchor="ctr">
            <a:spAutoFit/>
          </a:bodyPr>
          <a:lstStyle>
            <a:lvl1pPr>
              <a:lnSpc>
                <a:spcPts val="4500"/>
              </a:lnSpc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/>
              <a:t>Click to edit Presentation title</a:t>
            </a:r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051050" y="4581128"/>
            <a:ext cx="3457575" cy="432048"/>
          </a:xfr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names</a:t>
            </a:r>
          </a:p>
        </p:txBody>
      </p:sp>
    </p:spTree>
    <p:extLst>
      <p:ext uri="{BB962C8B-B14F-4D97-AF65-F5344CB8AC3E}">
        <p14:creationId xmlns:p14="http://schemas.microsoft.com/office/powerpoint/2010/main" val="17782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Green">
    <p:bg>
      <p:bgPr>
        <a:solidFill>
          <a:srgbClr val="8CC8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000" y="2628508"/>
            <a:ext cx="2628000" cy="4229631"/>
          </a:xfrm>
          <a:prstGeom prst="rect">
            <a:avLst/>
          </a:prstGeom>
        </p:spPr>
      </p:pic>
      <p:pic>
        <p:nvPicPr>
          <p:cNvPr id="36" name="Imag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508"/>
            <a:ext cx="2628000" cy="4229631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368000" y="2665856"/>
            <a:ext cx="6300000" cy="1267200"/>
          </a:xfrm>
          <a:prstGeom prst="rect">
            <a:avLst/>
          </a:prstGeom>
        </p:spPr>
        <p:txBody>
          <a:bodyPr lIns="90000" rIns="90000" anchor="ctr">
            <a:spAutoFit/>
          </a:bodyPr>
          <a:lstStyle>
            <a:lvl1pPr>
              <a:lnSpc>
                <a:spcPts val="4500"/>
              </a:lnSpc>
              <a:defRPr sz="4800" b="1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/>
              <a:t>Click to edit Presentation title</a:t>
            </a:r>
          </a:p>
        </p:txBody>
      </p:sp>
      <p:pic>
        <p:nvPicPr>
          <p:cNvPr id="37" name="Image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200" y="432000"/>
            <a:ext cx="692307" cy="1440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chemeClr val="bg1"/>
                </a:solidFill>
                <a:latin typeface="Arial"/>
              </a:defRPr>
            </a:lvl1pPr>
          </a:lstStyle>
          <a:p>
            <a:endParaRPr lang="en-GB" dirty="0"/>
          </a:p>
        </p:txBody>
      </p:sp>
      <p:pic>
        <p:nvPicPr>
          <p:cNvPr id="10" name="Imag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6055200"/>
            <a:ext cx="1742400" cy="57882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051050" y="4581128"/>
            <a:ext cx="3457575" cy="432048"/>
          </a:xfrm>
        </p:spPr>
        <p:txBody>
          <a:bodyPr anchor="ctr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dirty="0"/>
              <a:t>Click to insert names</a:t>
            </a:r>
          </a:p>
        </p:txBody>
      </p:sp>
    </p:spTree>
    <p:extLst>
      <p:ext uri="{BB962C8B-B14F-4D97-AF65-F5344CB8AC3E}">
        <p14:creationId xmlns:p14="http://schemas.microsoft.com/office/powerpoint/2010/main" val="144135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rgbClr val="727272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solidFill>
                  <a:srgbClr val="727272"/>
                </a:solidFill>
                <a:latin typeface="+mn-lt"/>
              </a:defRPr>
            </a:lvl1pPr>
            <a:lvl2pPr>
              <a:defRPr>
                <a:solidFill>
                  <a:srgbClr val="727272"/>
                </a:solidFill>
                <a:latin typeface="+mn-lt"/>
              </a:defRPr>
            </a:lvl2pPr>
            <a:lvl3pPr>
              <a:defRPr>
                <a:solidFill>
                  <a:srgbClr val="727272"/>
                </a:solidFill>
                <a:latin typeface="+mn-lt"/>
              </a:defRPr>
            </a:lvl3pPr>
            <a:lvl4pPr>
              <a:defRPr>
                <a:solidFill>
                  <a:srgbClr val="727272"/>
                </a:solidFill>
                <a:latin typeface="+mn-lt"/>
              </a:defRPr>
            </a:lvl4pPr>
            <a:lvl5pPr>
              <a:defRPr>
                <a:solidFill>
                  <a:srgbClr val="72727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49424" cy="365125"/>
          </a:xfrm>
        </p:spPr>
        <p:txBody>
          <a:bodyPr/>
          <a:lstStyle>
            <a:lvl1pPr>
              <a:defRPr sz="1400" b="1"/>
            </a:lvl1pPr>
          </a:lstStyle>
          <a:p>
            <a:fld id="{A08F3A77-8489-4BF1-A6AC-84C67DE8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43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Gre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 userDrawn="1"/>
        </p:nvSpPr>
        <p:spPr>
          <a:xfrm flipH="1">
            <a:off x="8193590" y="5328369"/>
            <a:ext cx="950410" cy="1529631"/>
          </a:xfrm>
          <a:prstGeom prst="rtTriangle">
            <a:avLst/>
          </a:prstGeom>
          <a:solidFill>
            <a:srgbClr val="9D9D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rgbClr val="727272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solidFill>
                  <a:srgbClr val="727272"/>
                </a:solidFill>
                <a:latin typeface="+mn-lt"/>
              </a:defRPr>
            </a:lvl1pPr>
            <a:lvl2pPr>
              <a:defRPr>
                <a:solidFill>
                  <a:srgbClr val="727272"/>
                </a:solidFill>
                <a:latin typeface="+mn-lt"/>
              </a:defRPr>
            </a:lvl2pPr>
            <a:lvl3pPr>
              <a:defRPr>
                <a:solidFill>
                  <a:srgbClr val="727272"/>
                </a:solidFill>
                <a:latin typeface="+mn-lt"/>
              </a:defRPr>
            </a:lvl3pPr>
            <a:lvl4pPr>
              <a:defRPr>
                <a:solidFill>
                  <a:srgbClr val="727272"/>
                </a:solidFill>
                <a:latin typeface="+mn-lt"/>
              </a:defRPr>
            </a:lvl4pPr>
            <a:lvl5pPr>
              <a:defRPr>
                <a:solidFill>
                  <a:srgbClr val="72727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49424" cy="365125"/>
          </a:xfrm>
        </p:spPr>
        <p:txBody>
          <a:bodyPr/>
          <a:lstStyle>
            <a:lvl1pPr>
              <a:defRPr sz="1400" b="1"/>
            </a:lvl1pPr>
          </a:lstStyle>
          <a:p>
            <a:fld id="{A08F3A77-8489-4BF1-A6AC-84C67DE8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06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 userDrawn="1"/>
        </p:nvSpPr>
        <p:spPr>
          <a:xfrm flipH="1">
            <a:off x="8193590" y="5328369"/>
            <a:ext cx="950410" cy="1529631"/>
          </a:xfrm>
          <a:prstGeom prst="rtTriangle">
            <a:avLst/>
          </a:prstGeom>
          <a:solidFill>
            <a:srgbClr val="8CC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rgbClr val="4B7520"/>
                </a:solidFill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solidFill>
                  <a:srgbClr val="727272"/>
                </a:solidFill>
                <a:latin typeface="+mn-lt"/>
              </a:defRPr>
            </a:lvl1pPr>
            <a:lvl2pPr>
              <a:defRPr>
                <a:solidFill>
                  <a:srgbClr val="727272"/>
                </a:solidFill>
                <a:latin typeface="+mn-lt"/>
              </a:defRPr>
            </a:lvl2pPr>
            <a:lvl3pPr>
              <a:defRPr>
                <a:solidFill>
                  <a:srgbClr val="727272"/>
                </a:solidFill>
                <a:latin typeface="+mn-lt"/>
              </a:defRPr>
            </a:lvl3pPr>
            <a:lvl4pPr>
              <a:defRPr>
                <a:solidFill>
                  <a:srgbClr val="727272"/>
                </a:solidFill>
                <a:latin typeface="+mn-lt"/>
              </a:defRPr>
            </a:lvl4pPr>
            <a:lvl5pPr>
              <a:defRPr>
                <a:solidFill>
                  <a:srgbClr val="727272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49424" cy="365125"/>
          </a:xfrm>
        </p:spPr>
        <p:txBody>
          <a:bodyPr/>
          <a:lstStyle>
            <a:lvl1pPr>
              <a:defRPr sz="1400" b="1"/>
            </a:lvl1pPr>
          </a:lstStyle>
          <a:p>
            <a:fld id="{A08F3A77-8489-4BF1-A6AC-84C67DE8E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38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204864"/>
            <a:ext cx="9144000" cy="4104456"/>
          </a:xfrm>
          <a:prstGeom prst="rect">
            <a:avLst/>
          </a:prstGeom>
          <a:gradFill>
            <a:gsLst>
              <a:gs pos="0">
                <a:srgbClr val="004B78"/>
              </a:gs>
              <a:gs pos="100000">
                <a:srgbClr val="037BC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Imag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9800" y="468000"/>
            <a:ext cx="669832" cy="1393253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768545"/>
            <a:ext cx="5759450" cy="792162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rgbClr val="04629A"/>
                </a:solidFill>
                <a:latin typeface="Caecilia Roman" pitchFamily="18" charset="0"/>
              </a:defRPr>
            </a:lvl1pPr>
            <a:lvl2pPr algn="l">
              <a:defRPr>
                <a:latin typeface="Caecilia Roman" pitchFamily="18" charset="0"/>
              </a:defRPr>
            </a:lvl2pPr>
            <a:lvl3pPr algn="l">
              <a:defRPr>
                <a:latin typeface="Caecilia Roman" pitchFamily="18" charset="0"/>
              </a:defRPr>
            </a:lvl3pPr>
            <a:lvl4pPr algn="l">
              <a:defRPr>
                <a:latin typeface="Caecilia Roman" pitchFamily="18" charset="0"/>
              </a:defRPr>
            </a:lvl4pPr>
            <a:lvl5pPr algn="l">
              <a:defRPr>
                <a:latin typeface="Caecilia Roman" pitchFamily="18" charset="0"/>
              </a:defRPr>
            </a:lvl5pPr>
          </a:lstStyle>
          <a:p>
            <a:pPr lvl="0"/>
            <a:r>
              <a:rPr lang="en-US" dirty="0"/>
              <a:t>Click to edit slide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395536" y="2492896"/>
            <a:ext cx="8353177" cy="352849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31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Gre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204864"/>
            <a:ext cx="9144000" cy="4104456"/>
          </a:xfrm>
          <a:prstGeom prst="rect">
            <a:avLst/>
          </a:prstGeom>
          <a:gradFill>
            <a:gsLst>
              <a:gs pos="0">
                <a:srgbClr val="727272"/>
              </a:gs>
              <a:gs pos="100000">
                <a:srgbClr val="C8C8C8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Imag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9800" y="468000"/>
            <a:ext cx="669832" cy="1393253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768545"/>
            <a:ext cx="5759450" cy="792162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rgbClr val="727272"/>
                </a:solidFill>
                <a:latin typeface="Caecilia Roman" pitchFamily="18" charset="0"/>
              </a:defRPr>
            </a:lvl1pPr>
            <a:lvl2pPr algn="l">
              <a:defRPr>
                <a:latin typeface="Caecilia Roman" pitchFamily="18" charset="0"/>
              </a:defRPr>
            </a:lvl2pPr>
            <a:lvl3pPr algn="l">
              <a:defRPr>
                <a:latin typeface="Caecilia Roman" pitchFamily="18" charset="0"/>
              </a:defRPr>
            </a:lvl3pPr>
            <a:lvl4pPr algn="l">
              <a:defRPr>
                <a:latin typeface="Caecilia Roman" pitchFamily="18" charset="0"/>
              </a:defRPr>
            </a:lvl4pPr>
            <a:lvl5pPr algn="l">
              <a:defRPr>
                <a:latin typeface="Caecilia Roman" pitchFamily="18" charset="0"/>
              </a:defRPr>
            </a:lvl5pPr>
          </a:lstStyle>
          <a:p>
            <a:pPr lvl="0"/>
            <a:r>
              <a:rPr lang="en-US" dirty="0"/>
              <a:t>Click to edit slide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395536" y="2492896"/>
            <a:ext cx="8353177" cy="352849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567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Gre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2204864"/>
            <a:ext cx="9144000" cy="4104456"/>
          </a:xfrm>
          <a:prstGeom prst="rect">
            <a:avLst/>
          </a:prstGeom>
          <a:gradFill>
            <a:gsLst>
              <a:gs pos="0">
                <a:srgbClr val="4B7520"/>
              </a:gs>
              <a:gs pos="100000">
                <a:srgbClr val="8CC841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Imag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9800" y="468000"/>
            <a:ext cx="669832" cy="1393253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400" b="1" baseline="0">
                <a:solidFill>
                  <a:srgbClr val="9D9D9D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768545"/>
            <a:ext cx="5759450" cy="792162"/>
          </a:xfrm>
        </p:spPr>
        <p:txBody>
          <a:bodyPr anchor="ctr"/>
          <a:lstStyle>
            <a:lvl1pPr marL="0" indent="0" algn="l">
              <a:buNone/>
              <a:defRPr b="1">
                <a:solidFill>
                  <a:srgbClr val="4B7520"/>
                </a:solidFill>
                <a:latin typeface="Caecilia Roman" pitchFamily="18" charset="0"/>
              </a:defRPr>
            </a:lvl1pPr>
            <a:lvl2pPr algn="l">
              <a:defRPr>
                <a:latin typeface="Caecilia Roman" pitchFamily="18" charset="0"/>
              </a:defRPr>
            </a:lvl2pPr>
            <a:lvl3pPr algn="l">
              <a:defRPr>
                <a:latin typeface="Caecilia Roman" pitchFamily="18" charset="0"/>
              </a:defRPr>
            </a:lvl3pPr>
            <a:lvl4pPr algn="l">
              <a:defRPr>
                <a:latin typeface="Caecilia Roman" pitchFamily="18" charset="0"/>
              </a:defRPr>
            </a:lvl4pPr>
            <a:lvl5pPr algn="l">
              <a:defRPr>
                <a:latin typeface="Caecilia Roman" pitchFamily="18" charset="0"/>
              </a:defRPr>
            </a:lvl5pPr>
          </a:lstStyle>
          <a:p>
            <a:pPr lvl="0"/>
            <a:r>
              <a:rPr lang="en-US" dirty="0"/>
              <a:t>Click to edit slide title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395536" y="2492896"/>
            <a:ext cx="8353177" cy="352849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588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8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3600" y="5328184"/>
            <a:ext cx="950407" cy="152963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1" name="Rectangle 20"/>
          <p:cNvSpPr/>
          <p:nvPr/>
        </p:nvSpPr>
        <p:spPr bwMode="auto">
          <a:xfrm>
            <a:off x="504000" y="1306800"/>
            <a:ext cx="8154000" cy="0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Helvetica 65 Medium" pitchFamily="34" charset="0"/>
            </a:endParaRPr>
          </a:p>
        </p:txBody>
      </p:sp>
      <p:pic>
        <p:nvPicPr>
          <p:cNvPr id="24" name="Image 7"/>
          <p:cNvPicPr>
            <a:picLocks noChangeAspect="1"/>
          </p:cNvPicPr>
          <p:nvPr userDrawn="1"/>
        </p:nvPicPr>
        <p:blipFill>
          <a:blip r:embed="rId21" cstate="print"/>
          <a:stretch>
            <a:fillRect/>
          </a:stretch>
        </p:blipFill>
        <p:spPr>
          <a:xfrm>
            <a:off x="500400" y="288000"/>
            <a:ext cx="458653" cy="954000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68000" y="1602000"/>
            <a:ext cx="8218800" cy="452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Slide title</a:t>
            </a:r>
            <a:br>
              <a:rPr lang="en-US" dirty="0"/>
            </a:br>
            <a:r>
              <a:rPr lang="en-US" dirty="0"/>
              <a:t>Slide title can be extended to two lines</a:t>
            </a:r>
          </a:p>
        </p:txBody>
      </p:sp>
      <p:sp>
        <p:nvSpPr>
          <p:cNvPr id="26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100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GB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100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A08F3A77-8489-4BF1-A6AC-84C67DE8EF5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5" r:id="rId2"/>
    <p:sldLayoutId id="2147483692" r:id="rId3"/>
    <p:sldLayoutId id="2147483710" r:id="rId4"/>
    <p:sldLayoutId id="2147483708" r:id="rId5"/>
    <p:sldLayoutId id="2147483707" r:id="rId6"/>
    <p:sldLayoutId id="2147483704" r:id="rId7"/>
    <p:sldLayoutId id="2147483705" r:id="rId8"/>
    <p:sldLayoutId id="2147483703" r:id="rId9"/>
    <p:sldLayoutId id="2147483696" r:id="rId10"/>
    <p:sldLayoutId id="2147483687" r:id="rId11"/>
    <p:sldLayoutId id="2147483694" r:id="rId12"/>
    <p:sldLayoutId id="2147483690" r:id="rId13"/>
    <p:sldLayoutId id="2147483689" r:id="rId14"/>
    <p:sldLayoutId id="2147483691" r:id="rId15"/>
    <p:sldLayoutId id="2147483693" r:id="rId16"/>
    <p:sldLayoutId id="2147483706" r:id="rId17"/>
    <p:sldLayoutId id="2147483709" r:id="rId18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800" kern="1200">
          <a:solidFill>
            <a:schemeClr val="tx1"/>
          </a:solidFill>
          <a:latin typeface="Caecilia Roman" pitchFamily="18" charset="0"/>
          <a:ea typeface="+mj-ea"/>
          <a:cs typeface="+mj-cs"/>
        </a:defRPr>
      </a:lvl1pPr>
    </p:titleStyle>
    <p:bodyStyle>
      <a:lvl1pPr marL="342000" indent="-342000" algn="l" rtl="0" eaLnBrk="1" latinLnBrk="0" hangingPunct="1">
        <a:spcBef>
          <a:spcPts val="768"/>
        </a:spcBef>
        <a:buClr>
          <a:schemeClr val="tx1"/>
        </a:buClr>
        <a:buFont typeface="Arial" pitchFamily="34" charset="0"/>
        <a:buChar char="•"/>
        <a:defRPr kumimoji="0" sz="3200" kern="1200">
          <a:solidFill>
            <a:schemeClr val="tx1"/>
          </a:solidFill>
          <a:latin typeface="+mj-lt"/>
          <a:ea typeface="+mn-ea"/>
          <a:cs typeface="+mn-cs"/>
        </a:defRPr>
      </a:lvl1pPr>
      <a:lvl2pPr marL="741600" indent="-284400" algn="l" rtl="0" eaLnBrk="1" latinLnBrk="0" hangingPunct="1">
        <a:spcBef>
          <a:spcPts val="672"/>
        </a:spcBef>
        <a:buClr>
          <a:schemeClr val="tx1"/>
        </a:buClr>
        <a:buFont typeface="Arial" pitchFamily="34" charset="0"/>
        <a:buChar char="–"/>
        <a:defRPr kumimoji="0"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4800" indent="-230400" algn="l" rtl="0" eaLnBrk="1" latinLnBrk="0" hangingPunct="1">
        <a:spcBef>
          <a:spcPts val="576"/>
        </a:spcBef>
        <a:buClr>
          <a:schemeClr val="tx1"/>
        </a:buClr>
        <a:buFont typeface="Arial" pitchFamily="34" charset="0"/>
        <a:buChar char="•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20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–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9200" indent="-230400" algn="l" rtl="0" eaLnBrk="1" latinLnBrk="0" hangingPunct="1">
        <a:spcBef>
          <a:spcPts val="480"/>
        </a:spcBef>
        <a:buClr>
          <a:schemeClr val="tx1"/>
        </a:buClr>
        <a:buFont typeface="Arial" pitchFamily="34" charset="0"/>
        <a:buChar char="»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688" y="1052736"/>
            <a:ext cx="7056784" cy="2563473"/>
          </a:xfrm>
        </p:spPr>
        <p:txBody>
          <a:bodyPr/>
          <a:lstStyle/>
          <a:p>
            <a:r>
              <a:rPr lang="en-GB" sz="3200" dirty="0"/>
              <a:t>Merger perspectives from the OECD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3528" y="4149080"/>
            <a:ext cx="5185097" cy="1512168"/>
          </a:xfrm>
        </p:spPr>
        <p:txBody>
          <a:bodyPr/>
          <a:lstStyle/>
          <a:p>
            <a:r>
              <a:rPr lang="en-GB" b="1" dirty="0"/>
              <a:t>Despina Pachnou</a:t>
            </a:r>
          </a:p>
          <a:p>
            <a:r>
              <a:rPr lang="en-GB" b="1" dirty="0"/>
              <a:t>OECD competition division</a:t>
            </a:r>
          </a:p>
          <a:p>
            <a:endParaRPr lang="en-GB" b="1" dirty="0"/>
          </a:p>
          <a:p>
            <a:r>
              <a:rPr lang="en-GB" sz="1400" b="1" dirty="0" err="1"/>
              <a:t>Opatija</a:t>
            </a:r>
            <a:r>
              <a:rPr lang="en-GB" sz="1400" b="1" dirty="0"/>
              <a:t>, 9 May 2024</a:t>
            </a:r>
          </a:p>
        </p:txBody>
      </p:sp>
    </p:spTree>
    <p:extLst>
      <p:ext uri="{BB962C8B-B14F-4D97-AF65-F5344CB8AC3E}">
        <p14:creationId xmlns:p14="http://schemas.microsoft.com/office/powerpoint/2010/main" val="1374221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000" y="237600"/>
            <a:ext cx="7416000" cy="1022400"/>
          </a:xfrm>
        </p:spPr>
        <p:txBody>
          <a:bodyPr anchor="ctr">
            <a:normAutofit/>
          </a:bodyPr>
          <a:lstStyle/>
          <a:p>
            <a:r>
              <a:rPr lang="en-GB" dirty="0"/>
              <a:t>Merger notifications,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60432" y="6381328"/>
            <a:ext cx="549424" cy="365125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A08F3A77-8489-4BF1-A6AC-84C67DE8EF55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D1A6783-FCAE-4397-A984-C6429FA2C1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441896"/>
              </p:ext>
            </p:extLst>
          </p:nvPr>
        </p:nvGraphicFramePr>
        <p:xfrm>
          <a:off x="287675" y="1856128"/>
          <a:ext cx="8218800" cy="452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291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Merger notifications,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6DD36D0-37B5-A7E2-A36E-815DA31E553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601788"/>
          <a:ext cx="8218487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6909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241F-6831-7C56-5839-D43E4C4C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727272"/>
                </a:solidFill>
                <a:effectLst/>
                <a:uLnTx/>
                <a:uFillTx/>
                <a:latin typeface="Caecilia Roman" pitchFamily="18" charset="0"/>
                <a:ea typeface="+mj-ea"/>
                <a:cs typeface="+mj-cs"/>
              </a:rPr>
              <a:t>Mergers with remedies, 2022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B2CA8-9256-C00B-90E1-9FD16DA27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B6F6BDB-F064-4A5B-9CCD-EE75673DB2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160491"/>
              </p:ext>
            </p:extLst>
          </p:nvPr>
        </p:nvGraphicFramePr>
        <p:xfrm>
          <a:off x="468313" y="1601788"/>
          <a:ext cx="8218487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451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4241F-6831-7C56-5839-D43E4C4C2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727272"/>
                </a:solidFill>
                <a:effectLst/>
                <a:uLnTx/>
                <a:uFillTx/>
                <a:latin typeface="Caecilia Roman" pitchFamily="18" charset="0"/>
                <a:ea typeface="+mj-ea"/>
                <a:cs typeface="+mj-cs"/>
              </a:rPr>
              <a:t>Mergers with remedies, 2022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FB2CA8-9256-C00B-90E1-9FD16DA27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B6F6BDB-F064-4A5B-9CCD-EE75673DB2D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8313" y="1601788"/>
          <a:ext cx="8218487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882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20212-AA01-8BC1-437A-571F64F0B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OECD Recommendation on Merger Review, 2005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01C3C-F18F-2241-06C6-556C10229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 covers:</a:t>
            </a:r>
          </a:p>
          <a:p>
            <a:r>
              <a:rPr lang="en-US" dirty="0"/>
              <a:t>notification and timeliness;</a:t>
            </a:r>
          </a:p>
          <a:p>
            <a:r>
              <a:rPr lang="en-US" dirty="0"/>
              <a:t>transparency;</a:t>
            </a:r>
          </a:p>
          <a:p>
            <a:r>
              <a:rPr lang="en-US" dirty="0"/>
              <a:t>procedural fairness requirements;</a:t>
            </a:r>
          </a:p>
          <a:p>
            <a:r>
              <a:rPr lang="en-US" dirty="0"/>
              <a:t>co-operation for cross-border mergers;</a:t>
            </a:r>
          </a:p>
          <a:p>
            <a:r>
              <a:rPr lang="en-US" dirty="0"/>
              <a:t>“sufficient” powers and resources.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27F73-B543-16CF-3767-2056F1EB9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10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2C0B2-AE32-097F-4769-71091DFE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Notification thresholds vs call in mechanisms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2746-0BFF-B382-E756-28068C03A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No magic formula</a:t>
            </a:r>
          </a:p>
          <a:p>
            <a:r>
              <a:rPr lang="en-GB" dirty="0"/>
              <a:t>Clear and objective vs flexible notification criteria </a:t>
            </a:r>
          </a:p>
          <a:p>
            <a:r>
              <a:rPr lang="en-GB" dirty="0"/>
              <a:t>Increase thresholds but allow calling in?</a:t>
            </a:r>
          </a:p>
          <a:p>
            <a:r>
              <a:rPr lang="en-GB" dirty="0"/>
              <a:t>Value of transaction?</a:t>
            </a:r>
          </a:p>
          <a:p>
            <a:r>
              <a:rPr lang="en-US" dirty="0"/>
              <a:t>In all cases, benefits should exceed costs.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38CAD3-8451-4D17-1D50-8D4EA0101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000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709591"/>
            <a:ext cx="6624000" cy="1478418"/>
          </a:xfrm>
        </p:spPr>
        <p:txBody>
          <a:bodyPr/>
          <a:lstStyle/>
          <a:p>
            <a:r>
              <a:rPr lang="en-GB" b="1" dirty="0"/>
              <a:t>Thank you!</a:t>
            </a:r>
            <a:br>
              <a:rPr lang="en-GB" b="1" dirty="0"/>
            </a:br>
            <a:br>
              <a:rPr lang="en-GB" dirty="0"/>
            </a:br>
            <a:r>
              <a:rPr lang="en-GB" sz="2400" b="1" dirty="0"/>
              <a:t>Despina.pachnou@oecd.org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08F3A77-8489-4BF1-A6AC-84C67DE8EF55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4099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ECD_English_white">
  <a:themeElements>
    <a:clrScheme name="OECD Style">
      <a:dk1>
        <a:srgbClr val="727272"/>
      </a:dk1>
      <a:lt1>
        <a:sysClr val="window" lastClr="FFFFFF"/>
      </a:lt1>
      <a:dk2>
        <a:srgbClr val="04629A"/>
      </a:dk2>
      <a:lt2>
        <a:srgbClr val="E6E6E6"/>
      </a:lt2>
      <a:accent1>
        <a:srgbClr val="04629A"/>
      </a:accent1>
      <a:accent2>
        <a:srgbClr val="8CC841"/>
      </a:accent2>
      <a:accent3>
        <a:srgbClr val="DA2128"/>
      </a:accent3>
      <a:accent4>
        <a:srgbClr val="A154A1"/>
      </a:accent4>
      <a:accent5>
        <a:srgbClr val="0BB89C"/>
      </a:accent5>
      <a:accent6>
        <a:srgbClr val="F47920"/>
      </a:accent6>
      <a:hlink>
        <a:srgbClr val="0000FF"/>
      </a:hlink>
      <a:folHlink>
        <a:srgbClr val="800080"/>
      </a:folHlink>
    </a:clrScheme>
    <a:fontScheme name="OECD Style">
      <a:majorFont>
        <a:latin typeface="Caecilia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Working Document" ma:contentTypeID="0x0101008B4DD370EC31429186F3AD49F0D3098F00D44DBCB9EB4F45278CB5C9765BE5299500A4858B360C6A491AA753F8BCA47AA91000CCDD97BACC81094AA9235912A0087CAC" ma:contentTypeVersion="87" ma:contentTypeDescription="" ma:contentTypeScope="" ma:versionID="5d04e6510d2d6acd9021bbf9df077368">
  <xsd:schema xmlns:xsd="http://www.w3.org/2001/XMLSchema" xmlns:xs="http://www.w3.org/2001/XMLSchema" xmlns:p="http://schemas.microsoft.com/office/2006/metadata/properties" xmlns:ns1="54c4cd27-f286-408f-9ce0-33c1e0f3ab39" xmlns:ns2="422d9e62-c95f-4be8-bc96-fc16e6e7af15" xmlns:ns3="ddbd984f-848b-4d59-a9eb-1760df3af461" xmlns:ns5="c9f238dd-bb73-4aef-a7a5-d644ad823e52" xmlns:ns6="ca82dde9-3436-4d3d-bddd-d31447390034" xmlns:ns7="http://schemas.microsoft.com/sharepoint/v4" targetNamespace="http://schemas.microsoft.com/office/2006/metadata/properties" ma:root="true" ma:fieldsID="67c4c0e0d04d1ffe6c5dfe1e52ef102c" ns1:_="" ns2:_="" ns3:_="" ns5:_="" ns6:_="" ns7:_="">
    <xsd:import namespace="54c4cd27-f286-408f-9ce0-33c1e0f3ab39"/>
    <xsd:import namespace="422d9e62-c95f-4be8-bc96-fc16e6e7af15"/>
    <xsd:import namespace="ddbd984f-848b-4d59-a9eb-1760df3af461"/>
    <xsd:import namespace="c9f238dd-bb73-4aef-a7a5-d644ad823e52"/>
    <xsd:import namespace="ca82dde9-3436-4d3d-bddd-d3144739003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OECDKimStatus" minOccurs="0"/>
                <xsd:element ref="ns1:OECDKimBussinessContext" minOccurs="0"/>
                <xsd:element ref="ns1:OECDKimProvenance" minOccurs="0"/>
                <xsd:element ref="ns2:OECDExpirationDate" minOccurs="0"/>
                <xsd:element ref="ns3:OECDProjectLookup" minOccurs="0"/>
                <xsd:element ref="ns3:OECDProjectManager" minOccurs="0"/>
                <xsd:element ref="ns3:OECDProjectMembers" minOccurs="0"/>
                <xsd:element ref="ns3:OECDMainProject" minOccurs="0"/>
                <xsd:element ref="ns3:OECDPinnedBy" minOccurs="0"/>
                <xsd:element ref="ns3:OECDTagsCache" minOccurs="0"/>
                <xsd:element ref="ns2:_dlc_DocIdUrl" minOccurs="0"/>
                <xsd:element ref="ns5:eShareCountryTaxHTField0" minOccurs="0"/>
                <xsd:element ref="ns5:eShareTopicTaxHTField0" minOccurs="0"/>
                <xsd:element ref="ns5:eShareKeywordsTaxHTField0" minOccurs="0"/>
                <xsd:element ref="ns5:eShareCommitteeTaxHTField0" minOccurs="0"/>
                <xsd:element ref="ns5:eSharePWBTaxHTField0" minOccurs="0"/>
                <xsd:element ref="ns3:mcabdfbcfcc34b0db2b26427245c13c6" minOccurs="0"/>
                <xsd:element ref="ns2:_dlc_DocId" minOccurs="0"/>
                <xsd:element ref="ns6:OECDlanguage" minOccurs="0"/>
                <xsd:element ref="ns6:TaxCatchAll" minOccurs="0"/>
                <xsd:element ref="ns6:TaxCatchAllLabel" minOccurs="0"/>
                <xsd:element ref="ns1:OECDMeetingDate" minOccurs="0"/>
                <xsd:element ref="ns2:_dlc_DocIdPersistId" minOccurs="0"/>
                <xsd:element ref="ns2:cdaa264386b64a5eb3931631587e1776" minOccurs="0"/>
                <xsd:element ref="ns3:nbb885e32ada4fa18483bd70230d535b" minOccurs="0"/>
                <xsd:element ref="ns3:OECDSharingStatus" minOccurs="0"/>
                <xsd:element ref="ns3:OECDCommunityDocumentURL" minOccurs="0"/>
                <xsd:element ref="ns3:OECDCommunityDocumentID" minOccurs="0"/>
                <xsd:element ref="ns2:eShareHorizProjTaxHTField0" minOccurs="0"/>
                <xsd:element ref="ns2:OECDAllRelatedUsers" minOccurs="0"/>
                <xsd:element ref="ns3:SharedWithUsers" minOccurs="0"/>
                <xsd:element ref="ns7:IconOverlay" minOccurs="0"/>
                <xsd:element ref="ns1:OECDYe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c4cd27-f286-408f-9ce0-33c1e0f3ab39" elementFormDefault="qualified">
    <xsd:import namespace="http://schemas.microsoft.com/office/2006/documentManagement/types"/>
    <xsd:import namespace="http://schemas.microsoft.com/office/infopath/2007/PartnerControls"/>
    <xsd:element name="OECDKimStatus" ma:index="3" nillable="true" ma:displayName="Kim status" ma:default="Draft" ma:description="" ma:format="Dropdown" ma:hidden="true" ma:internalName="OECDKimStatus" ma:readOnly="false">
      <xsd:simpleType>
        <xsd:restriction base="dms:Choice">
          <xsd:enumeration value="Draft"/>
          <xsd:enumeration value="Final"/>
        </xsd:restriction>
      </xsd:simpleType>
    </xsd:element>
    <xsd:element name="OECDKimBussinessContext" ma:index="4" nillable="true" ma:displayName="Kim bussiness context" ma:description="" ma:hidden="true" ma:internalName="OECDKimBussinessContext" ma:readOnly="false">
      <xsd:simpleType>
        <xsd:restriction base="dms:Text"/>
      </xsd:simpleType>
    </xsd:element>
    <xsd:element name="OECDKimProvenance" ma:index="5" nillable="true" ma:displayName="Kim provenance" ma:description="" ma:hidden="true" ma:internalName="OECDKimProvenance" ma:readOnly="false">
      <xsd:simpleType>
        <xsd:restriction base="dms:Text">
          <xsd:maxLength value="255"/>
        </xsd:restriction>
      </xsd:simpleType>
    </xsd:element>
    <xsd:element name="OECDMeetingDate" ma:index="33" nillable="true" ma:displayName="Meeting Date" ma:default="" ma:format="DateOnly" ma:hidden="true" ma:internalName="OECDMeetingDate">
      <xsd:simpleType>
        <xsd:restriction base="dms:DateTime"/>
      </xsd:simpleType>
    </xsd:element>
    <xsd:element name="OECDYear" ma:index="47" nillable="true" ma:displayName="Year" ma:description="" ma:internalName="OECDYea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2d9e62-c95f-4be8-bc96-fc16e6e7af15" elementFormDefault="qualified">
    <xsd:import namespace="http://schemas.microsoft.com/office/2006/documentManagement/types"/>
    <xsd:import namespace="http://schemas.microsoft.com/office/infopath/2007/PartnerControls"/>
    <xsd:element name="OECDExpirationDate" ma:index="8" nillable="true" ma:displayName="Highlights" ma:default="" ma:description="" ma:format="DateOnly" ma:hidden="true" ma:indexed="true" ma:internalName="OECDExpirationDate" ma:readOnly="false">
      <xsd:simpleType>
        <xsd:restriction base="dms:DateTime"/>
      </xsd:simpleType>
    </xsd:element>
    <xsd:element name="_dlc_DocIdUrl" ma:index="18" nillable="true" ma:displayName="Document ID" ma:description="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8" nillable="true" ma:displayName="Document ID" ma:description="" ma:hidden="true" ma:internalName="_dlc_DocId" ma:readOnly="true">
      <xsd:simpleType>
        <xsd:restriction base="dms:Text"/>
      </xsd:simpleType>
    </xsd:element>
    <xsd:element name="_dlc_DocIdPersistId" ma:index="3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cdaa264386b64a5eb3931631587e1776" ma:index="36" nillable="true" ma:taxonomy="true" ma:internalName="cdaa264386b64a5eb3931631587e1776" ma:taxonomyFieldName="OECDHorizontalProjects" ma:displayName="Horizontal project" ma:default="" ma:fieldId="{cdaa2643-86b6-4a5e-b393-1631587e1776}" ma:taxonomyMulti="true" ma:sspId="27ec883c-a62c-444f-a935-fcddb579e39d" ma:termSetId="d3ca0e0e-65f9-44bf-9d98-5271504f6d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HorizProjTaxHTField0" ma:index="41" nillable="true" ma:displayName="OECDHorizontalProjects_0" ma:description="" ma:hidden="true" ma:internalName="eShareHorizProjTaxHTField0">
      <xsd:simpleType>
        <xsd:restriction base="dms:Note"/>
      </xsd:simpleType>
    </xsd:element>
    <xsd:element name="OECDAllRelatedUsers" ma:index="44" nillable="true" ma:displayName="All related users" ma:description="" ma:hidden="true" ma:internalName="OECDAllRelatedUs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bd984f-848b-4d59-a9eb-1760df3af461" elementFormDefault="qualified">
    <xsd:import namespace="http://schemas.microsoft.com/office/2006/documentManagement/types"/>
    <xsd:import namespace="http://schemas.microsoft.com/office/infopath/2007/PartnerControls"/>
    <xsd:element name="OECDProjectLookup" ma:index="9" nillable="true" ma:displayName="Project" ma:description="" ma:hidden="true" ma:indexed="true" ma:list="bc83b2af-e160-442d-bd56-c59d584bfbe4" ma:internalName="OECDProjectLookup" ma:readOnly="false" ma:showField="OECDShortProjectName" ma:web="ddbd984f-848b-4d59-a9eb-1760df3af461">
      <xsd:simpleType>
        <xsd:restriction base="dms:Lookup"/>
      </xsd:simpleType>
    </xsd:element>
    <xsd:element name="OECDProjectManager" ma:index="10" nillable="true" ma:displayName="Project manager" ma:description="" ma:hidden="true" ma:indexed="true" ma:internalName="OECDProjectManag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ProjectMembers" ma:index="11" nillable="true" ma:displayName="Project members" ma:description="" ma:hidden="true" ma:internalName="OECDProjectMembers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MainProject" ma:index="14" nillable="true" ma:displayName="Main project" ma:description="" ma:hidden="true" ma:indexed="true" ma:list="bc83b2af-e160-442d-bd56-c59d584bfbe4" ma:internalName="OECDMainProject" ma:readOnly="false" ma:showField="OECDShortProjectName">
      <xsd:simpleType>
        <xsd:restriction base="dms:Lookup"/>
      </xsd:simpleType>
    </xsd:element>
    <xsd:element name="OECDPinnedBy" ma:index="15" nillable="true" ma:displayName="Pinned by" ma:description="" ma:hidden="true" ma:internalName="OECDPinnedBy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OECDTagsCache" ma:index="17" nillable="true" ma:displayName="Tags cache" ma:description="" ma:hidden="true" ma:internalName="OECDTagsCache">
      <xsd:simpleType>
        <xsd:restriction base="dms:Note"/>
      </xsd:simpleType>
    </xsd:element>
    <xsd:element name="mcabdfbcfcc34b0db2b26427245c13c6" ma:index="26" nillable="true" ma:displayName="Deliverable owner_0" ma:hidden="true" ma:internalName="mcabdfbcfcc34b0db2b26427245c13c6">
      <xsd:simpleType>
        <xsd:restriction base="dms:Note"/>
      </xsd:simpleType>
    </xsd:element>
    <xsd:element name="nbb885e32ada4fa18483bd70230d535b" ma:index="37" nillable="true" ma:taxonomy="true" ma:internalName="nbb885e32ada4fa18483bd70230d535b" ma:taxonomyFieldName="OECDProjectOwnerStructure" ma:displayName="Project owner" ma:readOnly="false" ma:default="" ma:fieldId="7bb885e3-2ada-4fa1-8483-bd70230d535b" ma:taxonomyMulti="true" ma:sspId="27ec883c-a62c-444f-a935-fcddb579e39d" ma:termSetId="aeec4dcb-19ee-4bc0-941f-681845b568c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ECDSharingStatus" ma:index="38" nillable="true" ma:displayName="O.N.E Document Sharing Status" ma:description="" ma:hidden="true" ma:internalName="OECDSharingStatus">
      <xsd:simpleType>
        <xsd:restriction base="dms:Text"/>
      </xsd:simpleType>
    </xsd:element>
    <xsd:element name="OECDCommunityDocumentURL" ma:index="39" nillable="true" ma:displayName="O.N.E Community Document URL" ma:description="" ma:hidden="true" ma:internalName="OECDCommunityDocumentURL">
      <xsd:simpleType>
        <xsd:restriction base="dms:Text"/>
      </xsd:simpleType>
    </xsd:element>
    <xsd:element name="OECDCommunityDocumentID" ma:index="40" nillable="true" ma:displayName="O.N.E Community Document ID" ma:decimals="0" ma:description="" ma:hidden="true" ma:internalName="OECDCommunityDocumentID">
      <xsd:simpleType>
        <xsd:restriction base="dms:Number"/>
      </xsd:simpleType>
    </xsd:element>
    <xsd:element name="SharedWithUsers" ma:index="4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f238dd-bb73-4aef-a7a5-d644ad823e52" elementFormDefault="qualified">
    <xsd:import namespace="http://schemas.microsoft.com/office/2006/documentManagement/types"/>
    <xsd:import namespace="http://schemas.microsoft.com/office/infopath/2007/PartnerControls"/>
    <xsd:element name="eShareCountryTaxHTField0" ma:index="20" nillable="true" ma:taxonomy="true" ma:internalName="eShareCountryTaxHTField0" ma:taxonomyFieldName="OECDCountry" ma:displayName="Country" ma:readOnly="false" ma:default="" ma:fieldId="{aa366335-bba6-4f71-86c6-f91b1ae503c2}" ma:taxonomyMulti="true" ma:sspId="27ec883c-a62c-444f-a935-fcddb579e39d" ma:termSetId="e1026e78-e24d-4b33-a8f4-6ff75b8e5ad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TopicTaxHTField0" ma:index="21" nillable="true" ma:taxonomy="true" ma:internalName="eShareTopicTaxHTField0" ma:taxonomyFieldName="OECDTopic" ma:displayName="Topic" ma:readOnly="false" ma:default="" ma:fieldId="{9b5335f8-765c-484a-86dd-d10580650a95}" ma:taxonomyMulti="true" ma:sspId="27ec883c-a62c-444f-a935-fcddb579e39d" ma:termSetId="d0043ed9-7fdc-4b21-8641-a864cc50d2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KeywordsTaxHTField0" ma:index="22" nillable="true" ma:taxonomy="true" ma:internalName="eShareKeywordsTaxHTField0" ma:taxonomyFieldName="OECDKeywords" ma:displayName="Keywords" ma:default="" ma:fieldId="{8a7c3663-990d-467c-b1b8-bb4b775674ad}" ma:taxonomyMulti="true" ma:sspId="27ec883c-a62c-444f-a935-fcddb579e39d" ma:termSetId="f51791ee-8e04-4654-a875-fc747102cd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ShareCommitteeTaxHTField0" ma:index="23" nillable="true" ma:taxonomy="true" ma:internalName="eShareCommitteeTaxHTField0" ma:taxonomyFieldName="OECDCommittee" ma:displayName="Committee" ma:fieldId="{29494d90-e667-47b5-adc1-d09dfb5832ab}" ma:sspId="27ec883c-a62c-444f-a935-fcddb579e39d" ma:termSetId="87919aae-be42-4481-84cf-2389a5c84ac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SharePWBTaxHTField0" ma:index="24" nillable="true" ma:taxonomy="true" ma:internalName="eSharePWBTaxHTField0" ma:taxonomyFieldName="OECDPWB" ma:displayName="PWB" ma:fieldId="{fe327ce1-b783-48aa-9b0b-52ad26d1c9f6}" ma:sspId="27ec883c-a62c-444f-a935-fcddb579e39d" ma:termSetId="7bc7477d-4ef0-4820-a158-bb7b3cda138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82dde9-3436-4d3d-bddd-d31447390034" elementFormDefault="qualified">
    <xsd:import namespace="http://schemas.microsoft.com/office/2006/documentManagement/types"/>
    <xsd:import namespace="http://schemas.microsoft.com/office/infopath/2007/PartnerControls"/>
    <xsd:element name="OECDlanguage" ma:index="30" nillable="true" ma:displayName="Document language" ma:default="English" ma:description="" ma:format="Dropdown" ma:hidden="true" ma:internalName="OECDlanguage" ma:readOnly="false">
      <xsd:simpleType>
        <xsd:restriction base="dms:Choice">
          <xsd:enumeration value="English"/>
          <xsd:enumeration value="French"/>
        </xsd:restriction>
      </xsd:simpleType>
    </xsd:element>
    <xsd:element name="TaxCatchAll" ma:index="31" nillable="true" ma:displayName="Taxonomy Catch All Column" ma:hidden="true" ma:list="{4d2fa938-8d37-45fa-910f-cb0aa52e3ee4}" ma:internalName="TaxCatchAll" ma:showField="CatchAllData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2" nillable="true" ma:displayName="Taxonomy Catch All Column1" ma:hidden="true" ma:list="{4d2fa938-8d37-45fa-910f-cb0aa52e3ee4}" ma:internalName="TaxCatchAllLabel" ma:readOnly="true" ma:showField="CatchAllDataLabel" ma:web="422d9e62-c95f-4be8-bc96-fc16e6e7af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4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7" ma:displayName="Content Type"/>
        <xsd:element ref="dc:title" minOccurs="0" maxOccurs="1" ma:index="1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mcabdfbcfcc34b0db2b26427245c13c6 xmlns="ddbd984f-848b-4d59-a9eb-1760df3af461" xsi:nil="true"/>
    <eShareHorizProjTaxHTField0 xmlns="422d9e62-c95f-4be8-bc96-fc16e6e7af15" xsi:nil="true"/>
    <OECDAllRelatedUsers xmlns="422d9e62-c95f-4be8-bc96-fc16e6e7af15">
      <UserInfo>
        <DisplayName/>
        <AccountId xsi:nil="true"/>
        <AccountType/>
      </UserInfo>
    </OECDAllRelatedUsers>
    <OECDKimBussinessContext xmlns="54c4cd27-f286-408f-9ce0-33c1e0f3ab39" xsi:nil="true"/>
    <OECDTagsCache xmlns="ddbd984f-848b-4d59-a9eb-1760df3af461" xsi:nil="true"/>
    <eSharePWB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4.2.1 Competition</TermName>
          <TermId xmlns="http://schemas.microsoft.com/office/infopath/2007/PartnerControls">c2c9fe2b-6eec-484f-8eae-301ea710154a</TermId>
        </TermInfo>
      </Terms>
    </eSharePWBTaxHTField0>
    <OECDlanguage xmlns="ca82dde9-3436-4d3d-bddd-d31447390034">English</OECDlanguage>
    <OECDSharingStatus xmlns="ddbd984f-848b-4d59-a9eb-1760df3af461" xsi:nil="true"/>
    <IconOverlay xmlns="http://schemas.microsoft.com/sharepoint/v4" xsi:nil="true"/>
    <OECDCommunityDocumentURL xmlns="ddbd984f-848b-4d59-a9eb-1760df3af461" xsi:nil="true"/>
    <OECDPinnedBy xmlns="ddbd984f-848b-4d59-a9eb-1760df3af461">
      <UserInfo>
        <DisplayName/>
        <AccountId xsi:nil="true"/>
        <AccountType/>
      </UserInfo>
    </OECDPinnedBy>
    <OECDMeetingDate xmlns="54c4cd27-f286-408f-9ce0-33c1e0f3ab39" xsi:nil="true"/>
    <cdaa264386b64a5eb3931631587e1776 xmlns="422d9e62-c95f-4be8-bc96-fc16e6e7af15">
      <Terms xmlns="http://schemas.microsoft.com/office/infopath/2007/PartnerControls"/>
    </cdaa264386b64a5eb3931631587e1776>
    <nbb885e32ada4fa18483bd70230d535b xmlns="ddbd984f-848b-4d59-a9eb-1760df3af461">
      <Terms xmlns="http://schemas.microsoft.com/office/infopath/2007/PartnerControls">
        <TermInfo xmlns="http://schemas.microsoft.com/office/infopath/2007/PartnerControls">
          <TermName xmlns="http://schemas.microsoft.com/office/infopath/2007/PartnerControls">DAF/COMP</TermName>
          <TermId xmlns="http://schemas.microsoft.com/office/infopath/2007/PartnerControls">431d565e-ba67-41c4-aa64-86facffa5382</TermId>
        </TermInfo>
      </Terms>
    </nbb885e32ada4fa18483bd70230d535b>
    <OECDExpirationDate xmlns="422d9e62-c95f-4be8-bc96-fc16e6e7af15" xsi:nil="true"/>
    <OECDProjectMembers xmlns="ddbd984f-848b-4d59-a9eb-1760df3af461">
      <UserInfo>
        <DisplayName>AGOSTINHO Erica, DAF/COMP</DisplayName>
        <AccountId>194</AccountId>
        <AccountType/>
      </UserInfo>
      <UserInfo>
        <DisplayName>BELLAICHE Paloma, DAF/COMP</DisplayName>
        <AccountId>1007</AccountId>
        <AccountType/>
      </UserInfo>
      <UserInfo>
        <DisplayName>PAVLIDOU Sofia, DAF/COMP</DisplayName>
        <AccountId>952</AccountId>
        <AccountType/>
      </UserInfo>
      <UserInfo>
        <DisplayName>SERVIN Angélique, DAF/COMP</DisplayName>
        <AccountId>302</AccountId>
        <AccountType/>
      </UserInfo>
      <UserInfo>
        <DisplayName>MCCALL Elizabeth, DAF/COMP</DisplayName>
        <AccountId>374</AccountId>
        <AccountType/>
      </UserInfo>
      <UserInfo>
        <DisplayName>HONG Harry, DAF/COMP</DisplayName>
        <AccountId>2515</AccountId>
        <AccountType/>
      </UserInfo>
      <UserInfo>
        <DisplayName>ABATE Carolina, ECO/SSD</DisplayName>
        <AccountId>1082</AccountId>
        <AccountType/>
      </UserInfo>
      <UserInfo>
        <DisplayName>BASCUNANA-AMBROS Patricia, DAF/COMP</DisplayName>
        <AccountId>2800</AccountId>
        <AccountType/>
      </UserInfo>
      <UserInfo>
        <DisplayName>BJÖRNSSON Hermann, DAF/COMP</DisplayName>
        <AccountId>2717</AccountId>
        <AccountType/>
      </UserInfo>
      <UserInfo>
        <DisplayName>CALVET BADEMUNT Jordi, DAF/COMP</DisplayName>
        <AccountId>2377</AccountId>
        <AccountType/>
      </UserInfo>
      <UserInfo>
        <DisplayName>CARO DE SOUSA Pedro, DAF/COMP</DisplayName>
        <AccountId>652</AccountId>
        <AccountType/>
      </UserInfo>
      <UserInfo>
        <DisplayName>FERRANDI Renato, DAF/COMP</DisplayName>
        <AccountId>2784</AccountId>
        <AccountType/>
      </UserInfo>
      <UserInfo>
        <DisplayName>FLAHERTY Sophie, DAF/COMP</DisplayName>
        <AccountId>2359</AccountId>
        <AccountType/>
      </UserInfo>
      <UserInfo>
        <DisplayName>GIANGASPERO Matteo, DAF/COMP</DisplayName>
        <AccountId>2339</AccountId>
        <AccountType/>
      </UserInfo>
      <UserInfo>
        <DisplayName>GONZAGA Pedro, DAF/COMP</DisplayName>
        <AccountId>630</AccountId>
        <AccountType/>
      </UserInfo>
      <UserInfo>
        <DisplayName>GURPEGUI Iratxe, DAF/COMP</DisplayName>
        <AccountId>622</AccountId>
        <AccountType/>
      </UserInfo>
      <UserInfo>
        <DisplayName>LAPENTA Gaetano, DAF/COMP</DisplayName>
        <AccountId>2338</AccountId>
        <AccountType/>
      </UserInfo>
      <UserInfo>
        <DisplayName>MAIORANO Federica, DAF/COMP</DisplayName>
        <AccountId>360</AccountId>
        <AccountType/>
      </UserInfo>
      <UserInfo>
        <DisplayName>MANCINI James, DAF/COMP</DisplayName>
        <AccountId>650</AccountId>
        <AccountType/>
      </UserInfo>
      <UserInfo>
        <DisplayName>MAXIMIANO Ruben, DAF/COMP</DisplayName>
        <AccountId>359</AccountId>
        <AccountType/>
      </UserInfo>
      <UserInfo>
        <DisplayName>MEESTER Wouter, DAF/COMP</DisplayName>
        <AccountId>787</AccountId>
        <AccountType/>
      </UserInfo>
      <UserInfo>
        <DisplayName>NETO António, DAF/COMP</DisplayName>
        <AccountId>2516</AccountId>
        <AccountType/>
      </UserInfo>
      <UserInfo>
        <DisplayName>OKUMURA Fumihiko, DAF/COMP</DisplayName>
        <AccountId>3010</AccountId>
        <AccountType/>
      </UserInfo>
      <UserInfo>
        <DisplayName>PACHNOU Despina, DAF/COMP</DisplayName>
        <AccountId>414</AccountId>
        <AccountType/>
      </UserInfo>
      <UserInfo>
        <DisplayName>PIKE Chris, DAF/COMP</DisplayName>
        <AccountId>677</AccountId>
        <AccountType/>
      </UserInfo>
      <UserInfo>
        <DisplayName>ROBERTSON Lynn, DAF/COMP</DisplayName>
        <AccountId>68</AccountId>
        <AccountType/>
      </UserInfo>
      <UserInfo>
        <DisplayName>THIEMANN Ania, DAF/COMP</DisplayName>
        <AccountId>257</AccountId>
        <AccountType/>
      </UserInfo>
      <UserInfo>
        <DisplayName>VIGNISDÓTTIR Heida, DAF/COMP</DisplayName>
        <AccountId>2722</AccountId>
        <AccountType/>
      </UserInfo>
      <UserInfo>
        <DisplayName>VILBERGSDÓTTIR Thorunn, DAF/COMP</DisplayName>
        <AccountId>2723</AccountId>
        <AccountType/>
      </UserInfo>
      <UserInfo>
        <DisplayName>VOLPIN Cristina, DAF/COMP</DisplayName>
        <AccountId>2080</AccountId>
        <AccountType/>
      </UserInfo>
      <UserInfo>
        <DisplayName>ZIGELSKI Sabine, DAF/COMP</DisplayName>
        <AccountId>348</AccountId>
        <AccountType/>
      </UserInfo>
      <UserInfo>
        <DisplayName>OHNO Takuya, DAF/COMP</DisplayName>
        <AccountId>3142</AccountId>
        <AccountType/>
      </UserInfo>
      <UserInfo>
        <DisplayName>BARKER Anna, DAF/COMP</DisplayName>
        <AccountId>1350</AccountId>
        <AccountType/>
      </UserInfo>
      <UserInfo>
        <DisplayName>LAMBERT Rebecca, DAF/COMP</DisplayName>
        <AccountId>1654</AccountId>
        <AccountType/>
      </UserInfo>
      <UserInfo>
        <DisplayName>LUECKENHAUSEN Isolde, DAF/COMP</DisplayName>
        <AccountId>3178</AccountId>
        <AccountType/>
      </UserInfo>
      <UserInfo>
        <DisplayName>PAPA Leni, DAF/COMP</DisplayName>
        <AccountId>3240</AccountId>
        <AccountType/>
      </UserInfo>
      <UserInfo>
        <DisplayName>BURNIER Paulo, DAF/COMP</DisplayName>
        <AccountId>3213</AccountId>
        <AccountType/>
      </UserInfo>
      <UserInfo>
        <DisplayName>DAF COMP</DisplayName>
        <AccountId>2700</AccountId>
        <AccountType/>
      </UserInfo>
      <UserInfo>
        <DisplayName>CEZARD Violeta, DAF/COMP</DisplayName>
        <AccountId>3487</AccountId>
        <AccountType/>
      </UserInfo>
      <UserInfo>
        <DisplayName>GEMMEL Claudia, PAC/SOCMED</DisplayName>
        <AccountId>3171</AccountId>
        <AccountType/>
      </UserInfo>
    </OECDProjectMembers>
    <eShareCommittee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Competition Committee</TermName>
          <TermId xmlns="http://schemas.microsoft.com/office/infopath/2007/PartnerControls">0c76dce9-b0b7-4b5b-afe4-2a37543d11b0</TermId>
        </TermInfo>
      </Terms>
    </eShareCommitteeTaxHTField0>
    <OECDYear xmlns="54c4cd27-f286-408f-9ce0-33c1e0f3ab39" xsi:nil="true"/>
    <OECDKimProvenance xmlns="54c4cd27-f286-408f-9ce0-33c1e0f3ab39" xsi:nil="true"/>
    <OECDKimStatus xmlns="54c4cd27-f286-408f-9ce0-33c1e0f3ab39">Draft</OECDKimStatus>
    <OECDProjectLookup xmlns="ddbd984f-848b-4d59-a9eb-1760df3af461">124</OECDProjectLookup>
    <OECDMainProject xmlns="ddbd984f-848b-4d59-a9eb-1760df3af461" xsi:nil="true"/>
    <eShareCountryTaxHTField0 xmlns="c9f238dd-bb73-4aef-a7a5-d644ad823e52">
      <Terms xmlns="http://schemas.microsoft.com/office/infopath/2007/PartnerControls"/>
    </eShareCountryTaxHTField0>
    <eShareTopicTaxHTField0 xmlns="c9f238dd-bb73-4aef-a7a5-d644ad823e52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Competition</TermName>
          <TermId xmlns="http://schemas.microsoft.com/office/infopath/2007/PartnerControls">b6ac5923-5890-4408-86a6-89a48aceae0a</TermId>
        </TermInfo>
      </Terms>
    </eShareTopicTaxHTField0>
    <OECDProjectManager xmlns="ddbd984f-848b-4d59-a9eb-1760df3af461">
      <UserInfo>
        <DisplayName>CAPOBIANCO Antonio, DAF/COMP</DisplayName>
        <AccountId>328</AccountId>
        <AccountType/>
      </UserInfo>
    </OECDProjectManager>
    <eShareKeywordsTaxHTField0 xmlns="c9f238dd-bb73-4aef-a7a5-d644ad823e52">
      <Terms xmlns="http://schemas.microsoft.com/office/infopath/2007/PartnerControls"/>
    </eShareKeywordsTaxHTField0>
    <TaxCatchAll xmlns="ca82dde9-3436-4d3d-bddd-d31447390034">
      <Value>125</Value>
      <Value>24</Value>
      <Value>115</Value>
      <Value>933</Value>
    </TaxCatchAll>
    <OECDCommunityDocumentID xmlns="ddbd984f-848b-4d59-a9eb-1760df3af461" xsi:nil="true"/>
    <_dlc_DocId xmlns="422d9e62-c95f-4be8-bc96-fc16e6e7af15">ESHAREDAF-38-90226</_dlc_DocId>
    <_dlc_DocIdUrl xmlns="422d9e62-c95f-4be8-bc96-fc16e6e7af15">
      <Url>https://portal.oecd.org/eshare/daf/pc/_layouts/15/DocIdRedir.aspx?ID=ESHAREDAF-38-90226</Url>
      <Description>ESHAREDAF-38-90226</Description>
    </_dlc_DocIdUrl>
  </documentManagement>
</p:properties>
</file>

<file path=customXml/item3.xml><?xml version="1.0" encoding="utf-8"?>
<?mso-contentType ?>
<FormTemplates xmlns="http://schemas.microsoft.com/sharepoint/v3/contenttype/forms">
  <Display>OECDListFormCollapsible</Display>
  <Edit>OECDListFormCollapsible</Edit>
  <New>OECDListFormCollapsible</New>
</FormTemplates>
</file>

<file path=customXml/item4.xml><?xml version="1.0" encoding="utf-8"?>
<?mso-contentType ?>
<CtFieldPriority xmlns="http://www.oecd.org/eshare/projectsentre/CtFieldPriority/" xmlns:i="http://www.w3.org/2001/XMLSchema-instance">
  <PriorityFields xmlns:a="http://schemas.microsoft.com/2003/10/Serialization/Arrays"/>
</CtFieldPriority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?mso-contentType ?>
<SharedContentType xmlns="Microsoft.SharePoint.Taxonomy.ContentTypeSync" SourceId="27ec883c-a62c-444f-a935-fcddb579e39d" ContentTypeId="0x0101008B4DD370EC31429186F3AD49F0D3098F00D44DBCB9EB4F45278CB5C9765BE52995" PreviousValue="false"/>
</file>

<file path=customXml/itemProps1.xml><?xml version="1.0" encoding="utf-8"?>
<ds:datastoreItem xmlns:ds="http://schemas.openxmlformats.org/officeDocument/2006/customXml" ds:itemID="{F7A9E8A5-F45B-4586-B4C0-644CF6A2EB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c4cd27-f286-408f-9ce0-33c1e0f3ab39"/>
    <ds:schemaRef ds:uri="422d9e62-c95f-4be8-bc96-fc16e6e7af15"/>
    <ds:schemaRef ds:uri="ddbd984f-848b-4d59-a9eb-1760df3af461"/>
    <ds:schemaRef ds:uri="c9f238dd-bb73-4aef-a7a5-d644ad823e52"/>
    <ds:schemaRef ds:uri="ca82dde9-3436-4d3d-bddd-d3144739003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5906AA-A2DC-49B9-8D3B-F85D6E24B110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54c4cd27-f286-408f-9ce0-33c1e0f3ab39"/>
    <ds:schemaRef ds:uri="ddbd984f-848b-4d59-a9eb-1760df3af461"/>
    <ds:schemaRef ds:uri="http://schemas.microsoft.com/office/infopath/2007/PartnerControls"/>
    <ds:schemaRef ds:uri="http://purl.org/dc/elements/1.1/"/>
    <ds:schemaRef ds:uri="422d9e62-c95f-4be8-bc96-fc16e6e7af15"/>
    <ds:schemaRef ds:uri="http://schemas.openxmlformats.org/package/2006/metadata/core-properties"/>
    <ds:schemaRef ds:uri="http://schemas.microsoft.com/sharepoint/v4"/>
    <ds:schemaRef ds:uri="ca82dde9-3436-4d3d-bddd-d31447390034"/>
    <ds:schemaRef ds:uri="c9f238dd-bb73-4aef-a7a5-d644ad823e5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DD89B04-7EA0-484B-8778-735142E996D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F7BA58E0-93C9-43FF-A452-4F7626BEBE4E}">
  <ds:schemaRefs>
    <ds:schemaRef ds:uri="http://www.oecd.org/eshare/projectsentre/CtFieldPriority/"/>
    <ds:schemaRef ds:uri="http://schemas.microsoft.com/2003/10/Serialization/Arrays"/>
  </ds:schemaRefs>
</ds:datastoreItem>
</file>

<file path=customXml/itemProps5.xml><?xml version="1.0" encoding="utf-8"?>
<ds:datastoreItem xmlns:ds="http://schemas.openxmlformats.org/officeDocument/2006/customXml" ds:itemID="{621F40B2-3CBB-45D9-89CA-057A5E58C0A2}">
  <ds:schemaRefs>
    <ds:schemaRef ds:uri="http://schemas.microsoft.com/sharepoint/events"/>
  </ds:schemaRefs>
</ds:datastoreItem>
</file>

<file path=customXml/itemProps6.xml><?xml version="1.0" encoding="utf-8"?>
<ds:datastoreItem xmlns:ds="http://schemas.openxmlformats.org/officeDocument/2006/customXml" ds:itemID="{EB8061F3-0A09-4F05-9FCB-1CA82C58186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OCDE_Français_blanc</Template>
  <TotalTime>0</TotalTime>
  <Words>133</Words>
  <Application>Microsoft Office PowerPoint</Application>
  <PresentationFormat>On-screen Show (4:3)</PresentationFormat>
  <Paragraphs>39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ArialMT</vt:lpstr>
      <vt:lpstr>Caecilia Roman</vt:lpstr>
      <vt:lpstr>Calibri</vt:lpstr>
      <vt:lpstr>Georgia</vt:lpstr>
      <vt:lpstr>Helvetica 65 Medium</vt:lpstr>
      <vt:lpstr>OECD_English_white</vt:lpstr>
      <vt:lpstr>Merger perspectives from the OECD</vt:lpstr>
      <vt:lpstr>Merger notifications, 2022</vt:lpstr>
      <vt:lpstr>Merger notifications, 2022</vt:lpstr>
      <vt:lpstr>Mergers with remedies, 2022</vt:lpstr>
      <vt:lpstr>Mergers with remedies, 2022</vt:lpstr>
      <vt:lpstr>OECD Recommendation on Merger Review, 2005</vt:lpstr>
      <vt:lpstr>Notification thresholds vs call in mechanisms</vt:lpstr>
      <vt:lpstr>Thank you!  Despina.pachnou@oecd.org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2015-09-04T15:56:14Z</dcterms:created>
  <dcterms:modified xsi:type="dcterms:W3CDTF">2024-05-08T06:59:06Z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ECDCountry">
    <vt:lpwstr/>
  </property>
  <property fmtid="{D5CDD505-2E9C-101B-9397-08002B2CF9AE}" pid="3" name="OECDTopic">
    <vt:lpwstr>24;#Competition|b6ac5923-5890-4408-86a6-89a48aceae0a</vt:lpwstr>
  </property>
  <property fmtid="{D5CDD505-2E9C-101B-9397-08002B2CF9AE}" pid="4" name="OECDCommittee">
    <vt:lpwstr>115;#Competition Committee|0c76dce9-b0b7-4b5b-afe4-2a37543d11b0</vt:lpwstr>
  </property>
  <property fmtid="{D5CDD505-2E9C-101B-9397-08002B2CF9AE}" pid="5" name="ContentTypeId">
    <vt:lpwstr>0x0101008B4DD370EC31429186F3AD49F0D3098F00D44DBCB9EB4F45278CB5C9765BE5299500A4858B360C6A491AA753F8BCA47AA91000CCDD97BACC81094AA9235912A0087CAC</vt:lpwstr>
  </property>
  <property fmtid="{D5CDD505-2E9C-101B-9397-08002B2CF9AE}" pid="6" name="OECDPWB">
    <vt:lpwstr>933;#4.2.1 Competition|c2c9fe2b-6eec-484f-8eae-301ea710154a</vt:lpwstr>
  </property>
  <property fmtid="{D5CDD505-2E9C-101B-9397-08002B2CF9AE}" pid="7" name="eShareOrganisationTaxHTField0">
    <vt:lpwstr/>
  </property>
  <property fmtid="{D5CDD505-2E9C-101B-9397-08002B2CF9AE}" pid="8" name="OECDKeywords">
    <vt:lpwstr/>
  </property>
  <property fmtid="{D5CDD505-2E9C-101B-9397-08002B2CF9AE}" pid="9" name="OECDHorizontalProjects">
    <vt:lpwstr/>
  </property>
  <property fmtid="{D5CDD505-2E9C-101B-9397-08002B2CF9AE}" pid="10" name="OECDProjectOwnerStructure">
    <vt:lpwstr>125;#DAF/COMP|431d565e-ba67-41c4-aa64-86facffa5382</vt:lpwstr>
  </property>
  <property fmtid="{D5CDD505-2E9C-101B-9397-08002B2CF9AE}" pid="11" name="_dlc_DocIdItemGuid">
    <vt:lpwstr>a0ae712f-3c38-41d7-9ff4-e8ce4dc9e9e1</vt:lpwstr>
  </property>
  <property fmtid="{D5CDD505-2E9C-101B-9397-08002B2CF9AE}" pid="12" name="OECDOrganisation">
    <vt:lpwstr/>
  </property>
  <property fmtid="{D5CDD505-2E9C-101B-9397-08002B2CF9AE}" pid="13" name="_docset_NoMedatataSyncRequired">
    <vt:lpwstr>False</vt:lpwstr>
  </property>
</Properties>
</file>