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40.xml" ContentType="application/vnd.openxmlformats-officedocument.presentationml.slide+xml"/>
  <Override PartName="/ppt/slides/slide200.xml" ContentType="application/vnd.openxmlformats-officedocument.presentationml.slide+xml"/>
  <Override PartName="/ppt/slides/slide280.xml" ContentType="application/vnd.openxmlformats-officedocument.presentationml.slide+xml"/>
  <Override PartName="/ppt/slides/slide310.xml" ContentType="application/vnd.openxmlformats-officedocument.presentationml.slide+xml"/>
  <Override PartName="/ppt/notesSlides/notesSlide10.xml" ContentType="application/vnd.openxmlformats-officedocument.presentationml.notesSlide+xml"/>
  <Override PartName="/ppt/slideLayouts/slideLayout20.xml" ContentType="application/vnd.openxmlformats-officedocument.presentationml.slideLayout+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notesSlides/notesSlide4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20.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68" r:id="rId5"/>
    <p:sldId id="291" r:id="rId6"/>
    <p:sldId id="294" r:id="rId7"/>
    <p:sldId id="269" r:id="rId8"/>
    <p:sldId id="298" r:id="rId9"/>
    <p:sldId id="319" r:id="rId10"/>
    <p:sldId id="273" r:id="rId11"/>
    <p:sldId id="344" r:id="rId12"/>
    <p:sldId id="322" r:id="rId13"/>
    <p:sldId id="323" r:id="rId14"/>
    <p:sldId id="324" r:id="rId15"/>
    <p:sldId id="328" r:id="rId16"/>
    <p:sldId id="330" r:id="rId17"/>
    <p:sldId id="331" r:id="rId18"/>
    <p:sldId id="332" r:id="rId19"/>
    <p:sldId id="318" r:id="rId20"/>
    <p:sldId id="343" r:id="rId21"/>
    <p:sldId id="300" r:id="rId22"/>
    <p:sldId id="346" r:id="rId23"/>
    <p:sldId id="347" r:id="rId24"/>
    <p:sldId id="350" r:id="rId25"/>
    <p:sldId id="351" r:id="rId26"/>
    <p:sldId id="352" r:id="rId27"/>
    <p:sldId id="353" r:id="rId28"/>
    <p:sldId id="355" r:id="rId29"/>
    <p:sldId id="354" r:id="rId30"/>
    <p:sldId id="356" r:id="rId31"/>
    <p:sldId id="432" r:id="rId32"/>
    <p:sldId id="435" r:id="rId33"/>
    <p:sldId id="433" r:id="rId34"/>
    <p:sldId id="284" r:id="rId35"/>
    <p:sldId id="286" r:id="rId36"/>
    <p:sldId id="434" r:id="rId3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2F6829-BBAB-41F1-B77B-AED4A5041D5C}">
          <p14:sldIdLst>
            <p14:sldId id="268"/>
            <p14:sldId id="291"/>
            <p14:sldId id="294"/>
          </p14:sldIdLst>
        </p14:section>
        <p14:section name="Što je RPM?" id="{4B5759E7-3A04-4EFC-83C6-938B8F092560}">
          <p14:sldIdLst>
            <p14:sldId id="269"/>
            <p14:sldId id="298"/>
            <p14:sldId id="319"/>
            <p14:sldId id="273"/>
            <p14:sldId id="344"/>
            <p14:sldId id="322"/>
            <p14:sldId id="323"/>
            <p14:sldId id="324"/>
            <p14:sldId id="328"/>
            <p14:sldId id="330"/>
            <p14:sldId id="331"/>
            <p14:sldId id="332"/>
            <p14:sldId id="318"/>
            <p14:sldId id="343"/>
            <p14:sldId id="300"/>
            <p14:sldId id="346"/>
          </p14:sldIdLst>
        </p14:section>
        <p14:section name="Praktični primjeri" id="{F858EAEC-52FE-47D9-9395-5CDBA84CEB7C}">
          <p14:sldIdLst>
            <p14:sldId id="347"/>
            <p14:sldId id="350"/>
            <p14:sldId id="351"/>
            <p14:sldId id="352"/>
            <p14:sldId id="353"/>
            <p14:sldId id="355"/>
            <p14:sldId id="354"/>
            <p14:sldId id="356"/>
          </p14:sldIdLst>
        </p14:section>
        <p14:section name="Compliance upute" id="{50B9B1C9-A771-4BEC-BEDB-F1DCA1D87101}">
          <p14:sldIdLst>
            <p14:sldId id="432"/>
            <p14:sldId id="435"/>
          </p14:sldIdLst>
        </p14:section>
        <p14:section name="Detekcija i alati" id="{E20F4CE5-5FCE-4FB7-AD84-21BC5E6597E6}">
          <p14:sldIdLst>
            <p14:sldId id="433"/>
            <p14:sldId id="284"/>
            <p14:sldId id="286"/>
            <p14:sldId id="434"/>
          </p14:sldIdLst>
        </p14:section>
        <p14:section name="Detekcija i alati" id="{D507501E-2D4C-4FB6-8140-D2227C2141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155680-59C4-6C0B-CCD6-733F38A96354}" name="BMWC" initials="BMWC" userId="BMWC"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CFF"/>
    <a:srgbClr val="FF742E"/>
    <a:srgbClr val="FFFFFF"/>
    <a:srgbClr val="000000"/>
    <a:srgbClr val="5C5D5D"/>
    <a:srgbClr val="FFFAEE"/>
    <a:srgbClr val="DE5605"/>
    <a:srgbClr val="003DBC"/>
    <a:srgbClr val="2D2D2D"/>
    <a:srgbClr val="043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6EEF9-DFEE-4176-9CA5-C24323B20540}" v="27" dt="2024-05-09T11:20:19.493"/>
    <p1510:client id="{0A460188-48FE-45CB-941C-97D270B1ED25}" v="433" dt="2024-05-09T18:40:22.1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C5E89-524E-4BD0-BAAF-DAE5D62158E9}" type="datetimeFigureOut">
              <a:rPr lang="hr-HR" smtClean="0"/>
              <a:t>10.5.2024.</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3ACCF-517E-4DBB-ACB5-D4D52A744BA5}" type="slidenum">
              <a:rPr lang="hr-HR" smtClean="0"/>
              <a:t>‹#›</a:t>
            </a:fld>
            <a:endParaRPr lang="hr-HR"/>
          </a:p>
        </p:txBody>
      </p:sp>
    </p:spTree>
    <p:extLst>
      <p:ext uri="{BB962C8B-B14F-4D97-AF65-F5344CB8AC3E}">
        <p14:creationId xmlns:p14="http://schemas.microsoft.com/office/powerpoint/2010/main" val="266552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C5E89-524E-4BD0-BAAF-DAE5D62158E9}" type="datetimeFigureOut">
              <a:rPr lang="hr-HR" smtClean="0"/>
              <a:t>9.5.2024.</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3ACCF-517E-4DBB-ACB5-D4D52A744BA5}" type="slidenum">
              <a:rPr lang="hr-HR" smtClean="0"/>
              <a:t>‹#›</a:t>
            </a:fld>
            <a:endParaRPr lang="hr-HR"/>
          </a:p>
        </p:txBody>
      </p:sp>
    </p:spTree>
    <p:extLst>
      <p:ext uri="{BB962C8B-B14F-4D97-AF65-F5344CB8AC3E}">
        <p14:creationId xmlns:p14="http://schemas.microsoft.com/office/powerpoint/2010/main" val="266552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0.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4</a:t>
            </a:fld>
            <a:endParaRPr lang="hr-HR"/>
          </a:p>
        </p:txBody>
      </p:sp>
    </p:spTree>
    <p:extLst>
      <p:ext uri="{BB962C8B-B14F-4D97-AF65-F5344CB8AC3E}">
        <p14:creationId xmlns:p14="http://schemas.microsoft.com/office/powerpoint/2010/main" val="545019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4</a:t>
            </a:fld>
            <a:endParaRPr lang="hr-HR"/>
          </a:p>
        </p:txBody>
      </p:sp>
    </p:spTree>
    <p:extLst>
      <p:ext uri="{BB962C8B-B14F-4D97-AF65-F5344CB8AC3E}">
        <p14:creationId xmlns:p14="http://schemas.microsoft.com/office/powerpoint/2010/main" val="54501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C713ACCF-517E-4DBB-ACB5-D4D52A744BA5}" type="slidenum">
              <a:rPr lang="hr-HR" smtClean="0"/>
              <a:t>12</a:t>
            </a:fld>
            <a:endParaRPr lang="hr-HR"/>
          </a:p>
        </p:txBody>
      </p:sp>
    </p:spTree>
    <p:extLst>
      <p:ext uri="{BB962C8B-B14F-4D97-AF65-F5344CB8AC3E}">
        <p14:creationId xmlns:p14="http://schemas.microsoft.com/office/powerpoint/2010/main" val="2433119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20</a:t>
            </a:fld>
            <a:endParaRPr lang="hr-HR"/>
          </a:p>
        </p:txBody>
      </p:sp>
    </p:spTree>
    <p:extLst>
      <p:ext uri="{BB962C8B-B14F-4D97-AF65-F5344CB8AC3E}">
        <p14:creationId xmlns:p14="http://schemas.microsoft.com/office/powerpoint/2010/main" val="10245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20</a:t>
            </a:fld>
            <a:endParaRPr lang="hr-HR"/>
          </a:p>
        </p:txBody>
      </p:sp>
    </p:spTree>
    <p:extLst>
      <p:ext uri="{BB962C8B-B14F-4D97-AF65-F5344CB8AC3E}">
        <p14:creationId xmlns:p14="http://schemas.microsoft.com/office/powerpoint/2010/main" val="102454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28</a:t>
            </a:fld>
            <a:endParaRPr lang="hr-HR"/>
          </a:p>
        </p:txBody>
      </p:sp>
    </p:spTree>
    <p:extLst>
      <p:ext uri="{BB962C8B-B14F-4D97-AF65-F5344CB8AC3E}">
        <p14:creationId xmlns:p14="http://schemas.microsoft.com/office/powerpoint/2010/main" val="141818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28</a:t>
            </a:fld>
            <a:endParaRPr lang="hr-HR"/>
          </a:p>
        </p:txBody>
      </p:sp>
    </p:spTree>
    <p:extLst>
      <p:ext uri="{BB962C8B-B14F-4D97-AF65-F5344CB8AC3E}">
        <p14:creationId xmlns:p14="http://schemas.microsoft.com/office/powerpoint/2010/main" val="1418186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31</a:t>
            </a:fld>
            <a:endParaRPr lang="hr-HR"/>
          </a:p>
        </p:txBody>
      </p:sp>
    </p:spTree>
    <p:extLst>
      <p:ext uri="{BB962C8B-B14F-4D97-AF65-F5344CB8AC3E}">
        <p14:creationId xmlns:p14="http://schemas.microsoft.com/office/powerpoint/2010/main" val="377599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C713ACCF-517E-4DBB-ACB5-D4D52A744BA5}" type="slidenum">
              <a:rPr lang="hr-HR" smtClean="0"/>
              <a:t>30</a:t>
            </a:fld>
            <a:endParaRPr lang="hr-HR"/>
          </a:p>
        </p:txBody>
      </p:sp>
    </p:spTree>
    <p:extLst>
      <p:ext uri="{BB962C8B-B14F-4D97-AF65-F5344CB8AC3E}">
        <p14:creationId xmlns:p14="http://schemas.microsoft.com/office/powerpoint/2010/main" val="377599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2d28c743317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2d28c743317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60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2d28c7433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2d28c74331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81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4314-9762-5809-3E96-1E47E74472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519DA0EB-2BB6-8FD3-C4F4-957D6D81D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1C2F48F7-F643-7E50-B06E-F785533E36E3}"/>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5" name="Footer Placeholder 4">
            <a:extLst>
              <a:ext uri="{FF2B5EF4-FFF2-40B4-BE49-F238E27FC236}">
                <a16:creationId xmlns:a16="http://schemas.microsoft.com/office/drawing/2014/main" id="{6341A605-D86B-2A59-B2C2-97CDB2DABC63}"/>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4670641B-76D0-A1B4-7DEF-462E809198FA}"/>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112895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C2C1-E97C-4E35-B1F5-9CAC447737A9}"/>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6DC4CA0-2445-5121-852F-A566C3EB0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D1A27E4-1292-6D63-C8F8-3B829DDFCFFC}"/>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5" name="Footer Placeholder 4">
            <a:extLst>
              <a:ext uri="{FF2B5EF4-FFF2-40B4-BE49-F238E27FC236}">
                <a16:creationId xmlns:a16="http://schemas.microsoft.com/office/drawing/2014/main" id="{68A95AF8-BE27-79B3-3CF5-7E50B09C817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CC73019-8F89-FD9D-6D82-885C35A76593}"/>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378981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C2C1-E97C-4E35-B1F5-9CAC447737A9}"/>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6DC4CA0-2445-5121-852F-A566C3EB0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D1A27E4-1292-6D63-C8F8-3B829DDFCFFC}"/>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5" name="Footer Placeholder 4">
            <a:extLst>
              <a:ext uri="{FF2B5EF4-FFF2-40B4-BE49-F238E27FC236}">
                <a16:creationId xmlns:a16="http://schemas.microsoft.com/office/drawing/2014/main" id="{68A95AF8-BE27-79B3-3CF5-7E50B09C817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CC73019-8F89-FD9D-6D82-885C35A76593}"/>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37898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C4DF5-45F7-085C-B72E-0A4DC6372D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5438C256-B478-5BD5-7BE6-C63392E683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522C30D7-D6AB-A19C-4FC1-3C0A071D667C}"/>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5" name="Footer Placeholder 4">
            <a:extLst>
              <a:ext uri="{FF2B5EF4-FFF2-40B4-BE49-F238E27FC236}">
                <a16:creationId xmlns:a16="http://schemas.microsoft.com/office/drawing/2014/main" id="{FA71C887-5F25-983E-E91E-734E8DA67693}"/>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C54962F-9F86-9E2E-A525-2FD74615103E}"/>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42691589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C4DF5-45F7-085C-B72E-0A4DC6372D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5438C256-B478-5BD5-7BE6-C63392E683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522C30D7-D6AB-A19C-4FC1-3C0A071D667C}"/>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5" name="Footer Placeholder 4">
            <a:extLst>
              <a:ext uri="{FF2B5EF4-FFF2-40B4-BE49-F238E27FC236}">
                <a16:creationId xmlns:a16="http://schemas.microsoft.com/office/drawing/2014/main" id="{FA71C887-5F25-983E-E91E-734E8DA67693}"/>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C54962F-9F86-9E2E-A525-2FD74615103E}"/>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4269158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Chart">
  <p:cSld name="One Column Chart">
    <p:spTree>
      <p:nvGrpSpPr>
        <p:cNvPr id="1" name="Shape 728"/>
        <p:cNvGrpSpPr/>
        <p:nvPr/>
      </p:nvGrpSpPr>
      <p:grpSpPr>
        <a:xfrm>
          <a:off x="0" y="0"/>
          <a:ext cx="0" cy="0"/>
          <a:chOff x="0" y="0"/>
          <a:chExt cx="0" cy="0"/>
        </a:xfrm>
      </p:grpSpPr>
      <p:sp>
        <p:nvSpPr>
          <p:cNvPr id="729" name="Google Shape;729;p131"/>
          <p:cNvSpPr txBox="1">
            <a:spLocks noGrp="1"/>
          </p:cNvSpPr>
          <p:nvPr>
            <p:ph type="body" idx="1"/>
          </p:nvPr>
        </p:nvSpPr>
        <p:spPr>
          <a:xfrm>
            <a:off x="442915" y="2103439"/>
            <a:ext cx="3528800" cy="4068800"/>
          </a:xfrm>
          <a:prstGeom prst="rect">
            <a:avLst/>
          </a:prstGeom>
          <a:noFill/>
          <a:ln>
            <a:noFill/>
          </a:ln>
        </p:spPr>
        <p:txBody>
          <a:bodyPr spcFirstLastPara="1" wrap="square" lIns="0" tIns="0" rIns="0" bIns="0" anchor="t" anchorCtr="0">
            <a:noAutofit/>
          </a:bodyPr>
          <a:lstStyle>
            <a:lvl1pPr marL="609585" marR="0" lvl="0"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1pPr>
            <a:lvl2pPr marL="1219170" marR="0" lvl="1"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2pPr>
            <a:lvl3pPr marL="1828754" marR="0" lvl="2"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2438339" marR="0" lvl="3"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6pPr>
            <a:lvl7pPr marL="4267093" marR="0" lvl="6"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8pPr>
            <a:lvl9pPr marL="5486263" marR="0" lvl="8" indent="-406390" algn="l" rtl="0">
              <a:lnSpc>
                <a:spcPct val="100000"/>
              </a:lnSpc>
              <a:spcBef>
                <a:spcPts val="667"/>
              </a:spcBef>
              <a:spcAft>
                <a:spcPts val="667"/>
              </a:spcAft>
              <a:buClr>
                <a:schemeClr val="dk1"/>
              </a:buClr>
              <a:buSzPts val="12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730" name="Google Shape;730;p131"/>
          <p:cNvSpPr txBox="1">
            <a:spLocks noGrp="1"/>
          </p:cNvSpPr>
          <p:nvPr>
            <p:ph type="title"/>
          </p:nvPr>
        </p:nvSpPr>
        <p:spPr>
          <a:xfrm>
            <a:off x="442913" y="432000"/>
            <a:ext cx="11306000" cy="13872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32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731" name="Google Shape;731;p131"/>
          <p:cNvSpPr txBox="1">
            <a:spLocks noGrp="1"/>
          </p:cNvSpPr>
          <p:nvPr>
            <p:ph type="sldNum" idx="12"/>
          </p:nvPr>
        </p:nvSpPr>
        <p:spPr>
          <a:xfrm>
            <a:off x="8218489" y="6492240"/>
            <a:ext cx="3530800" cy="1372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12615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Chart">
  <p:cSld name="One Column Chart">
    <p:spTree>
      <p:nvGrpSpPr>
        <p:cNvPr id="1" name="Shape 728"/>
        <p:cNvGrpSpPr/>
        <p:nvPr/>
      </p:nvGrpSpPr>
      <p:grpSpPr>
        <a:xfrm>
          <a:off x="0" y="0"/>
          <a:ext cx="0" cy="0"/>
          <a:chOff x="0" y="0"/>
          <a:chExt cx="0" cy="0"/>
        </a:xfrm>
      </p:grpSpPr>
      <p:sp>
        <p:nvSpPr>
          <p:cNvPr id="729" name="Google Shape;729;p131"/>
          <p:cNvSpPr txBox="1">
            <a:spLocks noGrp="1"/>
          </p:cNvSpPr>
          <p:nvPr>
            <p:ph type="body" idx="1"/>
          </p:nvPr>
        </p:nvSpPr>
        <p:spPr>
          <a:xfrm>
            <a:off x="442915" y="2103439"/>
            <a:ext cx="3528800" cy="4068800"/>
          </a:xfrm>
          <a:prstGeom prst="rect">
            <a:avLst/>
          </a:prstGeom>
          <a:noFill/>
          <a:ln>
            <a:noFill/>
          </a:ln>
        </p:spPr>
        <p:txBody>
          <a:bodyPr spcFirstLastPara="1" wrap="square" lIns="0" tIns="0" rIns="0" bIns="0" anchor="t" anchorCtr="0">
            <a:noAutofit/>
          </a:bodyPr>
          <a:lstStyle>
            <a:lvl1pPr marL="609585" marR="0" lvl="0"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1pPr>
            <a:lvl2pPr marL="1219170" marR="0" lvl="1"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2pPr>
            <a:lvl3pPr marL="1828754" marR="0" lvl="2"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2438339" marR="0" lvl="3"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6pPr>
            <a:lvl7pPr marL="4267093" marR="0" lvl="6"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406390" algn="l" rtl="0">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8pPr>
            <a:lvl9pPr marL="5486263" marR="0" lvl="8" indent="-406390" algn="l" rtl="0">
              <a:lnSpc>
                <a:spcPct val="100000"/>
              </a:lnSpc>
              <a:spcBef>
                <a:spcPts val="667"/>
              </a:spcBef>
              <a:spcAft>
                <a:spcPts val="667"/>
              </a:spcAft>
              <a:buClr>
                <a:schemeClr val="dk1"/>
              </a:buClr>
              <a:buSzPts val="12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730" name="Google Shape;730;p131"/>
          <p:cNvSpPr txBox="1">
            <a:spLocks noGrp="1"/>
          </p:cNvSpPr>
          <p:nvPr>
            <p:ph type="title"/>
          </p:nvPr>
        </p:nvSpPr>
        <p:spPr>
          <a:xfrm>
            <a:off x="442913" y="432000"/>
            <a:ext cx="11306000" cy="13872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32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731" name="Google Shape;731;p131"/>
          <p:cNvSpPr txBox="1">
            <a:spLocks noGrp="1"/>
          </p:cNvSpPr>
          <p:nvPr>
            <p:ph type="sldNum" idx="12"/>
          </p:nvPr>
        </p:nvSpPr>
        <p:spPr>
          <a:xfrm>
            <a:off x="8218489" y="6492240"/>
            <a:ext cx="3530800" cy="1372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1261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4314-9762-5809-3E96-1E47E74472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519DA0EB-2BB6-8FD3-C4F4-957D6D81D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1C2F48F7-F643-7E50-B06E-F785533E36E3}"/>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5" name="Footer Placeholder 4">
            <a:extLst>
              <a:ext uri="{FF2B5EF4-FFF2-40B4-BE49-F238E27FC236}">
                <a16:creationId xmlns:a16="http://schemas.microsoft.com/office/drawing/2014/main" id="{6341A605-D86B-2A59-B2C2-97CDB2DABC63}"/>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4670641B-76D0-A1B4-7DEF-462E809198FA}"/>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112895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C88C-F8FD-253B-3B29-021A376DE848}"/>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0F725262-9C4E-DD12-122C-3464E98D3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A3346A39-4D59-99E9-594C-849220952B35}"/>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5" name="Footer Placeholder 4">
            <a:extLst>
              <a:ext uri="{FF2B5EF4-FFF2-40B4-BE49-F238E27FC236}">
                <a16:creationId xmlns:a16="http://schemas.microsoft.com/office/drawing/2014/main" id="{EA5C0551-2113-E2D4-86AD-7F62C3E9C41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B3D45CB-F04E-F359-2083-21DA069BD12C}"/>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80992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C88C-F8FD-253B-3B29-021A376DE848}"/>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0F725262-9C4E-DD12-122C-3464E98D3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A3346A39-4D59-99E9-594C-849220952B35}"/>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5" name="Footer Placeholder 4">
            <a:extLst>
              <a:ext uri="{FF2B5EF4-FFF2-40B4-BE49-F238E27FC236}">
                <a16:creationId xmlns:a16="http://schemas.microsoft.com/office/drawing/2014/main" id="{EA5C0551-2113-E2D4-86AD-7F62C3E9C41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B3D45CB-F04E-F359-2083-21DA069BD12C}"/>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80992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8036-1F25-D060-45C4-1F89C575AC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1E01F39E-80CE-972E-34DC-D35BFFC8CF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73AFA-A01B-5EAE-B814-C84F86C6A72E}"/>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5" name="Footer Placeholder 4">
            <a:extLst>
              <a:ext uri="{FF2B5EF4-FFF2-40B4-BE49-F238E27FC236}">
                <a16:creationId xmlns:a16="http://schemas.microsoft.com/office/drawing/2014/main" id="{EDDB9F8E-015D-CE42-DA64-734B67E24D9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D4EF0E8E-3A87-B4EF-D76A-A2E3D7273CC7}"/>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3262900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8036-1F25-D060-45C4-1F89C575AC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1E01F39E-80CE-972E-34DC-D35BFFC8CF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73AFA-A01B-5EAE-B814-C84F86C6A72E}"/>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5" name="Footer Placeholder 4">
            <a:extLst>
              <a:ext uri="{FF2B5EF4-FFF2-40B4-BE49-F238E27FC236}">
                <a16:creationId xmlns:a16="http://schemas.microsoft.com/office/drawing/2014/main" id="{EDDB9F8E-015D-CE42-DA64-734B67E24D9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D4EF0E8E-3A87-B4EF-D76A-A2E3D7273CC7}"/>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32629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A639-0B8F-5A27-48A7-9B7AE095ED4C}"/>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76E9A01E-B586-E649-3C37-B02792A56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1C86C28B-4E5C-833D-3DBE-FEDE5DA82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475A5DEB-0E11-37D2-FD90-029AB1FA9F46}"/>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6" name="Footer Placeholder 5">
            <a:extLst>
              <a:ext uri="{FF2B5EF4-FFF2-40B4-BE49-F238E27FC236}">
                <a16:creationId xmlns:a16="http://schemas.microsoft.com/office/drawing/2014/main" id="{F9730D76-3FA3-940C-2772-332A5A1CDD5B}"/>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DB221E6D-D398-63AD-8608-C392D3B42F4A}"/>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3219994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A639-0B8F-5A27-48A7-9B7AE095ED4C}"/>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76E9A01E-B586-E649-3C37-B02792A56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1C86C28B-4E5C-833D-3DBE-FEDE5DA82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475A5DEB-0E11-37D2-FD90-029AB1FA9F46}"/>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6" name="Footer Placeholder 5">
            <a:extLst>
              <a:ext uri="{FF2B5EF4-FFF2-40B4-BE49-F238E27FC236}">
                <a16:creationId xmlns:a16="http://schemas.microsoft.com/office/drawing/2014/main" id="{F9730D76-3FA3-940C-2772-332A5A1CDD5B}"/>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DB221E6D-D398-63AD-8608-C392D3B42F4A}"/>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321999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F9D0-E9D8-B18A-1FC9-91717FEE3A70}"/>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E7D096EB-BCEF-70EE-C0F6-EEC813EDD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05A74-6563-0CC5-0FDB-6C9ABA951D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540C3302-047A-7A43-F2F0-74508BA87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ACA8DA-2F31-B68C-27D0-BFDF214116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43459215-F468-82E1-09F3-5D5723FA58EC}"/>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8" name="Footer Placeholder 7">
            <a:extLst>
              <a:ext uri="{FF2B5EF4-FFF2-40B4-BE49-F238E27FC236}">
                <a16:creationId xmlns:a16="http://schemas.microsoft.com/office/drawing/2014/main" id="{76DB790B-0742-0C55-57DB-178168EEE525}"/>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FF40CB6D-4E93-B5D9-FB3A-6F6331DA800E}"/>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177321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F9D0-E9D8-B18A-1FC9-91717FEE3A70}"/>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E7D096EB-BCEF-70EE-C0F6-EEC813EDD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05A74-6563-0CC5-0FDB-6C9ABA951D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540C3302-047A-7A43-F2F0-74508BA87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ACA8DA-2F31-B68C-27D0-BFDF214116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43459215-F468-82E1-09F3-5D5723FA58EC}"/>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8" name="Footer Placeholder 7">
            <a:extLst>
              <a:ext uri="{FF2B5EF4-FFF2-40B4-BE49-F238E27FC236}">
                <a16:creationId xmlns:a16="http://schemas.microsoft.com/office/drawing/2014/main" id="{76DB790B-0742-0C55-57DB-178168EEE525}"/>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FF40CB6D-4E93-B5D9-FB3A-6F6331DA800E}"/>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177321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04248-390F-C1E3-E67B-D22A980DC0A3}"/>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BADDBF34-F1F5-62ED-85AA-806049828E46}"/>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4" name="Footer Placeholder 3">
            <a:extLst>
              <a:ext uri="{FF2B5EF4-FFF2-40B4-BE49-F238E27FC236}">
                <a16:creationId xmlns:a16="http://schemas.microsoft.com/office/drawing/2014/main" id="{D535C91D-7CA2-AB67-FD4B-2B83C72D9F4B}"/>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8C8B7E67-35D2-F6E2-3DF4-60BE311BB26C}"/>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772548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04248-390F-C1E3-E67B-D22A980DC0A3}"/>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BADDBF34-F1F5-62ED-85AA-806049828E46}"/>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4" name="Footer Placeholder 3">
            <a:extLst>
              <a:ext uri="{FF2B5EF4-FFF2-40B4-BE49-F238E27FC236}">
                <a16:creationId xmlns:a16="http://schemas.microsoft.com/office/drawing/2014/main" id="{D535C91D-7CA2-AB67-FD4B-2B83C72D9F4B}"/>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8C8B7E67-35D2-F6E2-3DF4-60BE311BB26C}"/>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77254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37E8A-0242-6497-0237-C0B2FD041351}"/>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3" name="Footer Placeholder 2">
            <a:extLst>
              <a:ext uri="{FF2B5EF4-FFF2-40B4-BE49-F238E27FC236}">
                <a16:creationId xmlns:a16="http://schemas.microsoft.com/office/drawing/2014/main" id="{51341E9A-EB49-A574-994B-CBBB6D16CC5B}"/>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6DAA3237-022E-263A-E117-E155470A5925}"/>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2174838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37E8A-0242-6497-0237-C0B2FD041351}"/>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3" name="Footer Placeholder 2">
            <a:extLst>
              <a:ext uri="{FF2B5EF4-FFF2-40B4-BE49-F238E27FC236}">
                <a16:creationId xmlns:a16="http://schemas.microsoft.com/office/drawing/2014/main" id="{51341E9A-EB49-A574-994B-CBBB6D16CC5B}"/>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6DAA3237-022E-263A-E117-E155470A5925}"/>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217483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3651-964B-F44F-F994-3FB609F25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692B6F17-7F91-2ACC-3574-BD975D02B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2629F9F4-4D80-C8F1-224B-208D7294F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3E056-AA6B-06F5-4C1F-61FE477F088D}"/>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6" name="Footer Placeholder 5">
            <a:extLst>
              <a:ext uri="{FF2B5EF4-FFF2-40B4-BE49-F238E27FC236}">
                <a16:creationId xmlns:a16="http://schemas.microsoft.com/office/drawing/2014/main" id="{F9AC7EF9-1948-E6C0-F169-36BF83221A86}"/>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0DAEB69-89E8-8C62-BD43-8C5FF610F2B6}"/>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1983896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3651-964B-F44F-F994-3FB609F25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692B6F17-7F91-2ACC-3574-BD975D02B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2629F9F4-4D80-C8F1-224B-208D7294F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3E056-AA6B-06F5-4C1F-61FE477F088D}"/>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6" name="Footer Placeholder 5">
            <a:extLst>
              <a:ext uri="{FF2B5EF4-FFF2-40B4-BE49-F238E27FC236}">
                <a16:creationId xmlns:a16="http://schemas.microsoft.com/office/drawing/2014/main" id="{F9AC7EF9-1948-E6C0-F169-36BF83221A86}"/>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0DAEB69-89E8-8C62-BD43-8C5FF610F2B6}"/>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198389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035E-8F50-2581-DBE5-24984E75E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D1F856BA-8E4B-4CFC-5F09-112307875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F35C8243-2486-3DEE-4488-D453060DD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571B5-4740-D8AE-9301-19CF8731281F}"/>
              </a:ext>
            </a:extLst>
          </p:cNvPr>
          <p:cNvSpPr>
            <a:spLocks noGrp="1"/>
          </p:cNvSpPr>
          <p:nvPr>
            <p:ph type="dt" sz="half" idx="10"/>
          </p:nvPr>
        </p:nvSpPr>
        <p:spPr/>
        <p:txBody>
          <a:bodyPr/>
          <a:lstStyle/>
          <a:p>
            <a:fld id="{878C7F4C-A38B-47EA-AF09-4DFFD74D56E7}" type="datetimeFigureOut">
              <a:rPr lang="hr-HR" smtClean="0"/>
              <a:t>10.5.2024.</a:t>
            </a:fld>
            <a:endParaRPr lang="hr-HR"/>
          </a:p>
        </p:txBody>
      </p:sp>
      <p:sp>
        <p:nvSpPr>
          <p:cNvPr id="6" name="Footer Placeholder 5">
            <a:extLst>
              <a:ext uri="{FF2B5EF4-FFF2-40B4-BE49-F238E27FC236}">
                <a16:creationId xmlns:a16="http://schemas.microsoft.com/office/drawing/2014/main" id="{5488CC8F-A879-94D5-7EC0-E8B864C2BDFE}"/>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52585790-24DA-2ADC-3A0F-E83D79732715}"/>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8537991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035E-8F50-2581-DBE5-24984E75E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D1F856BA-8E4B-4CFC-5F09-112307875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F35C8243-2486-3DEE-4488-D453060DD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571B5-4740-D8AE-9301-19CF8731281F}"/>
              </a:ext>
            </a:extLst>
          </p:cNvPr>
          <p:cNvSpPr>
            <a:spLocks noGrp="1"/>
          </p:cNvSpPr>
          <p:nvPr>
            <p:ph type="dt" sz="half" idx="10"/>
          </p:nvPr>
        </p:nvSpPr>
        <p:spPr/>
        <p:txBody>
          <a:bodyPr/>
          <a:lstStyle/>
          <a:p>
            <a:fld id="{878C7F4C-A38B-47EA-AF09-4DFFD74D56E7}" type="datetimeFigureOut">
              <a:rPr lang="hr-HR" smtClean="0"/>
              <a:t>9.5.2024.</a:t>
            </a:fld>
            <a:endParaRPr lang="hr-HR"/>
          </a:p>
        </p:txBody>
      </p:sp>
      <p:sp>
        <p:nvSpPr>
          <p:cNvPr id="6" name="Footer Placeholder 5">
            <a:extLst>
              <a:ext uri="{FF2B5EF4-FFF2-40B4-BE49-F238E27FC236}">
                <a16:creationId xmlns:a16="http://schemas.microsoft.com/office/drawing/2014/main" id="{5488CC8F-A879-94D5-7EC0-E8B864C2BDFE}"/>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52585790-24DA-2ADC-3A0F-E83D79732715}"/>
              </a:ext>
            </a:extLst>
          </p:cNvPr>
          <p:cNvSpPr>
            <a:spLocks noGrp="1"/>
          </p:cNvSpPr>
          <p:nvPr>
            <p:ph type="sldNum" sz="quarter" idx="12"/>
          </p:nvPr>
        </p:nvSpPr>
        <p:spPr/>
        <p:txBody>
          <a:bodyPr/>
          <a:lstStyle/>
          <a:p>
            <a:fld id="{6C0C0E39-6C9D-405D-8570-740D957904AC}" type="slidenum">
              <a:rPr lang="hr-HR" smtClean="0"/>
              <a:t>‹#›</a:t>
            </a:fld>
            <a:endParaRPr lang="hr-HR"/>
          </a:p>
        </p:txBody>
      </p:sp>
    </p:spTree>
    <p:extLst>
      <p:ext uri="{BB962C8B-B14F-4D97-AF65-F5344CB8AC3E}">
        <p14:creationId xmlns:p14="http://schemas.microsoft.com/office/powerpoint/2010/main" val="285379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0.xml"/><Relationship Id="rId1" Type="http://schemas.openxmlformats.org/officeDocument/2006/relationships/slideLayout" Target="../slideLayouts/slideLayout13.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21681-9E00-2AB2-35E8-82C7C04B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33B2CBDD-4D8F-708F-2CF6-F4095697D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443F6D8-252D-22D9-7B5F-CC5B1F4AD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8C7F4C-A38B-47EA-AF09-4DFFD74D56E7}" type="datetimeFigureOut">
              <a:rPr lang="hr-HR" smtClean="0"/>
              <a:t>10.5.2024.</a:t>
            </a:fld>
            <a:endParaRPr lang="hr-HR"/>
          </a:p>
        </p:txBody>
      </p:sp>
      <p:sp>
        <p:nvSpPr>
          <p:cNvPr id="5" name="Footer Placeholder 4">
            <a:extLst>
              <a:ext uri="{FF2B5EF4-FFF2-40B4-BE49-F238E27FC236}">
                <a16:creationId xmlns:a16="http://schemas.microsoft.com/office/drawing/2014/main" id="{13C55846-04F2-BD8A-6601-ACC7F3029E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2CCC9B3A-9F5B-163E-550D-93898B0A4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0C0E39-6C9D-405D-8570-740D957904AC}" type="slidenum">
              <a:rPr lang="hr-HR" smtClean="0"/>
              <a:t>‹#›</a:t>
            </a:fld>
            <a:endParaRPr lang="hr-HR"/>
          </a:p>
        </p:txBody>
      </p:sp>
    </p:spTree>
    <p:extLst>
      <p:ext uri="{BB962C8B-B14F-4D97-AF65-F5344CB8AC3E}">
        <p14:creationId xmlns:p14="http://schemas.microsoft.com/office/powerpoint/2010/main" val="126745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21681-9E00-2AB2-35E8-82C7C04B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33B2CBDD-4D8F-708F-2CF6-F4095697D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443F6D8-252D-22D9-7B5F-CC5B1F4AD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8C7F4C-A38B-47EA-AF09-4DFFD74D56E7}" type="datetimeFigureOut">
              <a:rPr lang="hr-HR" smtClean="0"/>
              <a:t>9.5.2024.</a:t>
            </a:fld>
            <a:endParaRPr lang="hr-HR"/>
          </a:p>
        </p:txBody>
      </p:sp>
      <p:sp>
        <p:nvSpPr>
          <p:cNvPr id="5" name="Footer Placeholder 4">
            <a:extLst>
              <a:ext uri="{FF2B5EF4-FFF2-40B4-BE49-F238E27FC236}">
                <a16:creationId xmlns:a16="http://schemas.microsoft.com/office/drawing/2014/main" id="{13C55846-04F2-BD8A-6601-ACC7F3029E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2CCC9B3A-9F5B-163E-550D-93898B0A4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0C0E39-6C9D-405D-8570-740D957904AC}" type="slidenum">
              <a:rPr lang="hr-HR" smtClean="0"/>
              <a:t>‹#›</a:t>
            </a:fld>
            <a:endParaRPr lang="hr-HR"/>
          </a:p>
        </p:txBody>
      </p:sp>
    </p:spTree>
    <p:extLst>
      <p:ext uri="{BB962C8B-B14F-4D97-AF65-F5344CB8AC3E}">
        <p14:creationId xmlns:p14="http://schemas.microsoft.com/office/powerpoint/2010/main" val="126745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8.wdp"/></Relationships>
</file>

<file path=ppt/slides/_rels/slide2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microsoft.com/office/2007/relationships/hdphoto" Target="../media/hdphoto20.wdp"/><Relationship Id="rId5" Type="http://schemas.openxmlformats.org/officeDocument/2006/relationships/image" Target="../media/image2.png"/><Relationship Id="rId4" Type="http://schemas.microsoft.com/office/2007/relationships/hdphoto" Target="../media/hdphoto80.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4.png"/><Relationship Id="rId4" Type="http://schemas.microsoft.com/office/2007/relationships/hdphoto" Target="../media/hdphoto2.wdp"/></Relationships>
</file>

<file path=ppt/slides/_rels/slide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microsoft.com/office/2007/relationships/hdphoto" Target="../media/hdphoto20.wdp"/></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 Target="slide200.xml"/><Relationship Id="rId13"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5.png"/><Relationship Id="rId12"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slide" Target="slide280.xml"/><Relationship Id="rId5" Type="http://schemas.openxmlformats.org/officeDocument/2006/relationships/slide" Target="slide40.xml"/><Relationship Id="rId15" Type="http://schemas.openxmlformats.org/officeDocument/2006/relationships/image" Target="../media/image70.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50.png"/><Relationship Id="rId14" Type="http://schemas.openxmlformats.org/officeDocument/2006/relationships/slide" Target="slide310.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microsoft.com/office/2007/relationships/hdphoto" Target="../media/hdphoto90.wdp"/><Relationship Id="rId5" Type="http://schemas.openxmlformats.org/officeDocument/2006/relationships/image" Target="../media/image150.png"/><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8.jpg"/><Relationship Id="rId3" Type="http://schemas.microsoft.com/office/2007/relationships/hdphoto" Target="../media/hdphoto2.wdp"/><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g"/><Relationship Id="rId4" Type="http://schemas.openxmlformats.org/officeDocument/2006/relationships/image" Target="../media/image24.jpeg"/><Relationship Id="rId9"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microsoft.com/office/2007/relationships/hdphoto" Target="../media/hdphoto20.wdp"/><Relationship Id="rId5" Type="http://schemas.openxmlformats.org/officeDocument/2006/relationships/image" Target="../media/image2.png"/><Relationship Id="rId4" Type="http://schemas.microsoft.com/office/2007/relationships/hdphoto" Target="../media/hdphoto40.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Rembrandt 'The Anatomy Lesson of Dr. Nicolaes Tulp’ 1632 Funny ...">
            <a:extLst>
              <a:ext uri="{FF2B5EF4-FFF2-40B4-BE49-F238E27FC236}">
                <a16:creationId xmlns:a16="http://schemas.microsoft.com/office/drawing/2014/main" id="{1B618D60-5E20-547B-B5C1-B34F11CC38A0}"/>
              </a:ext>
            </a:extLst>
          </p:cNvPr>
          <p:cNvPicPr>
            <a:picLocks noChangeAspect="1" noChangeArrowheads="1"/>
          </p:cNvPicPr>
          <p:nvPr/>
        </p:nvPicPr>
        <p:blipFill>
          <a:blip r:embed="rId2">
            <a:alphaModFix amt="85000"/>
            <a:duotone>
              <a:prstClr val="black"/>
              <a:srgbClr val="FF742E">
                <a:tint val="45000"/>
                <a:satMod val="400000"/>
              </a:srgbClr>
            </a:duotone>
            <a:extLst>
              <a:ext uri="{BEBA8EAE-BF5A-486C-A8C5-ECC9F3942E4B}">
                <a14:imgProps xmlns:a14="http://schemas.microsoft.com/office/drawing/2010/main">
                  <a14:imgLayer r:embed="rId3">
                    <a14:imgEffect>
                      <a14:backgroundRemoval t="3553" b="97462" l="1758" r="96973">
                        <a14:foregroundMark x1="6250" y1="41878" x2="9668" y2="72843"/>
                        <a14:foregroundMark x1="9668" y1="72843" x2="16992" y2="84772"/>
                        <a14:foregroundMark x1="16992" y1="84772" x2="22363" y2="51142"/>
                        <a14:foregroundMark x1="22363" y1="51142" x2="29199" y2="79695"/>
                        <a14:foregroundMark x1="29199" y1="79695" x2="35645" y2="67386"/>
                        <a14:foregroundMark x1="35645" y1="67386" x2="37207" y2="53299"/>
                        <a14:foregroundMark x1="37207" y1="53299" x2="29004" y2="38452"/>
                        <a14:foregroundMark x1="29004" y1="38452" x2="28809" y2="30711"/>
                        <a14:foregroundMark x1="28809" y1="30711" x2="31445" y2="23731"/>
                        <a14:foregroundMark x1="31445" y1="23731" x2="36426" y2="17005"/>
                        <a14:foregroundMark x1="36426" y1="17005" x2="35254" y2="7868"/>
                        <a14:foregroundMark x1="35254" y1="7868" x2="43555" y2="36168"/>
                        <a14:foregroundMark x1="43555" y1="36168" x2="56543" y2="28046"/>
                        <a14:foregroundMark x1="56543" y1="28046" x2="59961" y2="22081"/>
                        <a14:foregroundMark x1="59961" y1="22081" x2="58105" y2="41878"/>
                        <a14:foregroundMark x1="58105" y1="41878" x2="47168" y2="54442"/>
                        <a14:foregroundMark x1="47168" y1="54442" x2="48828" y2="74112"/>
                        <a14:foregroundMark x1="48828" y1="74112" x2="40625" y2="74873"/>
                        <a14:foregroundMark x1="40625" y1="74873" x2="50977" y2="94162"/>
                        <a14:foregroundMark x1="50977" y1="94162" x2="64551" y2="95305"/>
                        <a14:foregroundMark x1="64551" y1="95305" x2="90527" y2="91244"/>
                        <a14:foregroundMark x1="90527" y1="91244" x2="80957" y2="82614"/>
                        <a14:foregroundMark x1="80957" y1="82614" x2="70410" y2="79188"/>
                        <a14:foregroundMark x1="70410" y1="79188" x2="63672" y2="70431"/>
                        <a14:foregroundMark x1="63672" y1="70431" x2="67285" y2="58122"/>
                        <a14:foregroundMark x1="67285" y1="58122" x2="74707" y2="59137"/>
                        <a14:foregroundMark x1="74707" y1="59137" x2="79980" y2="62817"/>
                        <a14:foregroundMark x1="79980" y1="62817" x2="86621" y2="53553"/>
                        <a14:foregroundMark x1="86621" y1="53553" x2="86328" y2="45051"/>
                        <a14:foregroundMark x1="86328" y1="45051" x2="94336" y2="55330"/>
                        <a14:foregroundMark x1="94336" y1="55330" x2="93262" y2="63198"/>
                        <a14:foregroundMark x1="93262" y1="63198" x2="85938" y2="62563"/>
                        <a14:foregroundMark x1="85938" y1="62563" x2="79980" y2="53553"/>
                        <a14:foregroundMark x1="79980" y1="53553" x2="79883" y2="41878"/>
                        <a14:foregroundMark x1="79883" y1="41878" x2="81934" y2="34518"/>
                        <a14:foregroundMark x1="81934" y1="34518" x2="81152" y2="24746"/>
                        <a14:foregroundMark x1="81152" y1="24746" x2="73828" y2="28046"/>
                        <a14:foregroundMark x1="73828" y1="28046" x2="78809" y2="35406"/>
                        <a14:foregroundMark x1="78809" y1="35406" x2="72852" y2="44416"/>
                        <a14:foregroundMark x1="72852" y1="44416" x2="68457" y2="39467"/>
                        <a14:foregroundMark x1="68457" y1="39467" x2="62891" y2="41497"/>
                        <a14:foregroundMark x1="62891" y1="41497" x2="58203" y2="40863"/>
                        <a14:foregroundMark x1="27441" y1="27792" x2="23633" y2="33503"/>
                        <a14:foregroundMark x1="23633" y1="33503" x2="23633" y2="33503"/>
                        <a14:foregroundMark x1="24219" y1="38706" x2="23145" y2="30838"/>
                        <a14:foregroundMark x1="23145" y1="30838" x2="29492" y2="24239"/>
                        <a14:foregroundMark x1="29492" y1="24239" x2="29883" y2="24746"/>
                        <a14:foregroundMark x1="29590" y1="21954" x2="21777" y2="35533"/>
                        <a14:foregroundMark x1="21777" y1="35533" x2="22559" y2="37563"/>
                        <a14:foregroundMark x1="22461" y1="51523" x2="21680" y2="44162"/>
                        <a14:foregroundMark x1="22363" y1="42386" x2="23633" y2="47208"/>
                        <a14:foregroundMark x1="25195" y1="49112" x2="21777" y2="41497"/>
                        <a14:foregroundMark x1="21777" y1="41497" x2="18848" y2="47462"/>
                        <a14:foregroundMark x1="17871" y1="48985" x2="18262" y2="40736"/>
                        <a14:foregroundMark x1="18262" y1="40736" x2="20215" y2="40102"/>
                        <a14:foregroundMark x1="5469" y1="42513" x2="6250" y2="80711"/>
                        <a14:foregroundMark x1="4004" y1="41624" x2="2441" y2="49492"/>
                        <a14:foregroundMark x1="2441" y1="49492" x2="3223" y2="50888"/>
                        <a14:foregroundMark x1="3223" y1="41371" x2="6250" y2="39848"/>
                        <a14:foregroundMark x1="6934" y1="39467" x2="10313" y2="44736"/>
                        <a14:foregroundMark x1="4980" y1="58376" x2="5176" y2="78934"/>
                        <a14:foregroundMark x1="5176" y1="78934" x2="5566" y2="80457"/>
                        <a14:foregroundMark x1="3418" y1="62690" x2="5762" y2="77411"/>
                        <a14:foregroundMark x1="5762" y1="77411" x2="10840" y2="89340"/>
                        <a14:foregroundMark x1="10840" y1="89340" x2="22461" y2="79949"/>
                        <a14:foregroundMark x1="22461" y1="79949" x2="21875" y2="89086"/>
                        <a14:foregroundMark x1="21875" y1="89086" x2="31738" y2="84391"/>
                        <a14:foregroundMark x1="31738" y1="84391" x2="37402" y2="89086"/>
                        <a14:foregroundMark x1="37402" y1="89086" x2="31152" y2="90482"/>
                        <a14:foregroundMark x1="31152" y1="90482" x2="38770" y2="84518"/>
                        <a14:foregroundMark x1="38770" y1="84518" x2="34961" y2="81726"/>
                        <a14:foregroundMark x1="42383" y1="84137" x2="36328" y2="91497"/>
                        <a14:foregroundMark x1="36328" y1="91497" x2="14160" y2="94162"/>
                        <a14:foregroundMark x1="14160" y1="94162" x2="6348" y2="84010"/>
                        <a14:foregroundMark x1="6348" y1="84010" x2="3809" y2="77030"/>
                        <a14:foregroundMark x1="3809" y1="77030" x2="4102" y2="77792"/>
                        <a14:foregroundMark x1="2344" y1="78173" x2="3809" y2="85660"/>
                        <a14:foregroundMark x1="3809" y1="85660" x2="11230" y2="96447"/>
                        <a14:foregroundMark x1="11230" y1="96447" x2="32422" y2="96447"/>
                        <a14:foregroundMark x1="32422" y1="96447" x2="39063" y2="95178"/>
                        <a14:foregroundMark x1="47949" y1="89848" x2="32422" y2="96066"/>
                        <a14:foregroundMark x1="8398" y1="97462" x2="2344" y2="89086"/>
                        <a14:foregroundMark x1="2344" y1="89086" x2="2344" y2="88706"/>
                        <a14:foregroundMark x1="45410" y1="48223" x2="44922" y2="48858"/>
                        <a14:foregroundMark x1="51660" y1="52919" x2="58984" y2="61929"/>
                        <a14:foregroundMark x1="58984" y1="61929" x2="64746" y2="57741"/>
                        <a14:foregroundMark x1="64746" y1="57741" x2="64258" y2="55584"/>
                        <a14:foregroundMark x1="69824" y1="57995" x2="76758" y2="68655"/>
                        <a14:foregroundMark x1="76758" y1="68655" x2="86719" y2="74492"/>
                        <a14:foregroundMark x1="86719" y1="74492" x2="86719" y2="74492"/>
                        <a14:foregroundMark x1="86914" y1="70685" x2="94141" y2="88325"/>
                        <a14:foregroundMark x1="92480" y1="75000" x2="95215" y2="83503"/>
                        <a14:foregroundMark x1="95215" y1="83503" x2="95020" y2="93528"/>
                        <a14:foregroundMark x1="95020" y1="93528" x2="91992" y2="94036"/>
                        <a14:foregroundMark x1="93164" y1="95685" x2="96973" y2="75254"/>
                        <a14:foregroundMark x1="96973" y1="75254" x2="94336" y2="66751"/>
                        <a14:foregroundMark x1="94336" y1="66751" x2="93359" y2="67513"/>
                        <a14:foregroundMark x1="46973" y1="48858" x2="46484" y2="52792"/>
                        <a14:foregroundMark x1="52832" y1="39213" x2="55566" y2="45685"/>
                        <a14:foregroundMark x1="62012" y1="22970" x2="62500" y2="18655"/>
                        <a14:foregroundMark x1="57813" y1="21447" x2="62207" y2="16244"/>
                        <a14:foregroundMark x1="62207" y1="16244" x2="67188" y2="21574"/>
                        <a14:foregroundMark x1="67188" y1="21574" x2="67090" y2="21954"/>
                        <a14:foregroundMark x1="79883" y1="23985" x2="88086" y2="36675"/>
                        <a14:foregroundMark x1="88086" y1="36675" x2="85254" y2="34518"/>
                        <a14:foregroundMark x1="87988" y1="44289" x2="93359" y2="50381"/>
                        <a14:foregroundMark x1="87012" y1="42766" x2="92871" y2="48731"/>
                        <a14:foregroundMark x1="92871" y1="48731" x2="94824" y2="55838"/>
                        <a14:foregroundMark x1="89258" y1="43655" x2="94629" y2="51777"/>
                        <a14:foregroundMark x1="94629" y1="51777" x2="96387" y2="58249"/>
                        <a14:foregroundMark x1="92676" y1="48350" x2="89063" y2="42386"/>
                        <a14:foregroundMark x1="89063" y1="42386" x2="88867" y2="42386"/>
                        <a14:foregroundMark x1="88184" y1="41624" x2="93848" y2="47970"/>
                        <a14:foregroundMark x1="93848" y1="47970" x2="96875" y2="54442"/>
                        <a14:foregroundMark x1="87891" y1="40609" x2="96094" y2="52792"/>
                        <a14:foregroundMark x1="82520" y1="25000" x2="79102" y2="24365"/>
                        <a14:foregroundMark x1="85547" y1="23604" x2="86621" y2="32614"/>
                        <a14:foregroundMark x1="86621" y1="32614" x2="88477" y2="37563"/>
                        <a14:foregroundMark x1="79297" y1="23604" x2="82422" y2="23858"/>
                        <a14:foregroundMark x1="81934" y1="22970" x2="79395" y2="22716"/>
                        <a14:foregroundMark x1="79688" y1="23858" x2="82617" y2="23858"/>
                        <a14:foregroundMark x1="77168" y1="23334" x2="83301" y2="22462"/>
                        <a14:foregroundMark x1="70801" y1="24239" x2="72898" y2="23941"/>
                        <a14:foregroundMark x1="59180" y1="17259" x2="65527" y2="18909"/>
                        <a14:foregroundMark x1="65527" y1="18909" x2="68164" y2="20812"/>
                        <a14:foregroundMark x1="65039" y1="15990" x2="66504" y2="18528"/>
                        <a14:foregroundMark x1="65039" y1="16878" x2="58398" y2="18528"/>
                        <a14:foregroundMark x1="58398" y1="18528" x2="58789" y2="20178"/>
                        <a14:foregroundMark x1="59668" y1="18274" x2="65625" y2="17640"/>
                        <a14:foregroundMark x1="67676" y1="20558" x2="61328" y2="15609"/>
                        <a14:foregroundMark x1="61328" y1="15609" x2="58984" y2="18401"/>
                        <a14:foregroundMark x1="60449" y1="16371" x2="63086" y2="16751"/>
                        <a14:foregroundMark x1="32715" y1="13198" x2="34375" y2="5964"/>
                        <a14:foregroundMark x1="34375" y1="5964" x2="38281" y2="12563"/>
                        <a14:foregroundMark x1="38281" y1="12563" x2="35645" y2="4695"/>
                        <a14:foregroundMark x1="35645" y1="4695" x2="30762" y2="11168"/>
                        <a14:foregroundMark x1="30762" y1="11168" x2="34180" y2="4188"/>
                        <a14:foregroundMark x1="34180" y1="4188" x2="38281" y2="6726"/>
                        <a14:foregroundMark x1="38438" y1="12817" x2="38707" y2="13650"/>
                        <a14:foregroundMark x1="37207" y1="9010" x2="38274" y2="12310"/>
                        <a14:foregroundMark x1="38523" y1="11199" x2="38574" y2="7107"/>
                        <a14:foregroundMark x1="38509" y1="12310" x2="38522" y2="11306"/>
                        <a14:foregroundMark x1="38491" y1="13678" x2="38502" y2="12817"/>
                        <a14:foregroundMark x1="38574" y1="8883" x2="36719" y2="4569"/>
                        <a14:foregroundMark x1="38965" y1="9391" x2="33691" y2="5203"/>
                        <a14:foregroundMark x1="33691" y1="5203" x2="30371" y2="9264"/>
                        <a14:foregroundMark x1="30371" y1="10279" x2="34863" y2="5203"/>
                        <a14:foregroundMark x1="34863" y1="5203" x2="36621" y2="5584"/>
                        <a14:foregroundMark x1="40389" y1="16117" x2="42773" y2="21827"/>
                        <a14:foregroundMark x1="40142" y1="15526" x2="40389" y2="16117"/>
                        <a14:foregroundMark x1="42773" y1="21827" x2="49512" y2="28553"/>
                        <a14:foregroundMark x1="48730" y1="27157" x2="44727" y2="21954"/>
                        <a14:foregroundMark x1="44727" y1="21954" x2="44922" y2="22335"/>
                        <a14:foregroundMark x1="17480" y1="40863" x2="16992" y2="50254"/>
                        <a14:foregroundMark x1="16992" y1="50254" x2="17676" y2="51523"/>
                        <a14:foregroundMark x1="16309" y1="47208" x2="17969" y2="39975"/>
                        <a14:foregroundMark x1="17969" y1="39975" x2="18555" y2="40228"/>
                        <a14:foregroundMark x1="19141" y1="39213" x2="16797" y2="42513"/>
                        <a14:foregroundMark x1="16211" y1="41751" x2="19141" y2="39467"/>
                        <a14:foregroundMark x1="18945" y1="39848" x2="22852" y2="29569"/>
                        <a14:foregroundMark x1="22852" y1="29569" x2="29297" y2="22208"/>
                        <a14:foregroundMark x1="29004" y1="21320" x2="23535" y2="30076"/>
                        <a14:foregroundMark x1="1855" y1="41624" x2="6152" y2="39594"/>
                        <a14:foregroundMark x1="79102" y1="22081" x2="80664" y2="20939"/>
                        <a14:foregroundMark x1="80957" y1="21827" x2="85352" y2="23604"/>
                        <a14:foregroundMark x1="80566" y1="21320" x2="85645" y2="23096"/>
                        <a14:foregroundMark x1="20605" y1="46320" x2="21387" y2="50381"/>
                        <a14:foregroundMark x1="51855" y1="40482" x2="53809" y2="48096"/>
                        <a14:foregroundMark x1="44336" y1="45685" x2="50000" y2="48731"/>
                        <a14:foregroundMark x1="61523" y1="33883" x2="66016" y2="22970"/>
                        <a14:foregroundMark x1="2539" y1="40482" x2="8691" y2="40102"/>
                        <a14:foregroundMark x1="8691" y1="40102" x2="9082" y2="40355"/>
                        <a14:foregroundMark x1="10449" y1="41624" x2="4297" y2="38832"/>
                        <a14:foregroundMark x1="4297" y1="38832" x2="4004" y2="38832"/>
                        <a14:foregroundMark x1="4980" y1="38706" x2="9961" y2="41244"/>
                        <a14:foregroundMark x1="6152" y1="38706" x2="8398" y2="39848"/>
                        <a14:foregroundMark x1="8398" y1="39213" x2="2734" y2="40736"/>
                        <a14:foregroundMark x1="2734" y1="40736" x2="2734" y2="41371"/>
                        <a14:foregroundMark x1="39355" y1="9010" x2="34375" y2="4315"/>
                        <a14:foregroundMark x1="34375" y1="4315" x2="33887" y2="4315"/>
                        <a14:foregroundMark x1="30664" y1="8883" x2="34375" y2="4569"/>
                        <a14:foregroundMark x1="35645" y1="4442" x2="39551" y2="9772"/>
                        <a14:foregroundMark x1="32422" y1="6091" x2="31152" y2="7107"/>
                        <a14:foregroundMark x1="30566" y1="8756" x2="34961" y2="3553"/>
                        <a14:foregroundMark x1="34961" y1="3553" x2="39355" y2="8249"/>
                        <a14:foregroundMark x1="39355" y1="8249" x2="39355" y2="8756"/>
                        <a14:foregroundMark x1="74707" y1="30838" x2="75000" y2="26396"/>
                        <a14:foregroundMark x1="76074" y1="35025" x2="76074" y2="35025"/>
                        <a14:foregroundMark x1="75684" y1="34391" x2="75977" y2="35025"/>
                        <a14:foregroundMark x1="9473" y1="53426" x2="9863" y2="50635"/>
                        <a14:foregroundMark x1="10254" y1="49619" x2="10645" y2="51523"/>
                        <a14:foregroundMark x1="11230" y1="49112" x2="11230" y2="49112"/>
                        <a14:foregroundMark x1="10645" y1="48350" x2="10645" y2="48350"/>
                        <a14:foregroundMark x1="11230" y1="47843" x2="11230" y2="47843"/>
                        <a14:foregroundMark x1="47852" y1="63579" x2="39551" y2="62183"/>
                        <a14:foregroundMark x1="39551" y1="62183" x2="40039" y2="62817"/>
                        <a14:foregroundMark x1="1949" y1="44289" x2="2246" y2="49492"/>
                        <a14:foregroundMark x1="1898" y1="43401" x2="1949" y2="44289"/>
                        <a14:foregroundMark x1="1855" y1="42640" x2="1898" y2="43401"/>
                        <a14:foregroundMark x1="70410" y1="24746" x2="75293" y2="25127"/>
                        <a14:foregroundMark x1="16113" y1="45431" x2="16113" y2="45431"/>
                        <a14:foregroundMark x1="15918" y1="46574" x2="15918" y2="46574"/>
                        <a14:foregroundMark x1="16211" y1="48477" x2="16211" y2="48477"/>
                        <a14:foregroundMark x1="16504" y1="49746" x2="16504" y2="49746"/>
                        <a14:foregroundMark x1="16504" y1="49619" x2="16309" y2="49239"/>
                        <a14:backgroundMark x1="61523" y1="37944" x2="65723" y2="32868"/>
                        <a14:backgroundMark x1="65723" y1="32868" x2="67871" y2="24873"/>
                        <a14:backgroundMark x1="67871" y1="24873" x2="72656" y2="31980"/>
                        <a14:backgroundMark x1="72656" y1="31980" x2="74707" y2="38706"/>
                        <a14:backgroundMark x1="51367" y1="26650" x2="50781" y2="26015"/>
                        <a14:backgroundMark x1="38965" y1="12310" x2="38965" y2="12817"/>
                        <a14:backgroundMark x1="38867" y1="14086" x2="39355" y2="14721"/>
                        <a14:backgroundMark x1="39746" y1="15736" x2="40039" y2="15736"/>
                        <a14:backgroundMark x1="40039" y1="15736" x2="40234" y2="15736"/>
                        <a14:backgroundMark x1="39258" y1="13579" x2="39355" y2="14848"/>
                        <a14:backgroundMark x1="39551" y1="13706" x2="40234" y2="15482"/>
                        <a14:backgroundMark x1="40918" y1="16371" x2="39063" y2="13071"/>
                        <a14:backgroundMark x1="11328" y1="42386" x2="13965" y2="50127"/>
                        <a14:backgroundMark x1="14577" y1="45431" x2="14941" y2="42640"/>
                        <a14:backgroundMark x1="14428" y1="46574" x2="14577" y2="45431"/>
                        <a14:backgroundMark x1="13965" y1="50127" x2="14428" y2="46574"/>
                        <a14:backgroundMark x1="14941" y1="42640" x2="11719" y2="42640"/>
                        <a14:backgroundMark x1="765" y1="49635" x2="781" y2="51142"/>
                        <a14:backgroundMark x1="684" y1="42005" x2="692" y2="42752"/>
                        <a14:backgroundMark x1="74953" y1="23229" x2="76855" y2="22462"/>
                        <a14:backgroundMark x1="76563" y1="23604" x2="76563" y2="23604"/>
                        <a14:backgroundMark x1="76855" y1="23604" x2="76855" y2="23604"/>
                        <a14:backgroundMark x1="76563" y1="23731" x2="77051" y2="23604"/>
                        <a14:backgroundMark x1="391" y1="43401" x2="391" y2="43401"/>
                        <a14:backgroundMark x1="293" y1="44289" x2="293" y2="44289"/>
                        <a14:backgroundMark x1="195" y1="45178" x2="195" y2="45178"/>
                        <a14:backgroundMark x1="76953" y1="23223" x2="77148" y2="23096"/>
                        <a14:backgroundMark x1="40332" y1="16117" x2="40332" y2="16117"/>
                        <a14:backgroundMark x1="40332" y1="15990" x2="40430" y2="15990"/>
                        <a14:backgroundMark x1="40430" y1="15863" x2="40430" y2="15863"/>
                        <a14:backgroundMark x1="40527" y1="16244" x2="40527" y2="16244"/>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143012"/>
            <a:ext cx="7418591" cy="570864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21D4A0-5A20-FE4B-6280-01B7A9E3BF87}"/>
              </a:ext>
            </a:extLst>
          </p:cNvPr>
          <p:cNvSpPr txBox="1"/>
          <p:nvPr/>
        </p:nvSpPr>
        <p:spPr>
          <a:xfrm>
            <a:off x="7543800" y="2499451"/>
            <a:ext cx="4241800" cy="160043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hr-HR" sz="3600" u="none" strike="noStrike" kern="1200" cap="none" spc="300" normalizeH="0" baseline="0" noProof="0">
                <a:ln>
                  <a:noFill/>
                </a:ln>
                <a:solidFill>
                  <a:schemeClr val="bg1"/>
                </a:solidFill>
                <a:effectLst/>
                <a:uLnTx/>
                <a:uFillTx/>
                <a:latin typeface="Aptos Light" panose="020B0004020202020204" pitchFamily="34" charset="0"/>
                <a:cs typeface="Aptos Serif" panose="020B0502040204020203" pitchFamily="18" charset="0"/>
              </a:rPr>
              <a:t>SAT ANATOMIJE</a:t>
            </a:r>
            <a:r>
              <a:rPr kumimoji="0" lang="hr-HR" sz="4400" u="none" strike="noStrike" kern="1200" cap="none" spc="300" normalizeH="0" baseline="0" noProof="0">
                <a:ln>
                  <a:noFill/>
                </a:ln>
                <a:solidFill>
                  <a:schemeClr val="bg1"/>
                </a:solidFill>
                <a:effectLst/>
                <a:uLnTx/>
                <a:uFillTx/>
                <a:latin typeface="Aptos Light" panose="020B0004020202020204" pitchFamily="34" charset="0"/>
                <a:cs typeface="Aptos Serif" panose="020B0502040204020203" pitchFamily="18" charset="0"/>
              </a:rPr>
              <a:t>:</a:t>
            </a:r>
          </a:p>
          <a:p>
            <a:pPr marL="0" marR="0" lvl="0" indent="0" algn="ctr" defTabSz="914400" rtl="0" eaLnBrk="1" fontAlgn="auto" latinLnBrk="0" hangingPunct="1">
              <a:spcBef>
                <a:spcPts val="0"/>
              </a:spcBef>
              <a:spcAft>
                <a:spcPts val="0"/>
              </a:spcAft>
              <a:buClrTx/>
              <a:buSzTx/>
              <a:buFontTx/>
              <a:buNone/>
              <a:tabLst/>
              <a:defRPr/>
            </a:pPr>
            <a:r>
              <a:rPr lang="hr-HR" sz="5400" spc="300">
                <a:solidFill>
                  <a:srgbClr val="FF742E"/>
                </a:solidFill>
                <a:latin typeface="Aptos Black" panose="020F0502020204030204" pitchFamily="34" charset="0"/>
              </a:rPr>
              <a:t>RPM</a:t>
            </a:r>
            <a:endParaRPr kumimoji="0" lang="hr-HR" sz="5400" u="none" strike="noStrike" kern="1200" cap="none" spc="300" normalizeH="0" baseline="0" noProof="0">
              <a:ln>
                <a:noFill/>
              </a:ln>
              <a:solidFill>
                <a:srgbClr val="FF742E"/>
              </a:solidFill>
              <a:effectLst/>
              <a:uLnTx/>
              <a:uFillTx/>
              <a:latin typeface="Aptos Black" panose="020F0502020204030204" pitchFamily="34" charset="0"/>
            </a:endParaRPr>
          </a:p>
        </p:txBody>
      </p:sp>
      <p:pic>
        <p:nvPicPr>
          <p:cNvPr id="8" name="Picture 7">
            <a:extLst>
              <a:ext uri="{FF2B5EF4-FFF2-40B4-BE49-F238E27FC236}">
                <a16:creationId xmlns:a16="http://schemas.microsoft.com/office/drawing/2014/main" id="{D0949036-AE17-8317-0929-A61F0C4215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7" name="Rectangle 6">
            <a:extLst>
              <a:ext uri="{FF2B5EF4-FFF2-40B4-BE49-F238E27FC236}">
                <a16:creationId xmlns:a16="http://schemas.microsoft.com/office/drawing/2014/main" id="{1F53F771-7D54-E5FE-E020-BCA3983A781F}"/>
              </a:ext>
            </a:extLst>
          </p:cNvPr>
          <p:cNvSpPr/>
          <p:nvPr/>
        </p:nvSpPr>
        <p:spPr>
          <a:xfrm>
            <a:off x="6477001" y="3884679"/>
            <a:ext cx="2133599" cy="2651373"/>
          </a:xfrm>
          <a:prstGeom prst="rect">
            <a:avLst/>
          </a:prstGeom>
          <a:solidFill>
            <a:schemeClr val="tx1"/>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465664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3599CE-EF2E-729A-E047-EF3FFEA35879}"/>
              </a:ext>
            </a:extLst>
          </p:cNvPr>
          <p:cNvSpPr txBox="1"/>
          <p:nvPr/>
        </p:nvSpPr>
        <p:spPr>
          <a:xfrm>
            <a:off x="819150" y="3708400"/>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rPr>
              <a:t>FIKSIRANJE</a:t>
            </a:r>
          </a:p>
        </p:txBody>
      </p:sp>
      <p:pic>
        <p:nvPicPr>
          <p:cNvPr id="19" name="Picture 6" descr="Position du bistouri dans l'incision simple de dedans en dehors,">
            <a:extLst>
              <a:ext uri="{FF2B5EF4-FFF2-40B4-BE49-F238E27FC236}">
                <a16:creationId xmlns:a16="http://schemas.microsoft.com/office/drawing/2014/main" id="{81462584-A5BA-45AA-0C94-E0E742B6A473}"/>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202537" y="3619217"/>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3087203-F71C-D41F-01CE-27CE3A8A9DB9}"/>
              </a:ext>
            </a:extLst>
          </p:cNvPr>
          <p:cNvSpPr/>
          <p:nvPr/>
        </p:nvSpPr>
        <p:spPr>
          <a:xfrm>
            <a:off x="3295649" y="0"/>
            <a:ext cx="8896351" cy="6858000"/>
          </a:xfrm>
          <a:prstGeom prst="rect">
            <a:avLst/>
          </a:prstGeom>
          <a:solidFill>
            <a:srgbClr val="FF74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TextBox 5">
            <a:extLst>
              <a:ext uri="{FF2B5EF4-FFF2-40B4-BE49-F238E27FC236}">
                <a16:creationId xmlns:a16="http://schemas.microsoft.com/office/drawing/2014/main" id="{4DFF3C81-2027-7E76-FC7F-292E6B801A7F}"/>
              </a:ext>
            </a:extLst>
          </p:cNvPr>
          <p:cNvSpPr txBox="1"/>
          <p:nvPr/>
        </p:nvSpPr>
        <p:spPr>
          <a:xfrm>
            <a:off x="819150" y="457200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005CFF"/>
                </a:solidFill>
                <a:latin typeface="Aptos" panose="02110004020202020204"/>
              </a:rPr>
              <a:t>MINIMUM</a:t>
            </a:r>
            <a:endParaRPr kumimoji="0" lang="hr-HR" sz="2400" b="1" i="0" u="none" strike="noStrike" kern="1200" cap="none" spc="0" normalizeH="0" baseline="0" noProof="0">
              <a:ln>
                <a:noFill/>
              </a:ln>
              <a:solidFill>
                <a:srgbClr val="005CFF"/>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8396A26-BADB-236E-1308-F160C9A5CFBF}"/>
              </a:ext>
            </a:extLst>
          </p:cNvPr>
          <p:cNvSpPr txBox="1"/>
          <p:nvPr/>
        </p:nvSpPr>
        <p:spPr>
          <a:xfrm>
            <a:off x="819150" y="543560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RASPON</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B007CF0E-9830-384C-D0C8-C24BC6366A05}"/>
              </a:ext>
            </a:extLst>
          </p:cNvPr>
          <p:cNvCxnSpPr>
            <a:cxnSpLocks/>
          </p:cNvCxnSpPr>
          <p:nvPr/>
        </p:nvCxnSpPr>
        <p:spPr>
          <a:xfrm>
            <a:off x="596900" y="3429000"/>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7398E73-66D9-FCE0-01D4-63E8C1FE0A53}"/>
              </a:ext>
            </a:extLst>
          </p:cNvPr>
          <p:cNvCxnSpPr>
            <a:cxnSpLocks/>
          </p:cNvCxnSpPr>
          <p:nvPr/>
        </p:nvCxnSpPr>
        <p:spPr>
          <a:xfrm>
            <a:off x="596900" y="4338638"/>
            <a:ext cx="0" cy="909638"/>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D2603E3-5672-AB83-4A46-1C2A69200888}"/>
              </a:ext>
            </a:extLst>
          </p:cNvPr>
          <p:cNvCxnSpPr>
            <a:cxnSpLocks/>
          </p:cNvCxnSpPr>
          <p:nvPr/>
        </p:nvCxnSpPr>
        <p:spPr>
          <a:xfrm>
            <a:off x="596900" y="5248276"/>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B2F6C7F-9E2D-63B5-BF04-5DB79F3A82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22" name="TextBox 21">
            <a:extLst>
              <a:ext uri="{FF2B5EF4-FFF2-40B4-BE49-F238E27FC236}">
                <a16:creationId xmlns:a16="http://schemas.microsoft.com/office/drawing/2014/main" id="{174327A0-C26B-FD90-6ED3-8772807D5E66}"/>
              </a:ext>
            </a:extLst>
          </p:cNvPr>
          <p:cNvSpPr txBox="1"/>
          <p:nvPr/>
        </p:nvSpPr>
        <p:spPr>
          <a:xfrm>
            <a:off x="520700" y="565109"/>
            <a:ext cx="19177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005CFF"/>
                </a:solidFill>
                <a:effectLst/>
                <a:uLnTx/>
                <a:uFillTx/>
                <a:latin typeface="Aptos" panose="02110004020202020204"/>
                <a:ea typeface="+mn-ea"/>
                <a:cs typeface="+mn-cs"/>
              </a:rPr>
              <a:t>FIKSNE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005CFF"/>
                </a:solidFill>
                <a:effectLst/>
                <a:uLnTx/>
                <a:uFillTx/>
                <a:latin typeface="Aptos" panose="02110004020202020204"/>
                <a:ea typeface="+mn-ea"/>
                <a:cs typeface="+mn-cs"/>
              </a:rPr>
              <a:t>ILI MINIMALNE</a:t>
            </a:r>
          </a:p>
        </p:txBody>
      </p:sp>
      <p:grpSp>
        <p:nvGrpSpPr>
          <p:cNvPr id="13" name="Group 12">
            <a:extLst>
              <a:ext uri="{FF2B5EF4-FFF2-40B4-BE49-F238E27FC236}">
                <a16:creationId xmlns:a16="http://schemas.microsoft.com/office/drawing/2014/main" id="{13EE4D9B-6E2B-F1D5-0E26-B2BB88BCCE09}"/>
              </a:ext>
            </a:extLst>
          </p:cNvPr>
          <p:cNvGrpSpPr/>
          <p:nvPr/>
        </p:nvGrpSpPr>
        <p:grpSpPr>
          <a:xfrm>
            <a:off x="3657600" y="2406011"/>
            <a:ext cx="7937501" cy="2045979"/>
            <a:chOff x="3657600" y="2029352"/>
            <a:chExt cx="7937501" cy="2045979"/>
          </a:xfrm>
        </p:grpSpPr>
        <p:sp>
          <p:nvSpPr>
            <p:cNvPr id="2" name="TextBox 1">
              <a:extLst>
                <a:ext uri="{FF2B5EF4-FFF2-40B4-BE49-F238E27FC236}">
                  <a16:creationId xmlns:a16="http://schemas.microsoft.com/office/drawing/2014/main" id="{9FB72594-50DC-E076-43CD-19D5C2A2395B}"/>
                </a:ext>
              </a:extLst>
            </p:cNvPr>
            <p:cNvSpPr txBox="1"/>
            <p:nvPr/>
          </p:nvSpPr>
          <p:spPr>
            <a:xfrm>
              <a:off x="3657601" y="2029352"/>
              <a:ext cx="7937500"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i="0" u="none" strike="noStrike" kern="1200" cap="none" spc="0" normalizeH="0" baseline="0" noProof="0">
                  <a:ln>
                    <a:noFill/>
                  </a:ln>
                  <a:solidFill>
                    <a:srgbClr val="FFFAEE"/>
                  </a:solidFill>
                  <a:effectLst/>
                  <a:uLnTx/>
                  <a:uFillTx/>
                  <a:latin typeface="Aptos Light" panose="020B0004020202020204" pitchFamily="34" charset="0"/>
                </a:rPr>
                <a:t>Cijena Proizvoda u maloprodaji ne smije biti manja od 15,00 EUR. </a:t>
              </a:r>
            </a:p>
          </p:txBody>
        </p:sp>
        <p:sp>
          <p:nvSpPr>
            <p:cNvPr id="3" name="TextBox 2">
              <a:extLst>
                <a:ext uri="{FF2B5EF4-FFF2-40B4-BE49-F238E27FC236}">
                  <a16:creationId xmlns:a16="http://schemas.microsoft.com/office/drawing/2014/main" id="{81E9E9D0-DF61-5946-34F2-E9F4F4B5C7CD}"/>
                </a:ext>
              </a:extLst>
            </p:cNvPr>
            <p:cNvSpPr txBox="1"/>
            <p:nvPr/>
          </p:nvSpPr>
          <p:spPr>
            <a:xfrm>
              <a:off x="3657600" y="2590677"/>
              <a:ext cx="79375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i="0" u="none" strike="noStrike" kern="1200" cap="none" spc="0" normalizeH="0" baseline="0" noProof="0">
                  <a:ln>
                    <a:noFill/>
                  </a:ln>
                  <a:solidFill>
                    <a:srgbClr val="FFFAEE"/>
                  </a:solidFill>
                  <a:effectLst/>
                  <a:uLnTx/>
                  <a:uFillTx/>
                  <a:latin typeface="Aptos Light" panose="020B0004020202020204" pitchFamily="34" charset="0"/>
                </a:rPr>
                <a:t>Minimalna cijena Proizvoda u maloprodajni neće biti manja od veleprodajne cijene uvećane za 5%.</a:t>
              </a:r>
            </a:p>
          </p:txBody>
        </p:sp>
        <p:sp>
          <p:nvSpPr>
            <p:cNvPr id="8" name="TextBox 7">
              <a:extLst>
                <a:ext uri="{FF2B5EF4-FFF2-40B4-BE49-F238E27FC236}">
                  <a16:creationId xmlns:a16="http://schemas.microsoft.com/office/drawing/2014/main" id="{D69118E1-09D4-86BD-6A9D-CD6924E7A4DC}"/>
                </a:ext>
              </a:extLst>
            </p:cNvPr>
            <p:cNvSpPr txBox="1"/>
            <p:nvPr/>
          </p:nvSpPr>
          <p:spPr>
            <a:xfrm>
              <a:off x="3657600" y="3429000"/>
              <a:ext cx="79375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hr-HR">
                  <a:solidFill>
                    <a:srgbClr val="FFFAEE"/>
                  </a:solidFill>
                  <a:latin typeface="Aptos Light" panose="020B0004020202020204" pitchFamily="34" charset="0"/>
                </a:rPr>
                <a:t>Kupac se obvezuje da u svojim promotivnim materijalima neće oglašavati cijene Proizvoda koje su niže od 15,00 EUR.</a:t>
              </a:r>
              <a:endParaRPr kumimoji="0" lang="hr-HR" i="0" u="none" strike="noStrike" kern="1200" cap="none" spc="0" normalizeH="0" baseline="0" noProof="0">
                <a:ln>
                  <a:noFill/>
                </a:ln>
                <a:solidFill>
                  <a:srgbClr val="FFFAEE"/>
                </a:solidFill>
                <a:effectLst/>
                <a:uLnTx/>
                <a:uFillTx/>
                <a:latin typeface="Aptos Light" panose="020B0004020202020204" pitchFamily="34" charset="0"/>
              </a:endParaRPr>
            </a:p>
          </p:txBody>
        </p:sp>
      </p:grpSp>
    </p:spTree>
    <p:extLst>
      <p:ext uri="{BB962C8B-B14F-4D97-AF65-F5344CB8AC3E}">
        <p14:creationId xmlns:p14="http://schemas.microsoft.com/office/powerpoint/2010/main" val="220452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FF3C81-2027-7E76-FC7F-292E6B801A7F}"/>
              </a:ext>
            </a:extLst>
          </p:cNvPr>
          <p:cNvSpPr txBox="1"/>
          <p:nvPr/>
        </p:nvSpPr>
        <p:spPr>
          <a:xfrm>
            <a:off x="819150" y="457200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MINIMUM</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pic>
        <p:nvPicPr>
          <p:cNvPr id="25" name="Picture 6" descr="Position du bistouri dans l'incision simple de dedans en dehors,">
            <a:extLst>
              <a:ext uri="{FF2B5EF4-FFF2-40B4-BE49-F238E27FC236}">
                <a16:creationId xmlns:a16="http://schemas.microsoft.com/office/drawing/2014/main" id="{443A31D7-44BB-13C0-AA57-B5078A8762C6}"/>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243813" y="4522886"/>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3087203-F71C-D41F-01CE-27CE3A8A9DB9}"/>
              </a:ext>
            </a:extLst>
          </p:cNvPr>
          <p:cNvSpPr/>
          <p:nvPr/>
        </p:nvSpPr>
        <p:spPr>
          <a:xfrm>
            <a:off x="3295649" y="0"/>
            <a:ext cx="8896351" cy="6858000"/>
          </a:xfrm>
          <a:prstGeom prst="rect">
            <a:avLst/>
          </a:prstGeom>
          <a:solidFill>
            <a:srgbClr val="FF74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latin typeface="Aptos Light" panose="020B0004020202020204" pitchFamily="34" charset="0"/>
            </a:endParaRPr>
          </a:p>
        </p:txBody>
      </p:sp>
      <p:sp>
        <p:nvSpPr>
          <p:cNvPr id="5" name="TextBox 4">
            <a:extLst>
              <a:ext uri="{FF2B5EF4-FFF2-40B4-BE49-F238E27FC236}">
                <a16:creationId xmlns:a16="http://schemas.microsoft.com/office/drawing/2014/main" id="{E33599CE-EF2E-729A-E047-EF3FFEA35879}"/>
              </a:ext>
            </a:extLst>
          </p:cNvPr>
          <p:cNvSpPr txBox="1"/>
          <p:nvPr/>
        </p:nvSpPr>
        <p:spPr>
          <a:xfrm>
            <a:off x="819150" y="3708400"/>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rPr>
              <a:t>FIKSIRANJE</a:t>
            </a:r>
          </a:p>
        </p:txBody>
      </p:sp>
      <p:sp>
        <p:nvSpPr>
          <p:cNvPr id="7" name="TextBox 6">
            <a:extLst>
              <a:ext uri="{FF2B5EF4-FFF2-40B4-BE49-F238E27FC236}">
                <a16:creationId xmlns:a16="http://schemas.microsoft.com/office/drawing/2014/main" id="{B8396A26-BADB-236E-1308-F160C9A5CFBF}"/>
              </a:ext>
            </a:extLst>
          </p:cNvPr>
          <p:cNvSpPr txBox="1"/>
          <p:nvPr/>
        </p:nvSpPr>
        <p:spPr>
          <a:xfrm>
            <a:off x="819150" y="543560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005CFF"/>
                </a:solidFill>
                <a:latin typeface="Aptos" panose="02110004020202020204"/>
              </a:rPr>
              <a:t>RASPON</a:t>
            </a:r>
            <a:endParaRPr kumimoji="0" lang="hr-HR" sz="2400" b="1" i="0" u="none" strike="noStrike" kern="1200" cap="none" spc="0" normalizeH="0" baseline="0" noProof="0">
              <a:ln>
                <a:noFill/>
              </a:ln>
              <a:solidFill>
                <a:srgbClr val="005CFF"/>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B007CF0E-9830-384C-D0C8-C24BC6366A05}"/>
              </a:ext>
            </a:extLst>
          </p:cNvPr>
          <p:cNvCxnSpPr>
            <a:cxnSpLocks/>
          </p:cNvCxnSpPr>
          <p:nvPr/>
        </p:nvCxnSpPr>
        <p:spPr>
          <a:xfrm>
            <a:off x="596900" y="3429000"/>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7398E73-66D9-FCE0-01D4-63E8C1FE0A53}"/>
              </a:ext>
            </a:extLst>
          </p:cNvPr>
          <p:cNvCxnSpPr>
            <a:cxnSpLocks/>
          </p:cNvCxnSpPr>
          <p:nvPr/>
        </p:nvCxnSpPr>
        <p:spPr>
          <a:xfrm>
            <a:off x="596900" y="4338638"/>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D2603E3-5672-AB83-4A46-1C2A69200888}"/>
              </a:ext>
            </a:extLst>
          </p:cNvPr>
          <p:cNvCxnSpPr>
            <a:cxnSpLocks/>
          </p:cNvCxnSpPr>
          <p:nvPr/>
        </p:nvCxnSpPr>
        <p:spPr>
          <a:xfrm>
            <a:off x="596900" y="5248276"/>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B2F6C7F-9E2D-63B5-BF04-5DB79F3A82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22" name="TextBox 21">
            <a:extLst>
              <a:ext uri="{FF2B5EF4-FFF2-40B4-BE49-F238E27FC236}">
                <a16:creationId xmlns:a16="http://schemas.microsoft.com/office/drawing/2014/main" id="{174327A0-C26B-FD90-6ED3-8772807D5E66}"/>
              </a:ext>
            </a:extLst>
          </p:cNvPr>
          <p:cNvSpPr txBox="1"/>
          <p:nvPr/>
        </p:nvSpPr>
        <p:spPr>
          <a:xfrm>
            <a:off x="520700" y="565109"/>
            <a:ext cx="19177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005CFF"/>
                </a:solidFill>
                <a:effectLst/>
                <a:uLnTx/>
                <a:uFillTx/>
                <a:latin typeface="Aptos" panose="02110004020202020204"/>
              </a:rPr>
              <a:t>FIKSNE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005CFF"/>
                </a:solidFill>
                <a:effectLst/>
                <a:uLnTx/>
                <a:uFillTx/>
                <a:latin typeface="Aptos" panose="02110004020202020204"/>
              </a:rPr>
              <a:t>ILI MINIMALNE</a:t>
            </a:r>
          </a:p>
        </p:txBody>
      </p:sp>
      <p:grpSp>
        <p:nvGrpSpPr>
          <p:cNvPr id="24" name="Group 23">
            <a:extLst>
              <a:ext uri="{FF2B5EF4-FFF2-40B4-BE49-F238E27FC236}">
                <a16:creationId xmlns:a16="http://schemas.microsoft.com/office/drawing/2014/main" id="{BD56697D-8505-E639-2EFD-4822FBF6E158}"/>
              </a:ext>
            </a:extLst>
          </p:cNvPr>
          <p:cNvGrpSpPr/>
          <p:nvPr/>
        </p:nvGrpSpPr>
        <p:grpSpPr>
          <a:xfrm>
            <a:off x="3810000" y="2269217"/>
            <a:ext cx="7785100" cy="2319567"/>
            <a:chOff x="3810000" y="3105834"/>
            <a:chExt cx="7937500" cy="2319567"/>
          </a:xfrm>
        </p:grpSpPr>
        <p:sp>
          <p:nvSpPr>
            <p:cNvPr id="10" name="TextBox 9">
              <a:extLst>
                <a:ext uri="{FF2B5EF4-FFF2-40B4-BE49-F238E27FC236}">
                  <a16:creationId xmlns:a16="http://schemas.microsoft.com/office/drawing/2014/main" id="{651CED9B-31E7-FED8-630F-3B036325FAAD}"/>
                </a:ext>
              </a:extLst>
            </p:cNvPr>
            <p:cNvSpPr txBox="1"/>
            <p:nvPr/>
          </p:nvSpPr>
          <p:spPr>
            <a:xfrm>
              <a:off x="3810000" y="3105834"/>
              <a:ext cx="79375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i="0" u="none" strike="noStrike" kern="1200" cap="none" spc="0" normalizeH="0" baseline="0" noProof="0">
                  <a:ln>
                    <a:noFill/>
                  </a:ln>
                  <a:solidFill>
                    <a:srgbClr val="FFFAEE"/>
                  </a:solidFill>
                  <a:effectLst/>
                  <a:uLnTx/>
                  <a:uFillTx/>
                  <a:latin typeface="Aptos Light" panose="020B0004020202020204" pitchFamily="34" charset="0"/>
                </a:rPr>
                <a:t>Cijena Proizvoda u maloprodaji će biti određena u rasponu od 15,00 do 30,00 EUR</a:t>
              </a:r>
            </a:p>
          </p:txBody>
        </p:sp>
        <p:sp>
          <p:nvSpPr>
            <p:cNvPr id="14" name="TextBox 13">
              <a:extLst>
                <a:ext uri="{FF2B5EF4-FFF2-40B4-BE49-F238E27FC236}">
                  <a16:creationId xmlns:a16="http://schemas.microsoft.com/office/drawing/2014/main" id="{8F4A4299-84F4-28FC-F66A-CE270379974F}"/>
                </a:ext>
              </a:extLst>
            </p:cNvPr>
            <p:cNvSpPr txBox="1"/>
            <p:nvPr/>
          </p:nvSpPr>
          <p:spPr>
            <a:xfrm>
              <a:off x="3810000" y="3947170"/>
              <a:ext cx="7937500" cy="646331"/>
            </a:xfrm>
            <a:prstGeom prst="rect">
              <a:avLst/>
            </a:prstGeom>
            <a:noFill/>
          </p:spPr>
          <p:txBody>
            <a:bodyPr wrap="square" rtlCol="0">
              <a:spAutoFit/>
            </a:bodyPr>
            <a:lstStyle/>
            <a:p>
              <a:pPr algn="just"/>
              <a:r>
                <a:rPr lang="hr-HR" dirty="0">
                  <a:solidFill>
                    <a:srgbClr val="FFFAEE"/>
                  </a:solidFill>
                  <a:latin typeface="Aptos Light" panose="020B0004020202020204" pitchFamily="34" charset="0"/>
                </a:rPr>
                <a:t>Distributer</a:t>
              </a: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 može na veleprodajnu cijenu iz cjenika naplatiti maržu u rasponu od 15% do 20% .</a:t>
              </a:r>
              <a:endParaRPr lang="hr-HR" dirty="0">
                <a:solidFill>
                  <a:srgbClr val="FFFAEE"/>
                </a:solidFill>
                <a:latin typeface="Aptos Light" panose="020B0004020202020204" pitchFamily="34" charset="0"/>
              </a:endParaRPr>
            </a:p>
          </p:txBody>
        </p:sp>
        <p:sp>
          <p:nvSpPr>
            <p:cNvPr id="15" name="TextBox 14">
              <a:extLst>
                <a:ext uri="{FF2B5EF4-FFF2-40B4-BE49-F238E27FC236}">
                  <a16:creationId xmlns:a16="http://schemas.microsoft.com/office/drawing/2014/main" id="{A1B73CB4-9A54-575B-B815-FBA5178309C8}"/>
                </a:ext>
              </a:extLst>
            </p:cNvPr>
            <p:cNvSpPr txBox="1"/>
            <p:nvPr/>
          </p:nvSpPr>
          <p:spPr>
            <a:xfrm>
              <a:off x="3810000" y="4779070"/>
              <a:ext cx="7937500" cy="646331"/>
            </a:xfrm>
            <a:prstGeom prst="rect">
              <a:avLst/>
            </a:prstGeom>
            <a:noFill/>
          </p:spPr>
          <p:txBody>
            <a:bodyPr wrap="square" rtlCol="0">
              <a:spAutoFit/>
            </a:bodyPr>
            <a:lstStyle/>
            <a:p>
              <a:pPr algn="just"/>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Maloprodajna cijena ne</a:t>
              </a:r>
              <a:r>
                <a:rPr lang="hr-HR" dirty="0">
                  <a:solidFill>
                    <a:srgbClr val="FFFAEE"/>
                  </a:solidFill>
                  <a:latin typeface="Aptos Light" panose="020B0004020202020204" pitchFamily="34" charset="0"/>
                </a:rPr>
                <a:t>će biti manja od najniže niti viša od najviše maloprodajne cijene kod svakog od </a:t>
              </a: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tri najveća konkurenta </a:t>
              </a:r>
              <a:r>
                <a:rPr lang="hr-HR" dirty="0">
                  <a:solidFill>
                    <a:srgbClr val="FFFAEE"/>
                  </a:solidFill>
                  <a:latin typeface="Aptos Light" panose="020B0004020202020204" pitchFamily="34" charset="0"/>
                </a:rPr>
                <a:t>Distributera</a:t>
              </a: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a:t>
              </a:r>
              <a:endParaRPr lang="hr-HR" dirty="0">
                <a:solidFill>
                  <a:srgbClr val="FFFAEE"/>
                </a:solidFill>
                <a:latin typeface="Aptos Light" panose="020B0004020202020204" pitchFamily="34" charset="0"/>
              </a:endParaRPr>
            </a:p>
          </p:txBody>
        </p:sp>
      </p:grpSp>
    </p:spTree>
    <p:extLst>
      <p:ext uri="{BB962C8B-B14F-4D97-AF65-F5344CB8AC3E}">
        <p14:creationId xmlns:p14="http://schemas.microsoft.com/office/powerpoint/2010/main" val="66715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osition du bistouri dans l'incision simple de dedans en dehors,">
            <a:extLst>
              <a:ext uri="{FF2B5EF4-FFF2-40B4-BE49-F238E27FC236}">
                <a16:creationId xmlns:a16="http://schemas.microsoft.com/office/drawing/2014/main" id="{022B1D03-8706-54DF-E862-B8D30AE2626C}"/>
              </a:ext>
            </a:extLst>
          </p:cNvPr>
          <p:cNvPicPr>
            <a:picLocks noChangeAspect="1" noChangeArrowheads="1"/>
          </p:cNvPicPr>
          <p:nvPr/>
        </p:nvPicPr>
        <p:blipFill>
          <a:blip r:embed="rId3">
            <a:alphaModFix amt="70000"/>
            <a:extLst>
              <a:ext uri="{BEBA8EAE-BF5A-486C-A8C5-ECC9F3942E4B}">
                <a14:imgProps xmlns:a14="http://schemas.microsoft.com/office/drawing/2010/main">
                  <a14:imgLayer r:embed="rId4">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202537" y="3619217"/>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ABB5E3-12DC-D80F-0A8E-AE0AAF6934F6}"/>
              </a:ext>
            </a:extLst>
          </p:cNvPr>
          <p:cNvSpPr/>
          <p:nvPr/>
        </p:nvSpPr>
        <p:spPr>
          <a:xfrm>
            <a:off x="3294888" y="0"/>
            <a:ext cx="8897112" cy="6858000"/>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endParaRPr lang="hr-HR" sz="1800">
              <a:solidFill>
                <a:prstClr val="white"/>
              </a:solidFill>
              <a:latin typeface="Aptos Light" panose="020B0004020202020204" pitchFamily="34" charset="0"/>
            </a:endParaRPr>
          </a:p>
        </p:txBody>
      </p:sp>
      <p:sp>
        <p:nvSpPr>
          <p:cNvPr id="6" name="TextBox 5">
            <a:extLst>
              <a:ext uri="{FF2B5EF4-FFF2-40B4-BE49-F238E27FC236}">
                <a16:creationId xmlns:a16="http://schemas.microsoft.com/office/drawing/2014/main" id="{EBB284AB-D1EC-0211-F620-1E933D0C852D}"/>
              </a:ext>
            </a:extLst>
          </p:cNvPr>
          <p:cNvSpPr txBox="1"/>
          <p:nvPr/>
        </p:nvSpPr>
        <p:spPr>
          <a:xfrm>
            <a:off x="557785" y="614437"/>
            <a:ext cx="3048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normalizeH="0" baseline="0" noProof="0">
                <a:ln>
                  <a:noFill/>
                </a:ln>
                <a:solidFill>
                  <a:srgbClr val="FF742E"/>
                </a:solidFill>
                <a:effectLst/>
                <a:uLnTx/>
                <a:uFillTx/>
                <a:latin typeface="Aptos" panose="02110004020202020204"/>
                <a:ea typeface="+mn-ea"/>
                <a:cs typeface="+mn-cs"/>
              </a:rPr>
              <a:t>PREPORUČENE</a:t>
            </a:r>
            <a:r>
              <a:rPr kumimoji="0" lang="hr-HR" sz="1800" b="1" i="0" u="none" strike="noStrike" kern="1200" cap="none" spc="300" normalizeH="0" baseline="0" noProof="0">
                <a:ln>
                  <a:noFill/>
                </a:ln>
                <a:solidFill>
                  <a:srgbClr val="FF742E"/>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300" normalizeH="0" baseline="0" noProof="0">
                <a:ln>
                  <a:noFill/>
                </a:ln>
                <a:solidFill>
                  <a:srgbClr val="FF742E"/>
                </a:solidFill>
                <a:effectLst/>
                <a:uLnTx/>
                <a:uFillTx/>
                <a:latin typeface="Aptos" panose="02110004020202020204"/>
                <a:ea typeface="+mn-ea"/>
                <a:cs typeface="+mn-cs"/>
              </a:rPr>
              <a:t>CIJENE</a:t>
            </a:r>
          </a:p>
        </p:txBody>
      </p:sp>
      <p:sp>
        <p:nvSpPr>
          <p:cNvPr id="7" name="TextBox 6">
            <a:extLst>
              <a:ext uri="{FF2B5EF4-FFF2-40B4-BE49-F238E27FC236}">
                <a16:creationId xmlns:a16="http://schemas.microsoft.com/office/drawing/2014/main" id="{F85C7B5B-4F7F-CCEC-3635-FEE4B3555955}"/>
              </a:ext>
            </a:extLst>
          </p:cNvPr>
          <p:cNvSpPr txBox="1"/>
          <p:nvPr/>
        </p:nvSpPr>
        <p:spPr>
          <a:xfrm>
            <a:off x="3875312" y="1505397"/>
            <a:ext cx="7781544" cy="34317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buClrTx/>
              <a:buSzTx/>
              <a:buFontTx/>
              <a:buNone/>
              <a:tabLst/>
              <a:defRPr/>
            </a:pPr>
            <a:r>
              <a:rPr lang="hr-HR" sz="1800" dirty="0">
                <a:solidFill>
                  <a:prstClr val="white"/>
                </a:solidFill>
                <a:latin typeface="Aptos Light" panose="020B0004020202020204" pitchFamily="34" charset="0"/>
              </a:rPr>
              <a:t>P</a:t>
            </a:r>
            <a:r>
              <a:rPr kumimoji="0" lang="hr-HR" sz="1800" b="0" i="0" u="none" strike="noStrike" kern="1200" cap="none" spc="0" normalizeH="0" baseline="0" noProof="0" dirty="0" err="1">
                <a:ln>
                  <a:noFill/>
                </a:ln>
                <a:solidFill>
                  <a:prstClr val="white"/>
                </a:solidFill>
                <a:effectLst/>
                <a:uLnTx/>
                <a:uFillTx/>
                <a:latin typeface="Aptos Light" panose="020B0004020202020204" pitchFamily="34" charset="0"/>
              </a:rPr>
              <a:t>reporučene</a:t>
            </a:r>
            <a:r>
              <a:rPr kumimoji="0" lang="hr-HR" sz="1800" b="0" i="0" u="none" strike="noStrike" kern="1200" cap="none" spc="0" normalizeH="0" baseline="0" noProof="0" dirty="0">
                <a:ln>
                  <a:noFill/>
                </a:ln>
                <a:solidFill>
                  <a:prstClr val="white"/>
                </a:solidFill>
                <a:effectLst/>
                <a:uLnTx/>
                <a:uFillTx/>
                <a:latin typeface="Aptos Light" panose="020B0004020202020204" pitchFamily="34" charset="0"/>
              </a:rPr>
              <a:t> cijene su načelno dopuštene pod uvjetom da :</a:t>
            </a:r>
          </a:p>
          <a:p>
            <a:pPr marL="0" marR="0" lvl="0" indent="0" algn="just" defTabSz="914400" rtl="0" eaLnBrk="1" fontAlgn="auto" latinLnBrk="0" hangingPunct="1">
              <a:lnSpc>
                <a:spcPct val="100000"/>
              </a:lnSpc>
              <a:spcBef>
                <a:spcPts val="0"/>
              </a:spcBef>
              <a:buClrTx/>
              <a:buSzTx/>
              <a:buFontTx/>
              <a:buNone/>
              <a:tabLst/>
              <a:defRPr/>
            </a:pPr>
            <a:endParaRPr lang="hr-HR" sz="1800" dirty="0">
              <a:solidFill>
                <a:prstClr val="white"/>
              </a:solidFill>
              <a:latin typeface="Aptos Light" panose="020B0004020202020204" pitchFamily="34" charset="0"/>
            </a:endParaRPr>
          </a:p>
          <a:p>
            <a:pPr marL="798513" indent="-333375" algn="just">
              <a:lnSpc>
                <a:spcPct val="150000"/>
              </a:lnSpc>
              <a:spcAft>
                <a:spcPts val="600"/>
              </a:spcAft>
              <a:buFontTx/>
              <a:buChar char="-"/>
            </a:pPr>
            <a:r>
              <a:rPr lang="hr-HR" sz="1800" dirty="0">
                <a:solidFill>
                  <a:schemeClr val="bg1"/>
                </a:solidFill>
                <a:latin typeface="Aptos Light" panose="020B0004020202020204" pitchFamily="34" charset="0"/>
              </a:rPr>
              <a:t>Predstavljaju jednostrano djelovanje dobavljača</a:t>
            </a:r>
          </a:p>
          <a:p>
            <a:pPr marL="798513" indent="-333375" algn="just">
              <a:lnSpc>
                <a:spcPct val="150000"/>
              </a:lnSpc>
              <a:spcAft>
                <a:spcPts val="600"/>
              </a:spcAft>
              <a:buFontTx/>
              <a:buChar char="-"/>
            </a:pPr>
            <a:r>
              <a:rPr lang="hr-HR" sz="1800" dirty="0">
                <a:solidFill>
                  <a:schemeClr val="bg1"/>
                </a:solidFill>
                <a:latin typeface="Aptos Light" panose="020B0004020202020204" pitchFamily="34" charset="0"/>
              </a:rPr>
              <a:t>Su neobvezujuće – bez pritiska (društvenog/gospodarskog) ili poticaja</a:t>
            </a:r>
          </a:p>
          <a:p>
            <a:pPr marL="798513" indent="-333375" algn="just">
              <a:lnSpc>
                <a:spcPct val="150000"/>
              </a:lnSpc>
              <a:buFontTx/>
              <a:buChar char="-"/>
            </a:pPr>
            <a:r>
              <a:rPr lang="hr-HR" sz="1800" dirty="0">
                <a:solidFill>
                  <a:schemeClr val="bg1"/>
                </a:solidFill>
                <a:latin typeface="Aptos Light" panose="020B0004020202020204" pitchFamily="34" charset="0"/>
              </a:rPr>
              <a:t>Dobavljač ne daje kupcu dodatne strateško-komercijalne informacije</a:t>
            </a:r>
          </a:p>
          <a:p>
            <a:pPr marL="114300" indent="-114300" algn="just">
              <a:buFontTx/>
              <a:buChar char="-"/>
            </a:pPr>
            <a:endParaRPr lang="hr-HR" sz="1800" dirty="0">
              <a:solidFill>
                <a:schemeClr val="bg1"/>
              </a:solidFill>
              <a:latin typeface="Aptos Light" panose="020B0004020202020204" pitchFamily="34" charset="0"/>
            </a:endParaRPr>
          </a:p>
          <a:p>
            <a:pPr>
              <a:spcAft>
                <a:spcPts val="600"/>
              </a:spcAft>
              <a:defRPr/>
            </a:pPr>
            <a:r>
              <a:rPr lang="hr-HR" sz="1800" dirty="0">
                <a:solidFill>
                  <a:prstClr val="white"/>
                </a:solidFill>
                <a:latin typeface="Aptos Light" panose="020B0004020202020204" pitchFamily="34" charset="0"/>
              </a:rPr>
              <a:t>U slučaju prekoračenja praga tržišnog udjela (30%), potrebna je individualna ocjena svakog sporazuma. Pritom vrijedi, što je položaj proizvođača na tržištu snažniji, to je veći rizik da će kupci ujednačeno primjenjivati preporučenu razinu cijene.</a:t>
            </a:r>
          </a:p>
        </p:txBody>
      </p:sp>
      <p:sp>
        <p:nvSpPr>
          <p:cNvPr id="8" name="TextBox 7">
            <a:extLst>
              <a:ext uri="{FF2B5EF4-FFF2-40B4-BE49-F238E27FC236}">
                <a16:creationId xmlns:a16="http://schemas.microsoft.com/office/drawing/2014/main" id="{126FBDB1-2C20-7A57-A594-E1178CF9F45B}"/>
              </a:ext>
            </a:extLst>
          </p:cNvPr>
          <p:cNvSpPr txBox="1"/>
          <p:nvPr/>
        </p:nvSpPr>
        <p:spPr>
          <a:xfrm>
            <a:off x="644389" y="4542822"/>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FF742E"/>
                </a:solidFill>
                <a:latin typeface="Aptos" panose="02110004020202020204"/>
              </a:rPr>
              <a:t>OPĆENITO</a:t>
            </a:r>
            <a:endParaRPr kumimoji="0" lang="hr-HR" sz="2400" b="1" i="0" u="none" strike="noStrike" kern="1200" cap="none" spc="0" normalizeH="0" baseline="0" noProof="0">
              <a:ln>
                <a:noFill/>
              </a:ln>
              <a:solidFill>
                <a:srgbClr val="FF742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8FD4E8AF-E200-520C-2A61-6CF1DDB1133E}"/>
              </a:ext>
            </a:extLst>
          </p:cNvPr>
          <p:cNvSpPr txBox="1"/>
          <p:nvPr/>
        </p:nvSpPr>
        <p:spPr>
          <a:xfrm>
            <a:off x="644389" y="545246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PRIMJERI</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448B4DB5-7721-6EB1-3BFF-071EA123411A}"/>
              </a:ext>
            </a:extLst>
          </p:cNvPr>
          <p:cNvCxnSpPr>
            <a:cxnSpLocks/>
          </p:cNvCxnSpPr>
          <p:nvPr/>
        </p:nvCxnSpPr>
        <p:spPr>
          <a:xfrm>
            <a:off x="590551" y="4318836"/>
            <a:ext cx="0" cy="909638"/>
          </a:xfrm>
          <a:prstGeom prst="line">
            <a:avLst/>
          </a:prstGeom>
          <a:ln>
            <a:solidFill>
              <a:srgbClr val="FF742E"/>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A4C4730-7314-0EB3-0543-D38EFE925414}"/>
              </a:ext>
            </a:extLst>
          </p:cNvPr>
          <p:cNvCxnSpPr>
            <a:cxnSpLocks/>
          </p:cNvCxnSpPr>
          <p:nvPr/>
        </p:nvCxnSpPr>
        <p:spPr>
          <a:xfrm>
            <a:off x="590551" y="5228474"/>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B0D4C0CD-6ED2-9FE3-36FE-EB9610243D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80051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6FBDB1-2C20-7A57-A594-E1178CF9F45B}"/>
              </a:ext>
            </a:extLst>
          </p:cNvPr>
          <p:cNvSpPr txBox="1"/>
          <p:nvPr/>
        </p:nvSpPr>
        <p:spPr>
          <a:xfrm>
            <a:off x="644389" y="4542822"/>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OPĆENITO</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pic>
        <p:nvPicPr>
          <p:cNvPr id="19" name="Picture 6" descr="Position du bistouri dans l'incision simple de dedans en dehors,">
            <a:extLst>
              <a:ext uri="{FF2B5EF4-FFF2-40B4-BE49-F238E27FC236}">
                <a16:creationId xmlns:a16="http://schemas.microsoft.com/office/drawing/2014/main" id="{31F275F8-61C9-3622-771B-7DD8E4873FAB}"/>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243813" y="4522886"/>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ABB5E3-12DC-D80F-0A8E-AE0AAF6934F6}"/>
              </a:ext>
            </a:extLst>
          </p:cNvPr>
          <p:cNvSpPr/>
          <p:nvPr/>
        </p:nvSpPr>
        <p:spPr>
          <a:xfrm>
            <a:off x="3294888" y="0"/>
            <a:ext cx="8897112" cy="6858000"/>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06400" lvl="2">
              <a:spcBef>
                <a:spcPts val="0"/>
              </a:spcBef>
              <a:spcAft>
                <a:spcPts val="600"/>
              </a:spcAft>
              <a:buClr>
                <a:srgbClr val="1AB7EA"/>
              </a:buClr>
              <a:buNone/>
            </a:pPr>
            <a:endParaRPr lang="hr-HR" sz="1800">
              <a:solidFill>
                <a:schemeClr val="bg1"/>
              </a:solidFill>
              <a:latin typeface="Aptos Light" panose="020B0004020202020204" pitchFamily="34" charset="0"/>
            </a:endParaRPr>
          </a:p>
        </p:txBody>
      </p:sp>
      <p:sp>
        <p:nvSpPr>
          <p:cNvPr id="6" name="TextBox 5">
            <a:extLst>
              <a:ext uri="{FF2B5EF4-FFF2-40B4-BE49-F238E27FC236}">
                <a16:creationId xmlns:a16="http://schemas.microsoft.com/office/drawing/2014/main" id="{EBB284AB-D1EC-0211-F620-1E933D0C852D}"/>
              </a:ext>
            </a:extLst>
          </p:cNvPr>
          <p:cNvSpPr txBox="1"/>
          <p:nvPr/>
        </p:nvSpPr>
        <p:spPr>
          <a:xfrm>
            <a:off x="557785" y="614437"/>
            <a:ext cx="3048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normalizeH="0" baseline="0" noProof="0">
                <a:ln>
                  <a:noFill/>
                </a:ln>
                <a:solidFill>
                  <a:srgbClr val="FF742E"/>
                </a:solidFill>
                <a:effectLst/>
                <a:uLnTx/>
                <a:uFillTx/>
                <a:latin typeface="Aptos" panose="02110004020202020204"/>
                <a:ea typeface="+mn-ea"/>
                <a:cs typeface="+mn-cs"/>
              </a:rPr>
              <a:t>PREPORUČENE</a:t>
            </a:r>
            <a:r>
              <a:rPr kumimoji="0" lang="hr-HR" sz="1800" b="1" i="0" u="none" strike="noStrike" kern="1200" cap="none" spc="300" normalizeH="0" baseline="0" noProof="0">
                <a:ln>
                  <a:noFill/>
                </a:ln>
                <a:solidFill>
                  <a:srgbClr val="FF742E"/>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300" normalizeH="0" baseline="0" noProof="0">
                <a:ln>
                  <a:noFill/>
                </a:ln>
                <a:solidFill>
                  <a:srgbClr val="FF742E"/>
                </a:solidFill>
                <a:effectLst/>
                <a:uLnTx/>
                <a:uFillTx/>
                <a:latin typeface="Aptos" panose="02110004020202020204"/>
                <a:ea typeface="+mn-ea"/>
                <a:cs typeface="+mn-cs"/>
              </a:rPr>
              <a:t>CIJENE</a:t>
            </a:r>
          </a:p>
        </p:txBody>
      </p:sp>
      <p:sp>
        <p:nvSpPr>
          <p:cNvPr id="9" name="TextBox 8">
            <a:extLst>
              <a:ext uri="{FF2B5EF4-FFF2-40B4-BE49-F238E27FC236}">
                <a16:creationId xmlns:a16="http://schemas.microsoft.com/office/drawing/2014/main" id="{8FD4E8AF-E200-520C-2A61-6CF1DDB1133E}"/>
              </a:ext>
            </a:extLst>
          </p:cNvPr>
          <p:cNvSpPr txBox="1"/>
          <p:nvPr/>
        </p:nvSpPr>
        <p:spPr>
          <a:xfrm>
            <a:off x="644389" y="545246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FF742E"/>
                </a:solidFill>
                <a:latin typeface="Aptos" panose="02110004020202020204"/>
              </a:rPr>
              <a:t>PRIMJERI</a:t>
            </a:r>
            <a:endParaRPr kumimoji="0" lang="hr-HR" sz="2400" b="1" i="0" u="none" strike="noStrike" kern="1200" cap="none" spc="0" normalizeH="0" baseline="0" noProof="0">
              <a:ln>
                <a:noFill/>
              </a:ln>
              <a:solidFill>
                <a:srgbClr val="FF742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448B4DB5-7721-6EB1-3BFF-071EA123411A}"/>
              </a:ext>
            </a:extLst>
          </p:cNvPr>
          <p:cNvCxnSpPr>
            <a:cxnSpLocks/>
          </p:cNvCxnSpPr>
          <p:nvPr/>
        </p:nvCxnSpPr>
        <p:spPr>
          <a:xfrm>
            <a:off x="590551" y="4318836"/>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A4C4730-7314-0EB3-0543-D38EFE925414}"/>
              </a:ext>
            </a:extLst>
          </p:cNvPr>
          <p:cNvCxnSpPr>
            <a:cxnSpLocks/>
          </p:cNvCxnSpPr>
          <p:nvPr/>
        </p:nvCxnSpPr>
        <p:spPr>
          <a:xfrm>
            <a:off x="590551" y="5228474"/>
            <a:ext cx="0" cy="909638"/>
          </a:xfrm>
          <a:prstGeom prst="line">
            <a:avLst/>
          </a:prstGeom>
          <a:ln>
            <a:solidFill>
              <a:srgbClr val="FF742E"/>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B0D4C0CD-6ED2-9FE3-36FE-EB9610243D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18" name="Group 17">
            <a:extLst>
              <a:ext uri="{FF2B5EF4-FFF2-40B4-BE49-F238E27FC236}">
                <a16:creationId xmlns:a16="http://schemas.microsoft.com/office/drawing/2014/main" id="{6782D8BC-D54D-C52B-B185-EB5AFCFA6797}"/>
              </a:ext>
            </a:extLst>
          </p:cNvPr>
          <p:cNvGrpSpPr/>
          <p:nvPr/>
        </p:nvGrpSpPr>
        <p:grpSpPr>
          <a:xfrm>
            <a:off x="3852671" y="1414865"/>
            <a:ext cx="7748778" cy="4028270"/>
            <a:chOff x="3852671" y="720874"/>
            <a:chExt cx="7781544" cy="4028270"/>
          </a:xfrm>
        </p:grpSpPr>
        <p:sp>
          <p:nvSpPr>
            <p:cNvPr id="2" name="TextBox 1">
              <a:extLst>
                <a:ext uri="{FF2B5EF4-FFF2-40B4-BE49-F238E27FC236}">
                  <a16:creationId xmlns:a16="http://schemas.microsoft.com/office/drawing/2014/main" id="{91F557CD-615A-0CB4-CDE0-23717BBA4C9E}"/>
                </a:ext>
              </a:extLst>
            </p:cNvPr>
            <p:cNvSpPr txBox="1"/>
            <p:nvPr/>
          </p:nvSpPr>
          <p:spPr>
            <a:xfrm>
              <a:off x="3852671" y="720874"/>
              <a:ext cx="7781544" cy="646331"/>
            </a:xfrm>
            <a:prstGeom prst="rect">
              <a:avLst/>
            </a:prstGeom>
            <a:noFill/>
          </p:spPr>
          <p:txBody>
            <a:bodyPr wrap="square" rtlCol="0">
              <a:spAutoFit/>
            </a:bodyPr>
            <a:lstStyle/>
            <a:p>
              <a:pPr marL="290513" indent="-290513"/>
              <a:r>
                <a:rPr lang="hr-HR" dirty="0">
                  <a:solidFill>
                    <a:schemeClr val="bg1"/>
                  </a:solidFill>
                  <a:latin typeface="Aptos Light" panose="020B0004020202020204" pitchFamily="34" charset="0"/>
                </a:rPr>
                <a:t>P: </a:t>
              </a:r>
              <a:r>
                <a:rPr lang="hr-HR" sz="1800" dirty="0">
                  <a:solidFill>
                    <a:schemeClr val="bg1"/>
                  </a:solidFill>
                  <a:latin typeface="Aptos Light" panose="020B0004020202020204" pitchFamily="34" charset="0"/>
                </a:rPr>
                <a:t>"Predlažemo </a:t>
              </a:r>
              <a:r>
                <a:rPr lang="hr-HR" sz="1800" b="1" dirty="0">
                  <a:solidFill>
                    <a:schemeClr val="bg1"/>
                  </a:solidFill>
                  <a:latin typeface="Aptos Light" panose="020B0004020202020204" pitchFamily="34" charset="0"/>
                </a:rPr>
                <a:t>neobvezujuću preporučenu maloprodajnu cijenu</a:t>
              </a:r>
              <a:r>
                <a:rPr lang="hr-HR" sz="1800" dirty="0">
                  <a:solidFill>
                    <a:schemeClr val="bg1"/>
                  </a:solidFill>
                  <a:latin typeface="Aptos Light" panose="020B0004020202020204" pitchFamily="34" charset="0"/>
                </a:rPr>
                <a:t> u iznosu od 14,99."</a:t>
              </a:r>
              <a:endParaRPr lang="hr-HR" dirty="0"/>
            </a:p>
          </p:txBody>
        </p:sp>
        <p:sp>
          <p:nvSpPr>
            <p:cNvPr id="3" name="TextBox 2">
              <a:extLst>
                <a:ext uri="{FF2B5EF4-FFF2-40B4-BE49-F238E27FC236}">
                  <a16:creationId xmlns:a16="http://schemas.microsoft.com/office/drawing/2014/main" id="{D57B91AB-0A0D-5265-B8F5-518D939A4381}"/>
                </a:ext>
              </a:extLst>
            </p:cNvPr>
            <p:cNvSpPr txBox="1"/>
            <p:nvPr/>
          </p:nvSpPr>
          <p:spPr>
            <a:xfrm>
              <a:off x="3852671" y="1710136"/>
              <a:ext cx="7781544" cy="1168077"/>
            </a:xfrm>
            <a:prstGeom prst="rect">
              <a:avLst/>
            </a:prstGeom>
            <a:noFill/>
          </p:spPr>
          <p:txBody>
            <a:bodyPr wrap="square" rtlCol="0">
              <a:spAutoFit/>
            </a:bodyPr>
            <a:lstStyle/>
            <a:p>
              <a:pPr marL="231775" lvl="2" indent="-231775">
                <a:lnSpc>
                  <a:spcPct val="90000"/>
                </a:lnSpc>
                <a:spcBef>
                  <a:spcPts val="0"/>
                </a:spcBef>
                <a:spcAft>
                  <a:spcPts val="600"/>
                </a:spcAft>
                <a:buClr>
                  <a:srgbClr val="1AB7EA"/>
                </a:buClr>
                <a:buNone/>
              </a:pPr>
              <a:r>
                <a:rPr lang="hr-HR" sz="1800" dirty="0">
                  <a:solidFill>
                    <a:schemeClr val="bg1"/>
                  </a:solidFill>
                  <a:latin typeface="Aptos Light" panose="020B0004020202020204" pitchFamily="34" charset="0"/>
                </a:rPr>
                <a:t>D: "S obzirom na </a:t>
              </a:r>
              <a:r>
                <a:rPr lang="hr-HR" sz="1800" b="1" dirty="0">
                  <a:solidFill>
                    <a:schemeClr val="bg1"/>
                  </a:solidFill>
                  <a:latin typeface="Aptos Light" panose="020B0004020202020204" pitchFamily="34" charset="0"/>
                </a:rPr>
                <a:t>prvo listanje </a:t>
              </a:r>
              <a:r>
                <a:rPr lang="hr-HR" sz="1800" dirty="0">
                  <a:solidFill>
                    <a:schemeClr val="bg1"/>
                  </a:solidFill>
                  <a:latin typeface="Aptos Light" panose="020B0004020202020204" pitchFamily="34" charset="0"/>
                </a:rPr>
                <a:t>vašeg proizvoda, možemo li vas zamoliti da podijelite </a:t>
              </a:r>
              <a:r>
                <a:rPr lang="hr-HR" sz="1800" b="1" dirty="0">
                  <a:solidFill>
                    <a:schemeClr val="bg1"/>
                  </a:solidFill>
                  <a:latin typeface="Aptos Light" panose="020B0004020202020204" pitchFamily="34" charset="0"/>
                </a:rPr>
                <a:t>preporučenu maloprodajnu cijenu</a:t>
              </a:r>
              <a:r>
                <a:rPr lang="hr-HR" sz="1800" dirty="0">
                  <a:solidFill>
                    <a:schemeClr val="bg1"/>
                  </a:solidFill>
                  <a:latin typeface="Aptos Light" panose="020B0004020202020204" pitchFamily="34" charset="0"/>
                </a:rPr>
                <a:t>? "</a:t>
              </a:r>
            </a:p>
            <a:p>
              <a:pPr marL="231775" lvl="2" indent="-231775">
                <a:lnSpc>
                  <a:spcPct val="90000"/>
                </a:lnSpc>
                <a:spcAft>
                  <a:spcPts val="600"/>
                </a:spcAft>
                <a:buClr>
                  <a:srgbClr val="1AB7EA"/>
                </a:buClr>
              </a:pPr>
              <a:r>
                <a:rPr lang="hr-HR" dirty="0">
                  <a:solidFill>
                    <a:schemeClr val="bg1"/>
                  </a:solidFill>
                  <a:latin typeface="Aptos Light" panose="020B0004020202020204" pitchFamily="34" charset="0"/>
                </a:rPr>
                <a:t>P</a:t>
              </a:r>
              <a:r>
                <a:rPr lang="hr-HR" sz="1800" dirty="0">
                  <a:solidFill>
                    <a:schemeClr val="bg1"/>
                  </a:solidFill>
                  <a:latin typeface="Aptos Light" panose="020B0004020202020204" pitchFamily="34" charset="0"/>
                </a:rPr>
                <a:t>: "Predlažemo neobvezujući MPC u iznosu od 14,99. </a:t>
              </a:r>
              <a:r>
                <a:rPr lang="hr-HR" sz="1800" b="1" dirty="0">
                  <a:solidFill>
                    <a:schemeClr val="bg1"/>
                  </a:solidFill>
                  <a:latin typeface="Aptos Light" panose="020B0004020202020204" pitchFamily="34" charset="0"/>
                </a:rPr>
                <a:t>Očekujemo vašu usklađenost</a:t>
              </a:r>
              <a:r>
                <a:rPr lang="hr-HR" sz="1800" dirty="0">
                  <a:solidFill>
                    <a:schemeClr val="bg1"/>
                  </a:solidFill>
                  <a:latin typeface="Aptos Light" panose="020B0004020202020204" pitchFamily="34" charset="0"/>
                </a:rPr>
                <a:t>!"</a:t>
              </a:r>
            </a:p>
          </p:txBody>
        </p:sp>
        <p:sp>
          <p:nvSpPr>
            <p:cNvPr id="5" name="TextBox 4">
              <a:extLst>
                <a:ext uri="{FF2B5EF4-FFF2-40B4-BE49-F238E27FC236}">
                  <a16:creationId xmlns:a16="http://schemas.microsoft.com/office/drawing/2014/main" id="{3F177CA7-A695-77CC-1A85-EC39B0225F12}"/>
                </a:ext>
              </a:extLst>
            </p:cNvPr>
            <p:cNvSpPr txBox="1"/>
            <p:nvPr/>
          </p:nvSpPr>
          <p:spPr>
            <a:xfrm>
              <a:off x="3852671" y="3221144"/>
              <a:ext cx="7781544" cy="592535"/>
            </a:xfrm>
            <a:prstGeom prst="rect">
              <a:avLst/>
            </a:prstGeom>
            <a:noFill/>
          </p:spPr>
          <p:txBody>
            <a:bodyPr wrap="square" rtlCol="0">
              <a:spAutoFit/>
            </a:bodyPr>
            <a:lstStyle/>
            <a:p>
              <a:pPr marL="231775" lvl="2" indent="-231775">
                <a:lnSpc>
                  <a:spcPct val="90000"/>
                </a:lnSpc>
                <a:spcBef>
                  <a:spcPts val="0"/>
                </a:spcBef>
                <a:spcAft>
                  <a:spcPts val="600"/>
                </a:spcAft>
                <a:buClr>
                  <a:srgbClr val="1AB7EA"/>
                </a:buClr>
                <a:buNone/>
              </a:pPr>
              <a:r>
                <a:rPr lang="hr-HR" sz="1800" dirty="0">
                  <a:solidFill>
                    <a:schemeClr val="bg1"/>
                  </a:solidFill>
                  <a:latin typeface="Aptos Light" panose="020B0004020202020204" pitchFamily="34" charset="0"/>
                </a:rPr>
                <a:t>P: "Predlažemo MPC u iznosu od 14,99. U slučaju usklađenosti, mi bismo odobrili plaćanje naknade za poslovno tehničku suradnju "</a:t>
              </a:r>
            </a:p>
          </p:txBody>
        </p:sp>
        <p:sp>
          <p:nvSpPr>
            <p:cNvPr id="14" name="TextBox 13">
              <a:extLst>
                <a:ext uri="{FF2B5EF4-FFF2-40B4-BE49-F238E27FC236}">
                  <a16:creationId xmlns:a16="http://schemas.microsoft.com/office/drawing/2014/main" id="{C3748391-B62D-C52B-F5CD-C907F3742EFD}"/>
                </a:ext>
              </a:extLst>
            </p:cNvPr>
            <p:cNvSpPr txBox="1"/>
            <p:nvPr/>
          </p:nvSpPr>
          <p:spPr>
            <a:xfrm>
              <a:off x="3852671" y="4156609"/>
              <a:ext cx="7781544" cy="592535"/>
            </a:xfrm>
            <a:prstGeom prst="rect">
              <a:avLst/>
            </a:prstGeom>
            <a:noFill/>
          </p:spPr>
          <p:txBody>
            <a:bodyPr wrap="square" rtlCol="0">
              <a:spAutoFit/>
            </a:bodyPr>
            <a:lstStyle/>
            <a:p>
              <a:pPr marL="0" lvl="2">
                <a:lnSpc>
                  <a:spcPct val="90000"/>
                </a:lnSpc>
                <a:spcAft>
                  <a:spcPts val="600"/>
                </a:spcAft>
                <a:buClr>
                  <a:srgbClr val="1AB7EA"/>
                </a:buClr>
              </a:pPr>
              <a:r>
                <a:rPr lang="hr-HR" sz="1800" dirty="0">
                  <a:solidFill>
                    <a:schemeClr val="bg1"/>
                  </a:solidFill>
                  <a:latin typeface="Aptos Light" panose="020B0004020202020204" pitchFamily="34" charset="0"/>
                </a:rPr>
                <a:t>Dobavljač gaziranih pića svaki mjesec ili kvartalno obavještava svoje d</a:t>
              </a:r>
              <a:r>
                <a:rPr lang="hr-HR" dirty="0">
                  <a:solidFill>
                    <a:schemeClr val="bg1"/>
                  </a:solidFill>
                  <a:latin typeface="Aptos Light" panose="020B0004020202020204" pitchFamily="34" charset="0"/>
                </a:rPr>
                <a:t>istributere</a:t>
              </a:r>
              <a:r>
                <a:rPr lang="hr-HR" sz="1800" dirty="0">
                  <a:solidFill>
                    <a:schemeClr val="bg1"/>
                  </a:solidFill>
                  <a:latin typeface="Aptos Light" panose="020B0004020202020204" pitchFamily="34" charset="0"/>
                </a:rPr>
                <a:t> o svojim neobvezujućim preporučenim cijenama. </a:t>
              </a:r>
            </a:p>
          </p:txBody>
        </p:sp>
      </p:grpSp>
    </p:spTree>
    <p:extLst>
      <p:ext uri="{BB962C8B-B14F-4D97-AF65-F5344CB8AC3E}">
        <p14:creationId xmlns:p14="http://schemas.microsoft.com/office/powerpoint/2010/main" val="335171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sition du bistouri dans l'incision simple de dedans en dehors,">
            <a:extLst>
              <a:ext uri="{FF2B5EF4-FFF2-40B4-BE49-F238E27FC236}">
                <a16:creationId xmlns:a16="http://schemas.microsoft.com/office/drawing/2014/main" id="{2404D3DA-51FE-C0E0-719A-F0DD84C31A06}"/>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202537" y="3619217"/>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ABB5E3-12DC-D80F-0A8E-AE0AAF6934F6}"/>
              </a:ext>
            </a:extLst>
          </p:cNvPr>
          <p:cNvSpPr/>
          <p:nvPr/>
        </p:nvSpPr>
        <p:spPr>
          <a:xfrm>
            <a:off x="3294888" y="0"/>
            <a:ext cx="88971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06400" lvl="2">
              <a:spcBef>
                <a:spcPts val="0"/>
              </a:spcBef>
              <a:spcAft>
                <a:spcPts val="600"/>
              </a:spcAft>
              <a:buClr>
                <a:srgbClr val="1AB7EA"/>
              </a:buClr>
              <a:buNone/>
            </a:pPr>
            <a:endParaRPr lang="hr-HR" sz="1800">
              <a:solidFill>
                <a:schemeClr val="bg1"/>
              </a:solidFill>
              <a:latin typeface="Aptos Light" panose="020B0004020202020204" pitchFamily="34" charset="0"/>
            </a:endParaRPr>
          </a:p>
        </p:txBody>
      </p:sp>
      <p:sp>
        <p:nvSpPr>
          <p:cNvPr id="6" name="TextBox 5">
            <a:extLst>
              <a:ext uri="{FF2B5EF4-FFF2-40B4-BE49-F238E27FC236}">
                <a16:creationId xmlns:a16="http://schemas.microsoft.com/office/drawing/2014/main" id="{EBB284AB-D1EC-0211-F620-1E933D0C852D}"/>
              </a:ext>
            </a:extLst>
          </p:cNvPr>
          <p:cNvSpPr txBox="1"/>
          <p:nvPr/>
        </p:nvSpPr>
        <p:spPr>
          <a:xfrm>
            <a:off x="557785" y="614437"/>
            <a:ext cx="3048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normalizeH="0" baseline="0" noProof="0">
                <a:ln>
                  <a:noFill/>
                </a:ln>
                <a:solidFill>
                  <a:srgbClr val="005CFF"/>
                </a:solidFill>
                <a:effectLst/>
                <a:uLnTx/>
                <a:uFillTx/>
                <a:latin typeface="Aptos" panose="02110004020202020204"/>
                <a:ea typeface="+mn-ea"/>
                <a:cs typeface="+mn-cs"/>
              </a:rPr>
              <a:t>MAKSIMALNE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normalizeH="0" baseline="0" noProof="0">
                <a:ln>
                  <a:noFill/>
                </a:ln>
                <a:solidFill>
                  <a:srgbClr val="005CFF"/>
                </a:solidFill>
                <a:effectLst/>
                <a:uLnTx/>
                <a:uFillTx/>
                <a:latin typeface="Aptos" panose="02110004020202020204"/>
                <a:ea typeface="+mn-ea"/>
                <a:cs typeface="+mn-cs"/>
              </a:rPr>
              <a:t>CIJENE</a:t>
            </a:r>
            <a:endParaRPr kumimoji="0" lang="hr-HR" sz="1800" b="1" i="0" u="none" strike="noStrike" kern="1200" cap="none" spc="300" normalizeH="0" baseline="0" noProof="0">
              <a:ln>
                <a:noFill/>
              </a:ln>
              <a:solidFill>
                <a:srgbClr val="005CFF"/>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26FBDB1-2C20-7A57-A594-E1178CF9F45B}"/>
              </a:ext>
            </a:extLst>
          </p:cNvPr>
          <p:cNvSpPr txBox="1"/>
          <p:nvPr/>
        </p:nvSpPr>
        <p:spPr>
          <a:xfrm>
            <a:off x="644389" y="4542822"/>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005CFF"/>
                </a:solidFill>
                <a:latin typeface="Aptos" panose="02110004020202020204"/>
              </a:rPr>
              <a:t>OPĆENITO</a:t>
            </a:r>
            <a:endParaRPr kumimoji="0" lang="hr-HR" sz="2400" b="1" i="0" u="none" strike="noStrike" kern="1200" cap="none" spc="0" normalizeH="0" baseline="0" noProof="0">
              <a:ln>
                <a:noFill/>
              </a:ln>
              <a:solidFill>
                <a:srgbClr val="005CFF"/>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8FD4E8AF-E200-520C-2A61-6CF1DDB1133E}"/>
              </a:ext>
            </a:extLst>
          </p:cNvPr>
          <p:cNvSpPr txBox="1"/>
          <p:nvPr/>
        </p:nvSpPr>
        <p:spPr>
          <a:xfrm>
            <a:off x="644389" y="5452460"/>
            <a:ext cx="2254250"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PRIMJERI</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448B4DB5-7721-6EB1-3BFF-071EA123411A}"/>
              </a:ext>
            </a:extLst>
          </p:cNvPr>
          <p:cNvCxnSpPr>
            <a:cxnSpLocks/>
          </p:cNvCxnSpPr>
          <p:nvPr/>
        </p:nvCxnSpPr>
        <p:spPr>
          <a:xfrm>
            <a:off x="590551" y="4318836"/>
            <a:ext cx="0" cy="909638"/>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A4C4730-7314-0EB3-0543-D38EFE925414}"/>
              </a:ext>
            </a:extLst>
          </p:cNvPr>
          <p:cNvCxnSpPr>
            <a:cxnSpLocks/>
          </p:cNvCxnSpPr>
          <p:nvPr/>
        </p:nvCxnSpPr>
        <p:spPr>
          <a:xfrm>
            <a:off x="590551" y="5228474"/>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B0D4C0CD-6ED2-9FE3-36FE-EB9610243D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18" name="Group 17">
            <a:extLst>
              <a:ext uri="{FF2B5EF4-FFF2-40B4-BE49-F238E27FC236}">
                <a16:creationId xmlns:a16="http://schemas.microsoft.com/office/drawing/2014/main" id="{6782D8BC-D54D-C52B-B185-EB5AFCFA6797}"/>
              </a:ext>
            </a:extLst>
          </p:cNvPr>
          <p:cNvGrpSpPr/>
          <p:nvPr/>
        </p:nvGrpSpPr>
        <p:grpSpPr>
          <a:xfrm>
            <a:off x="3852671" y="2295019"/>
            <a:ext cx="7781544" cy="2267963"/>
            <a:chOff x="3852671" y="720874"/>
            <a:chExt cx="7814449" cy="2267963"/>
          </a:xfrm>
        </p:grpSpPr>
        <p:sp>
          <p:nvSpPr>
            <p:cNvPr id="2" name="TextBox 1">
              <a:extLst>
                <a:ext uri="{FF2B5EF4-FFF2-40B4-BE49-F238E27FC236}">
                  <a16:creationId xmlns:a16="http://schemas.microsoft.com/office/drawing/2014/main" id="{91F557CD-615A-0CB4-CDE0-23717BBA4C9E}"/>
                </a:ext>
              </a:extLst>
            </p:cNvPr>
            <p:cNvSpPr txBox="1"/>
            <p:nvPr/>
          </p:nvSpPr>
          <p:spPr>
            <a:xfrm>
              <a:off x="3852671" y="720874"/>
              <a:ext cx="7814449" cy="646331"/>
            </a:xfrm>
            <a:prstGeom prst="rect">
              <a:avLst/>
            </a:prstGeom>
            <a:noFill/>
          </p:spPr>
          <p:txBody>
            <a:bodyPr wrap="square" rtlCol="0">
              <a:spAutoFit/>
            </a:bodyPr>
            <a:lstStyle/>
            <a:p>
              <a:r>
                <a:rPr kumimoji="0" lang="hr-HR" sz="1800" b="0" i="0" u="none" strike="noStrike" kern="1200" cap="none" spc="0" normalizeH="0" baseline="0" noProof="0">
                  <a:ln>
                    <a:noFill/>
                  </a:ln>
                  <a:solidFill>
                    <a:srgbClr val="FFFAEE"/>
                  </a:solidFill>
                  <a:effectLst/>
                  <a:uLnTx/>
                  <a:uFillTx/>
                  <a:latin typeface="Aptos Light" panose="020B0004020202020204" pitchFamily="34" charset="0"/>
                </a:rPr>
                <a:t>Pod uvjetom da se ne radi o prikrivenim minimalnim ili maksimalnim cijenama, maksimalne cijene su dopuštene.</a:t>
              </a:r>
              <a:endParaRPr lang="hr-HR">
                <a:solidFill>
                  <a:srgbClr val="FFFAEE"/>
                </a:solidFill>
                <a:latin typeface="Aptos Light" panose="020B0004020202020204" pitchFamily="34" charset="0"/>
              </a:endParaRPr>
            </a:p>
          </p:txBody>
        </p:sp>
        <p:sp>
          <p:nvSpPr>
            <p:cNvPr id="3" name="TextBox 2">
              <a:extLst>
                <a:ext uri="{FF2B5EF4-FFF2-40B4-BE49-F238E27FC236}">
                  <a16:creationId xmlns:a16="http://schemas.microsoft.com/office/drawing/2014/main" id="{D57B91AB-0A0D-5265-B8F5-518D939A4381}"/>
                </a:ext>
              </a:extLst>
            </p:cNvPr>
            <p:cNvSpPr txBox="1"/>
            <p:nvPr/>
          </p:nvSpPr>
          <p:spPr>
            <a:xfrm>
              <a:off x="3852671" y="1710136"/>
              <a:ext cx="7781544" cy="343235"/>
            </a:xfrm>
            <a:prstGeom prst="rect">
              <a:avLst/>
            </a:prstGeom>
            <a:noFill/>
          </p:spPr>
          <p:txBody>
            <a:bodyPr wrap="square" rtlCol="0">
              <a:spAutoFit/>
            </a:bodyPr>
            <a:lstStyle/>
            <a:p>
              <a:pPr marL="231775" lvl="2" indent="-231775">
                <a:lnSpc>
                  <a:spcPct val="90000"/>
                </a:lnSpc>
                <a:spcBef>
                  <a:spcPts val="0"/>
                </a:spcBef>
                <a:spcAft>
                  <a:spcPts val="600"/>
                </a:spcAft>
                <a:buClr>
                  <a:srgbClr val="1AB7EA"/>
                </a:buClr>
                <a:buNone/>
              </a:pPr>
              <a:r>
                <a:rPr lang="hr-HR" dirty="0">
                  <a:solidFill>
                    <a:srgbClr val="FFFAEE"/>
                  </a:solidFill>
                  <a:latin typeface="Aptos Light" panose="020B0004020202020204" pitchFamily="34" charset="0"/>
                </a:rPr>
                <a:t>Distributer</a:t>
              </a:r>
              <a:r>
                <a:rPr lang="hr-HR" sz="1800" dirty="0">
                  <a:solidFill>
                    <a:srgbClr val="FFFAEE"/>
                  </a:solidFill>
                  <a:latin typeface="Aptos Light" panose="020B0004020202020204" pitchFamily="34" charset="0"/>
                </a:rPr>
                <a:t> ima slobodu neograničeno sniziti cijene ispod maksimalne cijene </a:t>
              </a:r>
            </a:p>
          </p:txBody>
        </p:sp>
        <p:sp>
          <p:nvSpPr>
            <p:cNvPr id="5" name="TextBox 4">
              <a:extLst>
                <a:ext uri="{FF2B5EF4-FFF2-40B4-BE49-F238E27FC236}">
                  <a16:creationId xmlns:a16="http://schemas.microsoft.com/office/drawing/2014/main" id="{3F177CA7-A695-77CC-1A85-EC39B0225F12}"/>
                </a:ext>
              </a:extLst>
            </p:cNvPr>
            <p:cNvSpPr txBox="1"/>
            <p:nvPr/>
          </p:nvSpPr>
          <p:spPr>
            <a:xfrm>
              <a:off x="3852671" y="2396302"/>
              <a:ext cx="7781544" cy="592535"/>
            </a:xfrm>
            <a:prstGeom prst="rect">
              <a:avLst/>
            </a:prstGeom>
            <a:noFill/>
          </p:spPr>
          <p:txBody>
            <a:bodyPr wrap="square" rtlCol="0">
              <a:spAutoFit/>
            </a:bodyPr>
            <a:lstStyle/>
            <a:p>
              <a:pPr marL="0" lvl="2">
                <a:lnSpc>
                  <a:spcPct val="90000"/>
                </a:lnSpc>
                <a:spcBef>
                  <a:spcPts val="0"/>
                </a:spcBef>
                <a:spcAft>
                  <a:spcPts val="600"/>
                </a:spcAft>
                <a:buClr>
                  <a:srgbClr val="1AB7EA"/>
                </a:buClr>
                <a:buNone/>
              </a:pPr>
              <a:r>
                <a:rPr kumimoji="0" lang="hr-HR" sz="1800" b="0" i="0" u="none" strike="noStrike" kern="1200" cap="none" spc="0" normalizeH="0" baseline="0" noProof="0" dirty="0">
                  <a:ln>
                    <a:noFill/>
                  </a:ln>
                  <a:solidFill>
                    <a:srgbClr val="FFFAEE"/>
                  </a:solidFill>
                  <a:effectLst/>
                  <a:uLnTx/>
                  <a:uFillTx/>
                  <a:latin typeface="Aptos Light" panose="020B0004020202020204" pitchFamily="34" charset="0"/>
                </a:rPr>
                <a:t>Međutim, isto kao i kod preporučenih cijena, u slučaju  da je tržišna pozicija </a:t>
              </a:r>
              <a:r>
                <a:rPr kumimoji="0" lang="hr-HR" sz="1800" b="0" i="0" u="none" strike="noStrike" kern="1200" cap="none" spc="0" normalizeH="0" baseline="0" noProof="0" dirty="0" err="1">
                  <a:ln>
                    <a:noFill/>
                  </a:ln>
                  <a:solidFill>
                    <a:srgbClr val="FFFAEE"/>
                  </a:solidFill>
                  <a:effectLst/>
                  <a:uLnTx/>
                  <a:uFillTx/>
                  <a:latin typeface="Aptos Light" panose="020B0004020202020204" pitchFamily="34" charset="0"/>
                </a:rPr>
                <a:t>ddistributera</a:t>
              </a:r>
              <a:r>
                <a:rPr kumimoji="0" lang="hr-HR" sz="1800" b="0" i="0" u="none" strike="noStrike" kern="1200" cap="none" spc="0" normalizeH="0" baseline="0" noProof="0" dirty="0">
                  <a:ln>
                    <a:noFill/>
                  </a:ln>
                  <a:solidFill>
                    <a:srgbClr val="FFFAEE"/>
                  </a:solidFill>
                  <a:effectLst/>
                  <a:uLnTx/>
                  <a:uFillTx/>
                  <a:latin typeface="Aptos Light" panose="020B0004020202020204" pitchFamily="34" charset="0"/>
                </a:rPr>
                <a:t> značajna, maksimalne cijene mogu imati </a:t>
              </a:r>
              <a:r>
                <a:rPr kumimoji="0" lang="hr-HR" sz="1800" b="0" i="0" u="none" strike="noStrike" kern="1200" cap="none" spc="0" normalizeH="0" baseline="0" noProof="0" dirty="0" err="1">
                  <a:ln>
                    <a:noFill/>
                  </a:ln>
                  <a:solidFill>
                    <a:srgbClr val="FFFAEE"/>
                  </a:solidFill>
                  <a:effectLst/>
                  <a:uLnTx/>
                  <a:uFillTx/>
                  <a:latin typeface="Aptos Light" panose="020B0004020202020204" pitchFamily="34" charset="0"/>
                </a:rPr>
                <a:t>koluzivni</a:t>
              </a:r>
              <a:r>
                <a:rPr kumimoji="0" lang="hr-HR" sz="1800" b="0" i="0" u="none" strike="noStrike" kern="1200" cap="none" spc="0" normalizeH="0" baseline="0" noProof="0" dirty="0">
                  <a:ln>
                    <a:noFill/>
                  </a:ln>
                  <a:solidFill>
                    <a:srgbClr val="FFFAEE"/>
                  </a:solidFill>
                  <a:effectLst/>
                  <a:uLnTx/>
                  <a:uFillTx/>
                  <a:latin typeface="Aptos Light" panose="020B0004020202020204" pitchFamily="34" charset="0"/>
                </a:rPr>
                <a:t> učinak.</a:t>
              </a:r>
              <a:endParaRPr lang="hr-HR" sz="1800" dirty="0">
                <a:solidFill>
                  <a:srgbClr val="FFFAEE"/>
                </a:solidFill>
                <a:latin typeface="Aptos Light" panose="020B0004020202020204" pitchFamily="34" charset="0"/>
              </a:endParaRPr>
            </a:p>
          </p:txBody>
        </p:sp>
      </p:grpSp>
    </p:spTree>
    <p:extLst>
      <p:ext uri="{BB962C8B-B14F-4D97-AF65-F5344CB8AC3E}">
        <p14:creationId xmlns:p14="http://schemas.microsoft.com/office/powerpoint/2010/main" val="262129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D4E8AF-E200-520C-2A61-6CF1DDB1133E}"/>
              </a:ext>
            </a:extLst>
          </p:cNvPr>
          <p:cNvSpPr txBox="1"/>
          <p:nvPr/>
        </p:nvSpPr>
        <p:spPr>
          <a:xfrm>
            <a:off x="644389" y="5452460"/>
            <a:ext cx="2254250"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005CFF"/>
                </a:solidFill>
                <a:latin typeface="Aptos" panose="02110004020202020204"/>
              </a:rPr>
              <a:t>PRIMJERI</a:t>
            </a:r>
            <a:endParaRPr kumimoji="0" lang="hr-HR" sz="2400" b="1" i="0" u="none" strike="noStrike" kern="1200" cap="none" spc="0" normalizeH="0" baseline="0" noProof="0">
              <a:ln>
                <a:noFill/>
              </a:ln>
              <a:solidFill>
                <a:srgbClr val="005CFF"/>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26FBDB1-2C20-7A57-A594-E1178CF9F45B}"/>
              </a:ext>
            </a:extLst>
          </p:cNvPr>
          <p:cNvSpPr txBox="1"/>
          <p:nvPr/>
        </p:nvSpPr>
        <p:spPr>
          <a:xfrm>
            <a:off x="644389" y="4542822"/>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OPĆENITO</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pic>
        <p:nvPicPr>
          <p:cNvPr id="7" name="Picture 6" descr="Position du bistouri dans l'incision simple de dedans en dehors,">
            <a:extLst>
              <a:ext uri="{FF2B5EF4-FFF2-40B4-BE49-F238E27FC236}">
                <a16:creationId xmlns:a16="http://schemas.microsoft.com/office/drawing/2014/main" id="{E942C560-CECA-EBA4-DE31-D7D298951C3F}"/>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243813" y="4522886"/>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ABB5E3-12DC-D80F-0A8E-AE0AAF6934F6}"/>
              </a:ext>
            </a:extLst>
          </p:cNvPr>
          <p:cNvSpPr/>
          <p:nvPr/>
        </p:nvSpPr>
        <p:spPr>
          <a:xfrm>
            <a:off x="3294888" y="0"/>
            <a:ext cx="88971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sz="1800">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57200" lvl="2" indent="0">
              <a:lnSpc>
                <a:spcPct val="90000"/>
              </a:lnSpc>
              <a:spcBef>
                <a:spcPts val="0"/>
              </a:spcBef>
              <a:spcAft>
                <a:spcPts val="600"/>
              </a:spcAft>
              <a:buClr>
                <a:srgbClr val="1AB7EA"/>
              </a:buClr>
              <a:buNone/>
            </a:pPr>
            <a:endParaRPr lang="hr-HR">
              <a:solidFill>
                <a:schemeClr val="bg1"/>
              </a:solidFill>
              <a:latin typeface="Aptos Light" panose="020B0004020202020204" pitchFamily="34" charset="0"/>
            </a:endParaRPr>
          </a:p>
          <a:p>
            <a:pPr marL="406400" lvl="2">
              <a:spcBef>
                <a:spcPts val="0"/>
              </a:spcBef>
              <a:spcAft>
                <a:spcPts val="600"/>
              </a:spcAft>
              <a:buClr>
                <a:srgbClr val="1AB7EA"/>
              </a:buClr>
              <a:buNone/>
            </a:pPr>
            <a:endParaRPr lang="hr-HR" sz="1800">
              <a:solidFill>
                <a:schemeClr val="bg1"/>
              </a:solidFill>
              <a:latin typeface="Aptos Light" panose="020B0004020202020204" pitchFamily="34" charset="0"/>
            </a:endParaRPr>
          </a:p>
        </p:txBody>
      </p:sp>
      <p:sp>
        <p:nvSpPr>
          <p:cNvPr id="6" name="TextBox 5">
            <a:extLst>
              <a:ext uri="{FF2B5EF4-FFF2-40B4-BE49-F238E27FC236}">
                <a16:creationId xmlns:a16="http://schemas.microsoft.com/office/drawing/2014/main" id="{EBB284AB-D1EC-0211-F620-1E933D0C852D}"/>
              </a:ext>
            </a:extLst>
          </p:cNvPr>
          <p:cNvSpPr txBox="1"/>
          <p:nvPr/>
        </p:nvSpPr>
        <p:spPr>
          <a:xfrm>
            <a:off x="557785" y="614437"/>
            <a:ext cx="3048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normalizeH="0" baseline="0" noProof="0">
                <a:ln>
                  <a:noFill/>
                </a:ln>
                <a:solidFill>
                  <a:srgbClr val="005CFF"/>
                </a:solidFill>
                <a:effectLst/>
                <a:uLnTx/>
                <a:uFillTx/>
                <a:latin typeface="Aptos" panose="02110004020202020204"/>
                <a:ea typeface="+mn-ea"/>
                <a:cs typeface="+mn-cs"/>
              </a:rPr>
              <a:t>MAKSIMALNE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normalizeH="0" baseline="0" noProof="0">
                <a:ln>
                  <a:noFill/>
                </a:ln>
                <a:solidFill>
                  <a:srgbClr val="005CFF"/>
                </a:solidFill>
                <a:effectLst/>
                <a:uLnTx/>
                <a:uFillTx/>
                <a:latin typeface="Aptos" panose="02110004020202020204"/>
                <a:ea typeface="+mn-ea"/>
                <a:cs typeface="+mn-cs"/>
              </a:rPr>
              <a:t>CIJENE</a:t>
            </a:r>
            <a:endParaRPr kumimoji="0" lang="hr-HR" sz="1800" b="1" i="0" u="none" strike="noStrike" kern="1200" cap="none" spc="300" normalizeH="0" baseline="0" noProof="0">
              <a:ln>
                <a:noFill/>
              </a:ln>
              <a:solidFill>
                <a:srgbClr val="005CFF"/>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448B4DB5-7721-6EB1-3BFF-071EA123411A}"/>
              </a:ext>
            </a:extLst>
          </p:cNvPr>
          <p:cNvCxnSpPr>
            <a:cxnSpLocks/>
          </p:cNvCxnSpPr>
          <p:nvPr/>
        </p:nvCxnSpPr>
        <p:spPr>
          <a:xfrm>
            <a:off x="590551" y="4318836"/>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A4C4730-7314-0EB3-0543-D38EFE925414}"/>
              </a:ext>
            </a:extLst>
          </p:cNvPr>
          <p:cNvCxnSpPr>
            <a:cxnSpLocks/>
          </p:cNvCxnSpPr>
          <p:nvPr/>
        </p:nvCxnSpPr>
        <p:spPr>
          <a:xfrm>
            <a:off x="590551" y="5228474"/>
            <a:ext cx="0" cy="909638"/>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B0D4C0CD-6ED2-9FE3-36FE-EB9610243D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18" name="Group 17">
            <a:extLst>
              <a:ext uri="{FF2B5EF4-FFF2-40B4-BE49-F238E27FC236}">
                <a16:creationId xmlns:a16="http://schemas.microsoft.com/office/drawing/2014/main" id="{6782D8BC-D54D-C52B-B185-EB5AFCFA6797}"/>
              </a:ext>
            </a:extLst>
          </p:cNvPr>
          <p:cNvGrpSpPr/>
          <p:nvPr/>
        </p:nvGrpSpPr>
        <p:grpSpPr>
          <a:xfrm>
            <a:off x="3798833" y="1336874"/>
            <a:ext cx="7781544" cy="4184253"/>
            <a:chOff x="3798605" y="-398271"/>
            <a:chExt cx="7814449" cy="4184253"/>
          </a:xfrm>
        </p:grpSpPr>
        <p:sp>
          <p:nvSpPr>
            <p:cNvPr id="2" name="TextBox 1">
              <a:extLst>
                <a:ext uri="{FF2B5EF4-FFF2-40B4-BE49-F238E27FC236}">
                  <a16:creationId xmlns:a16="http://schemas.microsoft.com/office/drawing/2014/main" id="{91F557CD-615A-0CB4-CDE0-23717BBA4C9E}"/>
                </a:ext>
              </a:extLst>
            </p:cNvPr>
            <p:cNvSpPr txBox="1"/>
            <p:nvPr/>
          </p:nvSpPr>
          <p:spPr>
            <a:xfrm>
              <a:off x="3798605" y="-398271"/>
              <a:ext cx="7814449" cy="1477328"/>
            </a:xfrm>
            <a:prstGeom prst="rect">
              <a:avLst/>
            </a:prstGeom>
            <a:noFill/>
          </p:spPr>
          <p:txBody>
            <a:bodyPr wrap="square" rtlCol="0">
              <a:spAutoFit/>
            </a:bodyPr>
            <a:lstStyle/>
            <a:p>
              <a:pPr marL="0" lvl="2" indent="0">
                <a:spcBef>
                  <a:spcPts val="0"/>
                </a:spcBef>
                <a:spcAft>
                  <a:spcPts val="600"/>
                </a:spcAft>
                <a:buClr>
                  <a:srgbClr val="1AB7EA"/>
                </a:buClr>
                <a:buNone/>
              </a:pPr>
              <a:r>
                <a:rPr lang="hr-HR" sz="1800" dirty="0">
                  <a:solidFill>
                    <a:schemeClr val="bg1"/>
                  </a:solidFill>
                  <a:latin typeface="Aptos Light" panose="020B0004020202020204" pitchFamily="34" charset="0"/>
                </a:rPr>
                <a:t>Za promotivnu kampanju koja uključuje tombolu, proizvođač je osigurao tri poklona kao prve nagrade. Zauzvrat, on zahtijeva maksimalnu promotivnu maloprodajnu cijenu koja ne smije biti veća od 1,89 eura, ali i minimalnu promotivnu cijenu koja ne smije biti manja od 1,85 eura. </a:t>
              </a:r>
              <a:r>
                <a:rPr lang="hr-HR" dirty="0">
                  <a:solidFill>
                    <a:schemeClr val="bg1"/>
                  </a:solidFill>
                  <a:latin typeface="Aptos Light" panose="020B0004020202020204" pitchFamily="34" charset="0"/>
                </a:rPr>
                <a:t>Distributer</a:t>
              </a:r>
              <a:r>
                <a:rPr lang="hr-HR" sz="1800" dirty="0">
                  <a:solidFill>
                    <a:schemeClr val="bg1"/>
                  </a:solidFill>
                  <a:latin typeface="Aptos Light" panose="020B0004020202020204" pitchFamily="34" charset="0"/>
                </a:rPr>
                <a:t> sudjeluje u kampanji i prihvaća ove uvjete.</a:t>
              </a:r>
            </a:p>
          </p:txBody>
        </p:sp>
        <p:sp>
          <p:nvSpPr>
            <p:cNvPr id="5" name="TextBox 4">
              <a:extLst>
                <a:ext uri="{FF2B5EF4-FFF2-40B4-BE49-F238E27FC236}">
                  <a16:creationId xmlns:a16="http://schemas.microsoft.com/office/drawing/2014/main" id="{3F177CA7-A695-77CC-1A85-EC39B0225F12}"/>
                </a:ext>
              </a:extLst>
            </p:cNvPr>
            <p:cNvSpPr txBox="1"/>
            <p:nvPr/>
          </p:nvSpPr>
          <p:spPr>
            <a:xfrm>
              <a:off x="3798605" y="1477658"/>
              <a:ext cx="7781544" cy="2308324"/>
            </a:xfrm>
            <a:prstGeom prst="rect">
              <a:avLst/>
            </a:prstGeom>
            <a:noFill/>
          </p:spPr>
          <p:txBody>
            <a:bodyPr wrap="square" rtlCol="0">
              <a:spAutoFit/>
            </a:bodyPr>
            <a:lstStyle/>
            <a:p>
              <a:pPr marL="0" lvl="2" indent="0">
                <a:spcBef>
                  <a:spcPts val="0"/>
                </a:spcBef>
                <a:spcAft>
                  <a:spcPts val="600"/>
                </a:spcAft>
                <a:buClr>
                  <a:srgbClr val="1AB7EA"/>
                </a:buClr>
                <a:buNone/>
              </a:pPr>
              <a:r>
                <a:rPr lang="hr-HR" dirty="0">
                  <a:solidFill>
                    <a:schemeClr val="bg1"/>
                  </a:solidFill>
                  <a:latin typeface="Aptos Light" panose="020B0004020202020204" pitchFamily="34" charset="0"/>
                </a:rPr>
                <a:t>Proizvođač opskrbljuje distributera proizvodima za promotivnu kampanju koja uključuje pakiranja s 25% više sadržaja nego što je uobičajeno. To je istaknuto vidljivim tiskom na pakiranju ("Posebna ponuda veličine! 25% više!"). Proizvođač zahtijeva da trgovac tijekom trajanja promotivne kampanje zadrži prethodnu cijenu proizvoda. Proizvođač, međutim, zahtijeva da distributer nakon završetka promotivne kampanje poveća maloprodajnu cijenu normalnih pakiranja na minimalno 2,59 eura, jer će u protivnom prestati opskrbljivati distributera.</a:t>
              </a:r>
            </a:p>
          </p:txBody>
        </p:sp>
      </p:grpSp>
    </p:spTree>
    <p:extLst>
      <p:ext uri="{BB962C8B-B14F-4D97-AF65-F5344CB8AC3E}">
        <p14:creationId xmlns:p14="http://schemas.microsoft.com/office/powerpoint/2010/main" val="91947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742E"/>
        </a:solidFill>
        <a:effectLst/>
      </p:bgPr>
    </p:bg>
    <p:spTree>
      <p:nvGrpSpPr>
        <p:cNvPr id="1" name=""/>
        <p:cNvGrpSpPr/>
        <p:nvPr/>
      </p:nvGrpSpPr>
      <p:grpSpPr>
        <a:xfrm>
          <a:off x="0" y="0"/>
          <a:ext cx="0" cy="0"/>
          <a:chOff x="0" y="0"/>
          <a:chExt cx="0" cy="0"/>
        </a:xfrm>
      </p:grpSpPr>
      <p:pic>
        <p:nvPicPr>
          <p:cNvPr id="21506" name="Picture 2" descr="Anatomical Theaters | Amusing Planet">
            <a:extLst>
              <a:ext uri="{FF2B5EF4-FFF2-40B4-BE49-F238E27FC236}">
                <a16:creationId xmlns:a16="http://schemas.microsoft.com/office/drawing/2014/main" id="{D5F37543-1967-6ECE-7B48-8FBE0A57C663}"/>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926" b="97926" l="7400" r="98300">
                        <a14:foregroundMark x1="29000" y1="52593" x2="29186" y2="52225"/>
                        <a14:foregroundMark x1="30500" y1="46519" x2="30500" y2="46519"/>
                        <a14:foregroundMark x1="29600" y1="90963" x2="34400" y2="92000"/>
                        <a14:foregroundMark x1="20300" y1="80000" x2="18600" y2="86074"/>
                        <a14:foregroundMark x1="20200" y1="89333" x2="27500" y2="94667"/>
                        <a14:foregroundMark x1="27500" y1="94667" x2="36800" y2="97185"/>
                        <a14:foregroundMark x1="17600" y1="90222" x2="22700" y2="96444"/>
                        <a14:foregroundMark x1="22700" y1="96444" x2="29000" y2="98074"/>
                        <a14:foregroundMark x1="62800" y1="62222" x2="65000" y2="61630"/>
                        <a14:foregroundMark x1="69200" y1="66074" x2="73100" y2="68593"/>
                        <a14:foregroundMark x1="71600" y1="49481" x2="73000" y2="50667"/>
                        <a14:foregroundMark x1="76200" y1="67259" x2="78700" y2="71111"/>
                        <a14:foregroundMark x1="73900" y1="49630" x2="74300" y2="51111"/>
                        <a14:foregroundMark x1="90800" y1="65333" x2="87700" y2="71259"/>
                        <a14:foregroundMark x1="87700" y1="71259" x2="87100" y2="71852"/>
                        <a14:foregroundMark x1="91000" y1="68741" x2="92400" y2="80741"/>
                        <a14:foregroundMark x1="92400" y1="80741" x2="88300" y2="81333"/>
                        <a14:foregroundMark x1="90800" y1="62519" x2="92000" y2="64296"/>
                        <a14:foregroundMark x1="85200" y1="55556" x2="86700" y2="62815"/>
                        <a14:foregroundMark x1="86700" y1="62815" x2="86300" y2="64148"/>
                        <a14:foregroundMark x1="87488" y1="56499" x2="87300" y2="57333"/>
                        <a14:foregroundMark x1="64976" y1="74779" x2="65400" y2="75407"/>
                        <a14:foregroundMark x1="96000" y1="74667" x2="96000" y2="84593"/>
                        <a14:foregroundMark x1="83300" y1="52296" x2="84200" y2="54519"/>
                        <a14:foregroundMark x1="84200" y1="54815" x2="83700" y2="53185"/>
                        <a14:foregroundMark x1="83300" y1="55407" x2="84000" y2="55407"/>
                        <a14:foregroundMark x1="83500" y1="54370" x2="85500" y2="56148"/>
                        <a14:foregroundMark x1="88800" y1="96000" x2="95400" y2="94519"/>
                        <a14:foregroundMark x1="98300" y1="84444" x2="98300" y2="93333"/>
                        <a14:foregroundMark x1="25200" y1="46815" x2="24600" y2="48889"/>
                        <a14:foregroundMark x1="73700" y1="48741" x2="73700" y2="48741"/>
                        <a14:foregroundMark x1="73700" y1="48000" x2="73800" y2="49333"/>
                        <a14:foregroundMark x1="93600" y1="65481" x2="91500" y2="60741"/>
                        <a14:foregroundMark x1="93300" y1="64593" x2="91500" y2="60444"/>
                        <a14:foregroundMark x1="93300" y1="62667" x2="93300" y2="62667"/>
                        <a14:foregroundMark x1="93400" y1="61926" x2="91700" y2="60000"/>
                        <a14:foregroundMark x1="30700" y1="49333" x2="30700" y2="49333"/>
                        <a14:foregroundMark x1="82800" y1="44593" x2="83000" y2="46963"/>
                        <a14:foregroundMark x1="93400" y1="62222" x2="93500" y2="64000"/>
                        <a14:foregroundMark x1="93600" y1="64889" x2="93600" y2="64593"/>
                        <a14:foregroundMark x1="19300" y1="79704" x2="19300" y2="79704"/>
                        <a14:foregroundMark x1="18700" y1="80000" x2="18700" y2="80000"/>
                        <a14:foregroundMark x1="19800" y1="79407" x2="19800" y2="79407"/>
                        <a14:foregroundMark x1="21000" y1="78074" x2="21000" y2="78074"/>
                        <a14:foregroundMark x1="29000" y1="50815" x2="29600" y2="51111"/>
                        <a14:backgroundMark x1="71300" y1="78222" x2="79700" y2="80593"/>
                        <a14:backgroundMark x1="69800" y1="77481" x2="69400" y2="76444"/>
                        <a14:backgroundMark x1="66600" y1="73778" x2="68400" y2="75852"/>
                        <a14:backgroundMark x1="64800" y1="73926" x2="65200" y2="74519"/>
                        <a14:backgroundMark x1="81800" y1="54963" x2="79400" y2="62370"/>
                        <a14:backgroundMark x1="87900" y1="54370" x2="88000" y2="56444"/>
                        <a14:backgroundMark x1="88300" y1="53481" x2="88300" y2="53481"/>
                        <a14:backgroundMark x1="88300" y1="52889" x2="88100" y2="54370"/>
                        <a14:backgroundMark x1="46800" y1="51111" x2="46800" y2="51111"/>
                        <a14:backgroundMark x1="46900" y1="51111" x2="46900" y2="51111"/>
                        <a14:backgroundMark x1="46900" y1="51407" x2="47000" y2="51704"/>
                        <a14:backgroundMark x1="46800" y1="50963" x2="47100" y2="51556"/>
                        <a14:backgroundMark x1="66400" y1="53630" x2="64100" y2="56148"/>
                        <a14:backgroundMark x1="30700" y1="50815" x2="30400" y2="52148"/>
                        <a14:backgroundMark x1="30500" y1="51111" x2="29800" y2="52741"/>
                        <a14:backgroundMark x1="83400" y1="55704" x2="83300" y2="55407"/>
                      </a14:backgroundRemoval>
                    </a14:imgEffect>
                  </a14:imgLayer>
                </a14:imgProps>
              </a:ext>
              <a:ext uri="{28A0092B-C50C-407E-A947-70E740481C1C}">
                <a14:useLocalDpi xmlns:a14="http://schemas.microsoft.com/office/drawing/2010/main" val="0"/>
              </a:ext>
            </a:extLst>
          </a:blip>
          <a:srcRect l="11676" t="6667" r="157" b="-210"/>
          <a:stretch/>
        </p:blipFill>
        <p:spPr bwMode="auto">
          <a:xfrm>
            <a:off x="3794236" y="877750"/>
            <a:ext cx="8397764" cy="601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7E12FC-0B0E-7E97-6755-855429702592}"/>
              </a:ext>
            </a:extLst>
          </p:cNvPr>
          <p:cNvSpPr txBox="1"/>
          <p:nvPr/>
        </p:nvSpPr>
        <p:spPr>
          <a:xfrm>
            <a:off x="587486" y="700909"/>
            <a:ext cx="7019814" cy="1754326"/>
          </a:xfrm>
          <a:prstGeom prst="rect">
            <a:avLst/>
          </a:prstGeom>
          <a:noFill/>
        </p:spPr>
        <p:txBody>
          <a:bodyPr wrap="square">
            <a:spAutoFit/>
          </a:bodyPr>
          <a:lstStyle/>
          <a:p>
            <a:r>
              <a:rPr lang="hr-HR" sz="5400">
                <a:latin typeface="Aptos ExtraBold" panose="020B0004020202020204" pitchFamily="34" charset="0"/>
              </a:rPr>
              <a:t>DODATNE</a:t>
            </a:r>
          </a:p>
          <a:p>
            <a:r>
              <a:rPr lang="hr-HR" sz="5400">
                <a:latin typeface="Aptos ExtraBold" panose="020B0004020202020204" pitchFamily="34" charset="0"/>
              </a:rPr>
              <a:t>POSEBNE SITUACIJE</a:t>
            </a:r>
          </a:p>
        </p:txBody>
      </p:sp>
    </p:spTree>
    <p:extLst>
      <p:ext uri="{BB962C8B-B14F-4D97-AF65-F5344CB8AC3E}">
        <p14:creationId xmlns:p14="http://schemas.microsoft.com/office/powerpoint/2010/main" val="281824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ACEAC-8547-166A-2C4D-5A5070352B00}"/>
              </a:ext>
            </a:extLst>
          </p:cNvPr>
          <p:cNvSpPr txBox="1"/>
          <p:nvPr/>
        </p:nvSpPr>
        <p:spPr>
          <a:xfrm>
            <a:off x="635000" y="3105835"/>
            <a:ext cx="5461000" cy="646331"/>
          </a:xfrm>
          <a:prstGeom prst="rect">
            <a:avLst/>
          </a:prstGeom>
          <a:noFill/>
        </p:spPr>
        <p:txBody>
          <a:bodyPr wrap="square">
            <a:spAutoFit/>
          </a:bodyPr>
          <a:lstStyle/>
          <a:p>
            <a:r>
              <a:rPr lang="hr-HR" sz="1800" spc="300" dirty="0">
                <a:solidFill>
                  <a:srgbClr val="005CFF"/>
                </a:solidFill>
                <a:latin typeface="Aptos ExtraBold" panose="020B0004020202020204" pitchFamily="34" charset="0"/>
              </a:rPr>
              <a:t>DODATNE</a:t>
            </a:r>
          </a:p>
          <a:p>
            <a:r>
              <a:rPr lang="hr-HR" sz="1800" spc="300" dirty="0">
                <a:solidFill>
                  <a:srgbClr val="005CFF"/>
                </a:solidFill>
                <a:latin typeface="Aptos ExtraBold" panose="020B0004020202020204" pitchFamily="34" charset="0"/>
              </a:rPr>
              <a:t>POSEBNE SITUACIJE</a:t>
            </a:r>
          </a:p>
        </p:txBody>
      </p:sp>
      <p:graphicFrame>
        <p:nvGraphicFramePr>
          <p:cNvPr id="6" name="Table 5">
            <a:extLst>
              <a:ext uri="{FF2B5EF4-FFF2-40B4-BE49-F238E27FC236}">
                <a16:creationId xmlns:a16="http://schemas.microsoft.com/office/drawing/2014/main" id="{64500CC7-7DA6-A8A3-E695-BC96CAAA4681}"/>
              </a:ext>
            </a:extLst>
          </p:cNvPr>
          <p:cNvGraphicFramePr>
            <a:graphicFrameLocks noGrp="1"/>
          </p:cNvGraphicFramePr>
          <p:nvPr>
            <p:extLst>
              <p:ext uri="{D42A27DB-BD31-4B8C-83A1-F6EECF244321}">
                <p14:modId xmlns:p14="http://schemas.microsoft.com/office/powerpoint/2010/main" val="2885745691"/>
              </p:ext>
            </p:extLst>
          </p:nvPr>
        </p:nvGraphicFramePr>
        <p:xfrm>
          <a:off x="4719145" y="677333"/>
          <a:ext cx="6863255" cy="5743788"/>
        </p:xfrm>
        <a:graphic>
          <a:graphicData uri="http://schemas.openxmlformats.org/drawingml/2006/table">
            <a:tbl>
              <a:tblPr firstRow="1" bandRow="1">
                <a:tableStyleId>{5C22544A-7EE6-4342-B048-85BDC9FD1C3A}</a:tableStyleId>
              </a:tblPr>
              <a:tblGrid>
                <a:gridCol w="6863255">
                  <a:extLst>
                    <a:ext uri="{9D8B030D-6E8A-4147-A177-3AD203B41FA5}">
                      <a16:colId xmlns:a16="http://schemas.microsoft.com/office/drawing/2014/main" val="1627230173"/>
                    </a:ext>
                  </a:extLst>
                </a:gridCol>
              </a:tblGrid>
              <a:tr h="1100667">
                <a:tc>
                  <a:txBody>
                    <a:bodyPr/>
                    <a:lstStyle/>
                    <a:p>
                      <a:r>
                        <a:rPr lang="hr-HR">
                          <a:solidFill>
                            <a:srgbClr val="005CFF"/>
                          </a:solidFill>
                          <a:latin typeface="Aptos Light" panose="020B0004020202020204" pitchFamily="34" charset="0"/>
                        </a:rPr>
                        <a:t>Internetske platforme – internetsko posredovanje</a:t>
                      </a:r>
                    </a:p>
                    <a:p>
                      <a:pPr algn="just"/>
                      <a:r>
                        <a:rPr lang="hr-HR" sz="1600" b="0">
                          <a:solidFill>
                            <a:schemeClr val="tx1"/>
                          </a:solidFill>
                          <a:latin typeface="Aptos Light" panose="020B0004020202020204" pitchFamily="34" charset="0"/>
                        </a:rPr>
                        <a:t>Ako bi dobavljač usluga internetskog posredovanja nametnuo fiksnu ili minimalnu prodajnu cijenu transakcija u kojima posreduje, radilo bi se se o teškoj povredi / ograničenju tržišnog natjecanja.</a:t>
                      </a:r>
                    </a:p>
                  </a:txBody>
                  <a:tcPr>
                    <a:lnB w="12700" cap="flat" cmpd="sng" algn="ctr">
                      <a:solidFill>
                        <a:srgbClr val="005CFF"/>
                      </a:solidFill>
                      <a:prstDash val="solid"/>
                      <a:round/>
                      <a:headEnd type="none" w="med" len="med"/>
                      <a:tailEnd type="none" w="med" len="med"/>
                    </a:lnB>
                    <a:noFill/>
                  </a:tcPr>
                </a:tc>
                <a:extLst>
                  <a:ext uri="{0D108BD9-81ED-4DB2-BD59-A6C34878D82A}">
                    <a16:rowId xmlns:a16="http://schemas.microsoft.com/office/drawing/2014/main" val="3811881962"/>
                  </a:ext>
                </a:extLst>
              </a:tr>
              <a:tr h="1100667">
                <a:tc>
                  <a:txBody>
                    <a:bodyPr/>
                    <a:lstStyle/>
                    <a:p>
                      <a:r>
                        <a:rPr lang="hr-HR" b="1">
                          <a:solidFill>
                            <a:srgbClr val="005CFF"/>
                          </a:solidFill>
                          <a:latin typeface="Aptos Light" panose="020B0004020202020204" pitchFamily="34" charset="0"/>
                        </a:rPr>
                        <a:t>Ugovor o ispunjenju – drop </a:t>
                      </a:r>
                      <a:r>
                        <a:rPr lang="hr-HR" b="1" err="1">
                          <a:solidFill>
                            <a:srgbClr val="005CFF"/>
                          </a:solidFill>
                          <a:latin typeface="Aptos Light" panose="020B0004020202020204" pitchFamily="34" charset="0"/>
                        </a:rPr>
                        <a:t>shipping</a:t>
                      </a:r>
                      <a:endParaRPr lang="hr-HR" b="1">
                        <a:solidFill>
                          <a:srgbClr val="005CFF"/>
                        </a:solidFill>
                        <a:latin typeface="Aptos Light" panose="020B0004020202020204" pitchFamily="34" charset="0"/>
                      </a:endParaRPr>
                    </a:p>
                    <a:p>
                      <a:pPr algn="just"/>
                      <a:r>
                        <a:rPr lang="hr-HR" sz="1600" b="0">
                          <a:solidFill>
                            <a:schemeClr val="tx1"/>
                          </a:solidFill>
                          <a:latin typeface="Aptos Light" panose="020B0004020202020204" pitchFamily="34" charset="0"/>
                        </a:rPr>
                        <a:t>Nametanje cijene od strane dobavljača poduzetniku koji ispunjava prethodno sklopljeni ugovor između dobavljača i potrošača ne predstavlja RPM. Osim ako potrošač ima pravo izbora i iskoristi to pravo.</a:t>
                      </a:r>
                    </a:p>
                  </a:txBody>
                  <a:tcPr>
                    <a:lnT w="12700" cap="flat" cmpd="sng" algn="ctr">
                      <a:solidFill>
                        <a:srgbClr val="005CFF"/>
                      </a:solidFill>
                      <a:prstDash val="solid"/>
                      <a:round/>
                      <a:headEnd type="none" w="med" len="med"/>
                      <a:tailEnd type="none" w="med" len="med"/>
                    </a:lnT>
                    <a:lnB w="12700" cap="flat" cmpd="sng" algn="ctr">
                      <a:solidFill>
                        <a:srgbClr val="005CFF"/>
                      </a:solidFill>
                      <a:prstDash val="solid"/>
                      <a:round/>
                      <a:headEnd type="none" w="med" len="med"/>
                      <a:tailEnd type="none" w="med" len="med"/>
                    </a:lnB>
                    <a:noFill/>
                  </a:tcPr>
                </a:tc>
                <a:extLst>
                  <a:ext uri="{0D108BD9-81ED-4DB2-BD59-A6C34878D82A}">
                    <a16:rowId xmlns:a16="http://schemas.microsoft.com/office/drawing/2014/main" val="737638249"/>
                  </a:ext>
                </a:extLst>
              </a:tr>
              <a:tr h="1100667">
                <a:tc>
                  <a:txBody>
                    <a:bodyPr/>
                    <a:lstStyle/>
                    <a:p>
                      <a:r>
                        <a:rPr lang="hr-HR" b="1">
                          <a:solidFill>
                            <a:srgbClr val="005CFF"/>
                          </a:solidFill>
                          <a:latin typeface="Aptos Light" panose="020B0004020202020204" pitchFamily="34" charset="0"/>
                        </a:rPr>
                        <a:t>Ugovor o zastupanju - </a:t>
                      </a:r>
                      <a:r>
                        <a:rPr lang="hr-HR" b="1" err="1">
                          <a:solidFill>
                            <a:srgbClr val="005CFF"/>
                          </a:solidFill>
                          <a:latin typeface="Aptos Light" panose="020B0004020202020204" pitchFamily="34" charset="0"/>
                        </a:rPr>
                        <a:t>agency</a:t>
                      </a:r>
                      <a:endParaRPr lang="hr-HR" b="1">
                        <a:solidFill>
                          <a:srgbClr val="005CFF"/>
                        </a:solidFill>
                        <a:latin typeface="Aptos Light" panose="020B0004020202020204" pitchFamily="34" charset="0"/>
                      </a:endParaRPr>
                    </a:p>
                    <a:p>
                      <a:pPr algn="just"/>
                      <a:r>
                        <a:rPr lang="hr-HR" sz="1600" b="0" kern="1200">
                          <a:solidFill>
                            <a:schemeClr val="tx1"/>
                          </a:solidFill>
                          <a:latin typeface="Aptos Light" panose="020B0004020202020204" pitchFamily="34" charset="0"/>
                          <a:ea typeface="+mn-ea"/>
                          <a:cs typeface="+mn-cs"/>
                        </a:rPr>
                        <a:t>Ako sporazum ne ispunjava uvjete da se kategorizira kao „</a:t>
                      </a:r>
                      <a:r>
                        <a:rPr lang="hr-HR" sz="1600" b="0" kern="1200" err="1">
                          <a:solidFill>
                            <a:schemeClr val="tx1"/>
                          </a:solidFill>
                          <a:latin typeface="Aptos Light" panose="020B0004020202020204" pitchFamily="34" charset="0"/>
                          <a:ea typeface="+mn-ea"/>
                          <a:cs typeface="+mn-cs"/>
                        </a:rPr>
                        <a:t>agency</a:t>
                      </a:r>
                      <a:r>
                        <a:rPr lang="hr-HR" sz="1600" b="0" kern="1200">
                          <a:solidFill>
                            <a:schemeClr val="tx1"/>
                          </a:solidFill>
                          <a:latin typeface="Aptos Light" panose="020B0004020202020204" pitchFamily="34" charset="0"/>
                          <a:ea typeface="+mn-ea"/>
                          <a:cs typeface="+mn-cs"/>
                        </a:rPr>
                        <a:t>” sukladno članku 101 TFEU, svaka obveza kojom se zastupnika sprječava ili ograničava da svoju naknadu dijeli s klijentom predstavlja tešku povredu.</a:t>
                      </a:r>
                    </a:p>
                  </a:txBody>
                  <a:tcPr>
                    <a:lnT w="12700" cap="flat" cmpd="sng" algn="ctr">
                      <a:solidFill>
                        <a:srgbClr val="005CFF"/>
                      </a:solidFill>
                      <a:prstDash val="solid"/>
                      <a:round/>
                      <a:headEnd type="none" w="med" len="med"/>
                      <a:tailEnd type="none" w="med" len="med"/>
                    </a:lnT>
                    <a:lnB w="12700" cap="flat" cmpd="sng" algn="ctr">
                      <a:solidFill>
                        <a:srgbClr val="005CFF"/>
                      </a:solidFill>
                      <a:prstDash val="solid"/>
                      <a:round/>
                      <a:headEnd type="none" w="med" len="med"/>
                      <a:tailEnd type="none" w="med" len="med"/>
                    </a:lnB>
                    <a:noFill/>
                  </a:tcPr>
                </a:tc>
                <a:extLst>
                  <a:ext uri="{0D108BD9-81ED-4DB2-BD59-A6C34878D82A}">
                    <a16:rowId xmlns:a16="http://schemas.microsoft.com/office/drawing/2014/main" val="3697294196"/>
                  </a:ext>
                </a:extLst>
              </a:tr>
              <a:tr h="1100667">
                <a:tc>
                  <a:txBody>
                    <a:bodyPr/>
                    <a:lstStyle/>
                    <a:p>
                      <a:r>
                        <a:rPr lang="hr-HR" b="1">
                          <a:solidFill>
                            <a:srgbClr val="005CFF"/>
                          </a:solidFill>
                          <a:latin typeface="Aptos Light" panose="020B0004020202020204" pitchFamily="34" charset="0"/>
                        </a:rPr>
                        <a:t>Minimalno oglašavanje cijene</a:t>
                      </a:r>
                    </a:p>
                    <a:p>
                      <a:pPr algn="just"/>
                      <a:r>
                        <a:rPr lang="hr-HR" sz="1600" b="0" kern="1200">
                          <a:solidFill>
                            <a:schemeClr val="tx1"/>
                          </a:solidFill>
                          <a:latin typeface="Aptos Light" panose="020B0004020202020204" pitchFamily="34" charset="0"/>
                          <a:ea typeface="+mn-ea"/>
                          <a:cs typeface="+mn-cs"/>
                        </a:rPr>
                        <a:t>Minimalnim oglašenim cijenama distributeru se načelno ne zabranjuje prodaja po cijeni nižoj od oglašene, one ga odvraćaju od određivanja nižih cijena jer mu ograničavaju mogućnost da klijente obavijesti o popustima.</a:t>
                      </a:r>
                    </a:p>
                  </a:txBody>
                  <a:tcPr>
                    <a:lnT w="12700" cap="flat" cmpd="sng" algn="ctr">
                      <a:solidFill>
                        <a:srgbClr val="005CFF"/>
                      </a:solidFill>
                      <a:prstDash val="solid"/>
                      <a:round/>
                      <a:headEnd type="none" w="med" len="med"/>
                      <a:tailEnd type="none" w="med" len="med"/>
                    </a:lnT>
                    <a:lnB w="12700" cap="flat" cmpd="sng" algn="ctr">
                      <a:solidFill>
                        <a:srgbClr val="005CFF"/>
                      </a:solidFill>
                      <a:prstDash val="solid"/>
                      <a:round/>
                      <a:headEnd type="none" w="med" len="med"/>
                      <a:tailEnd type="none" w="med" len="med"/>
                    </a:lnB>
                    <a:noFill/>
                  </a:tcPr>
                </a:tc>
                <a:extLst>
                  <a:ext uri="{0D108BD9-81ED-4DB2-BD59-A6C34878D82A}">
                    <a16:rowId xmlns:a16="http://schemas.microsoft.com/office/drawing/2014/main" val="3041963457"/>
                  </a:ext>
                </a:extLst>
              </a:tr>
              <a:tr h="1100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b="1" kern="1200" noProof="0">
                          <a:solidFill>
                            <a:srgbClr val="005CFF"/>
                          </a:solidFill>
                          <a:latin typeface="Aptos Light" panose="020B0004020202020204" pitchFamily="34" charset="0"/>
                          <a:ea typeface="+mn-ea"/>
                          <a:cs typeface="+mn-cs"/>
                        </a:rPr>
                        <a:t>Praćenje cijena i izvještavanje o cijenama –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600" b="0" i="0" kern="1200">
                          <a:solidFill>
                            <a:schemeClr val="dk1"/>
                          </a:solidFill>
                          <a:effectLst/>
                          <a:latin typeface="Aptos Light" panose="020B0004020202020204" pitchFamily="34" charset="0"/>
                          <a:ea typeface="+mn-ea"/>
                          <a:cs typeface="+mn-cs"/>
                        </a:rPr>
                        <a:t>Novi VBER izričito dopušta praćenje cijena i izvještavanje o cijenama, i to putem elektroničkih alata (algoritmi, softver za praćenje cijena) i "tradicionalnih" alata, pod uvjetom da nisu kombinirani s mjerama usmjerenim na fiksiranje cijene preprodaje.</a:t>
                      </a:r>
                      <a:endParaRPr lang="hr-HR" sz="1600" b="1" kern="1200" noProof="0">
                        <a:solidFill>
                          <a:srgbClr val="005CFF"/>
                        </a:solidFill>
                        <a:latin typeface="Aptos Light" panose="020B0004020202020204" pitchFamily="34" charset="0"/>
                        <a:ea typeface="+mn-ea"/>
                        <a:cs typeface="+mn-cs"/>
                      </a:endParaRPr>
                    </a:p>
                  </a:txBody>
                  <a:tcPr>
                    <a:lnT w="12700" cap="flat" cmpd="sng" algn="ctr">
                      <a:solidFill>
                        <a:srgbClr val="005CFF"/>
                      </a:solidFill>
                      <a:prstDash val="solid"/>
                      <a:round/>
                      <a:headEnd type="none" w="med" len="med"/>
                      <a:tailEnd type="none" w="med" len="med"/>
                    </a:lnT>
                    <a:noFill/>
                  </a:tcPr>
                </a:tc>
                <a:extLst>
                  <a:ext uri="{0D108BD9-81ED-4DB2-BD59-A6C34878D82A}">
                    <a16:rowId xmlns:a16="http://schemas.microsoft.com/office/drawing/2014/main" val="59925760"/>
                  </a:ext>
                </a:extLst>
              </a:tr>
            </a:tbl>
          </a:graphicData>
        </a:graphic>
      </p:graphicFrame>
      <p:pic>
        <p:nvPicPr>
          <p:cNvPr id="7" name="Picture 6">
            <a:extLst>
              <a:ext uri="{FF2B5EF4-FFF2-40B4-BE49-F238E27FC236}">
                <a16:creationId xmlns:a16="http://schemas.microsoft.com/office/drawing/2014/main" id="{CEEEFE42-BF09-BE3C-BA3D-6D49A6483C35}"/>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406270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F18535-8027-C107-8B1A-6D3E083D5AC6}"/>
              </a:ext>
            </a:extLst>
          </p:cNvPr>
          <p:cNvSpPr txBox="1"/>
          <p:nvPr/>
        </p:nvSpPr>
        <p:spPr>
          <a:xfrm>
            <a:off x="857250" y="1682529"/>
            <a:ext cx="40640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rgbClr val="005CFF"/>
                </a:solidFill>
                <a:latin typeface="Aptos" panose="02110004020202020204"/>
              </a:rPr>
              <a:t>HUB AND SPOKE</a:t>
            </a:r>
            <a:endParaRPr kumimoji="0" lang="hr-HR" sz="2400" b="1" i="0" u="none" strike="noStrike" kern="1200" cap="none" spc="0" normalizeH="0" baseline="0" noProof="0">
              <a:ln>
                <a:noFill/>
              </a:ln>
              <a:solidFill>
                <a:srgbClr val="005CF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400" b="1" i="0" u="none" strike="noStrike" kern="1200" cap="none" spc="0" normalizeH="0" baseline="0" noProof="0">
              <a:ln>
                <a:noFill/>
              </a:ln>
              <a:solidFill>
                <a:srgbClr val="005CF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a:ln>
                  <a:noFill/>
                </a:ln>
                <a:solidFill>
                  <a:srgbClr val="005CFF"/>
                </a:solidFill>
                <a:effectLst/>
                <a:uLnTx/>
                <a:uFillTx/>
                <a:latin typeface="Aptos" panose="02110004020202020204"/>
                <a:ea typeface="+mn-ea"/>
                <a:cs typeface="+mn-cs"/>
              </a:rPr>
              <a:t>HORIZONTALNO OGRANIČENJE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a:ln>
                  <a:noFill/>
                </a:ln>
                <a:solidFill>
                  <a:prstClr val="white"/>
                </a:solidFill>
                <a:effectLst/>
                <a:uLnTx/>
                <a:uFillTx/>
                <a:latin typeface="Aptos" panose="02110004020202020204"/>
                <a:ea typeface="+mn-ea"/>
                <a:cs typeface="+mn-cs"/>
              </a:rPr>
              <a:t>Praćenje cijena i izvještavanje o cijenama može dovesti do zaključka o postojanju tzv. „</a:t>
            </a:r>
            <a:r>
              <a:rPr kumimoji="0" lang="hr-HR" sz="1400" b="0" i="1" u="none" strike="noStrike" kern="1200" cap="none" spc="0" normalizeH="0" baseline="0" noProof="0" err="1">
                <a:ln>
                  <a:noFill/>
                </a:ln>
                <a:solidFill>
                  <a:prstClr val="white"/>
                </a:solidFill>
                <a:effectLst/>
                <a:uLnTx/>
                <a:uFillTx/>
                <a:latin typeface="Aptos" panose="02110004020202020204"/>
                <a:ea typeface="+mn-ea"/>
                <a:cs typeface="+mn-cs"/>
              </a:rPr>
              <a:t>Hub</a:t>
            </a:r>
            <a:r>
              <a:rPr kumimoji="0" lang="hr-HR" sz="1400" b="0" i="1" u="none" strike="noStrike" kern="1200" cap="none" spc="0" normalizeH="0" baseline="0" noProof="0">
                <a:ln>
                  <a:noFill/>
                </a:ln>
                <a:solidFill>
                  <a:prstClr val="white"/>
                </a:solidFill>
                <a:effectLst/>
                <a:uLnTx/>
                <a:uFillTx/>
                <a:latin typeface="Aptos" panose="02110004020202020204"/>
                <a:ea typeface="+mn-ea"/>
                <a:cs typeface="+mn-cs"/>
              </a:rPr>
              <a:t>-</a:t>
            </a:r>
            <a:r>
              <a:rPr lang="hr-HR" sz="1400" i="1">
                <a:solidFill>
                  <a:prstClr val="white"/>
                </a:solidFill>
                <a:latin typeface="Aptos" panose="02110004020202020204"/>
              </a:rPr>
              <a:t>and-</a:t>
            </a:r>
            <a:r>
              <a:rPr lang="hr-HR" sz="1400" i="1" err="1">
                <a:solidFill>
                  <a:prstClr val="white"/>
                </a:solidFill>
                <a:latin typeface="Aptos" panose="02110004020202020204"/>
              </a:rPr>
              <a:t>spoke</a:t>
            </a:r>
            <a:r>
              <a:rPr lang="hr-HR" sz="1400" i="1">
                <a:solidFill>
                  <a:prstClr val="white"/>
                </a:solidFill>
                <a:latin typeface="Aptos" panose="02110004020202020204"/>
              </a:rPr>
              <a:t> </a:t>
            </a:r>
            <a:r>
              <a:rPr lang="hr-HR" sz="1400" i="1" err="1">
                <a:solidFill>
                  <a:prstClr val="white"/>
                </a:solidFill>
                <a:latin typeface="Aptos" panose="02110004020202020204"/>
              </a:rPr>
              <a:t>cartel</a:t>
            </a:r>
            <a:r>
              <a:rPr lang="hr-HR" sz="1400">
                <a:solidFill>
                  <a:prstClr val="white"/>
                </a:solidFill>
                <a:latin typeface="Aptos" panose="02110004020202020204"/>
              </a:rPr>
              <a:t>”. Vrsta horizontalnog sporazuma – kartela gdje konkurenti usklađuju svoje postupanje posredstvom zajedničkog dobavljača ili kupca.</a:t>
            </a:r>
          </a:p>
        </p:txBody>
      </p:sp>
      <p:pic>
        <p:nvPicPr>
          <p:cNvPr id="2" name="Picture 1">
            <a:extLst>
              <a:ext uri="{FF2B5EF4-FFF2-40B4-BE49-F238E27FC236}">
                <a16:creationId xmlns:a16="http://schemas.microsoft.com/office/drawing/2014/main" id="{DB405910-2D16-BF3A-89B4-8792BDD6B3A5}"/>
              </a:ext>
            </a:extLst>
          </p:cNvPr>
          <p:cNvPicPr>
            <a:picLocks noChangeAspect="1"/>
          </p:cNvPicPr>
          <p:nvPr/>
        </p:nvPicPr>
        <p:blipFill>
          <a:blip r:embed="rId2">
            <a:grayscl/>
            <a:extLst>
              <a:ext uri="{BEBA8EAE-BF5A-486C-A8C5-ECC9F3942E4B}">
                <a14:imgProps xmlns:a14="http://schemas.microsoft.com/office/drawing/2010/main">
                  <a14:imgLayer r:embed="rId3">
                    <a14:imgEffect>
                      <a14:backgroundRemoval t="3809" b="92969" l="6250" r="91992">
                        <a14:foregroundMark x1="48340" y1="45508" x2="52051" y2="50586"/>
                        <a14:foregroundMark x1="52051" y1="50586" x2="52051" y2="50586"/>
                        <a14:foregroundMark x1="46622" y1="7207" x2="48145" y2="7227"/>
                        <a14:foregroundMark x1="48145" y1="7227" x2="50488" y2="6445"/>
                        <a14:foregroundMark x1="9961" y1="8203" x2="11230" y2="10059"/>
                        <a14:foregroundMark x1="22852" y1="10156" x2="24023" y2="12305"/>
                        <a14:foregroundMark x1="32715" y1="10449" x2="33594" y2="13867"/>
                        <a14:foregroundMark x1="7129" y1="40234" x2="9570" y2="41113"/>
                        <a14:foregroundMark x1="6250" y1="46875" x2="8496" y2="46094"/>
                        <a14:foregroundMark x1="11621" y1="21777" x2="12109" y2="22266"/>
                        <a14:foregroundMark x1="18164" y1="26074" x2="18164" y2="26074"/>
                        <a14:foregroundMark x1="49707" y1="3906" x2="49707" y2="3906"/>
                        <a14:foregroundMark x1="48340" y1="88574" x2="48926" y2="92969"/>
                        <a14:foregroundMark x1="74219" y1="30762" x2="74219" y2="30762"/>
                        <a14:foregroundMark x1="91992" y1="50000" x2="91992" y2="50000"/>
                        <a14:foregroundMark x1="21191" y1="28125" x2="21191" y2="28125"/>
                        <a14:foregroundMark x1="22070" y1="28809" x2="22070" y2="28809"/>
                        <a14:foregroundMark x1="22852" y1="30664" x2="22852" y2="30664"/>
                        <a14:foregroundMark x1="21582" y1="29199" x2="21582" y2="29199"/>
                        <a14:foregroundMark x1="22266" y1="30176" x2="22266" y2="30176"/>
                        <a14:foregroundMark x1="19922" y1="28027" x2="19922" y2="28027"/>
                        <a14:foregroundMark x1="20605" y1="28516" x2="20605" y2="28516"/>
                        <a14:foregroundMark x1="22559" y1="29199" x2="22559" y2="29199"/>
                        <a14:foregroundMark x1="21777" y1="29492" x2="21777" y2="29492"/>
                        <a14:backgroundMark x1="27051" y1="33008" x2="27051" y2="33008"/>
                        <a14:backgroundMark x1="21680" y1="29297" x2="21680" y2="29297"/>
                        <a14:backgroundMark x1="20313" y1="28027" x2="20313" y2="28027"/>
                        <a14:backgroundMark x1="30762" y1="36719" x2="30762" y2="36719"/>
                        <a14:backgroundMark x1="36230" y1="39160" x2="36230" y2="39160"/>
                        <a14:backgroundMark x1="44531" y1="7715" x2="44531" y2="7715"/>
                        <a14:backgroundMark x1="42090" y1="7520" x2="44336" y2="7715"/>
                        <a14:backgroundMark x1="44238" y1="6152" x2="45508" y2="8691"/>
                        <a14:backgroundMark x1="41211" y1="7227" x2="41699" y2="8008"/>
                        <a14:backgroundMark x1="74121" y1="30762" x2="74121" y2="30762"/>
                        <a14:backgroundMark x1="75879" y1="30176" x2="76465" y2="31641"/>
                        <a14:backgroundMark x1="23828" y1="64648" x2="22461" y2="65918"/>
                        <a14:backgroundMark x1="21289" y1="28613" x2="21289" y2="28613"/>
                        <a14:backgroundMark x1="20020" y1="27734" x2="20020" y2="27734"/>
                      </a14:backgroundRemoval>
                    </a14:imgEffect>
                    <a14:imgEffect>
                      <a14:colorTemperature colorTemp="8800"/>
                    </a14:imgEffect>
                    <a14:imgEffect>
                      <a14:saturation sat="0"/>
                    </a14:imgEffect>
                    <a14:imgEffect>
                      <a14:brightnessContrast bright="20000" contrast="-40000"/>
                    </a14:imgEffect>
                  </a14:imgLayer>
                </a14:imgProps>
              </a:ext>
            </a:extLst>
          </a:blip>
          <a:stretch>
            <a:fillRect/>
          </a:stretch>
        </p:blipFill>
        <p:spPr>
          <a:xfrm>
            <a:off x="4921250" y="-902152"/>
            <a:ext cx="8615500" cy="8424793"/>
          </a:xfrm>
          <a:prstGeom prst="rect">
            <a:avLst/>
          </a:prstGeom>
        </p:spPr>
      </p:pic>
      <p:pic>
        <p:nvPicPr>
          <p:cNvPr id="3" name="Picture 2">
            <a:extLst>
              <a:ext uri="{FF2B5EF4-FFF2-40B4-BE49-F238E27FC236}">
                <a16:creationId xmlns:a16="http://schemas.microsoft.com/office/drawing/2014/main" id="{9138AFA9-32E8-5167-3672-F79B59F0A4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6" name="TextBox 5">
            <a:extLst>
              <a:ext uri="{FF2B5EF4-FFF2-40B4-BE49-F238E27FC236}">
                <a16:creationId xmlns:a16="http://schemas.microsoft.com/office/drawing/2014/main" id="{1C44D6DB-3B1A-02FC-9A10-7066A8DA379C}"/>
              </a:ext>
            </a:extLst>
          </p:cNvPr>
          <p:cNvSpPr txBox="1"/>
          <p:nvPr/>
        </p:nvSpPr>
        <p:spPr>
          <a:xfrm>
            <a:off x="1766977" y="4105121"/>
            <a:ext cx="1555463" cy="424599"/>
          </a:xfrm>
          <a:prstGeom prst="rect">
            <a:avLst/>
          </a:prstGeom>
          <a:noFill/>
        </p:spPr>
        <p:txBody>
          <a:bodyPr wrap="square" rtlCol="0">
            <a:spAutoFit/>
          </a:bodyPr>
          <a:lstStyle/>
          <a:p>
            <a:pPr algn="ctr"/>
            <a:r>
              <a:rPr lang="hr-HR" sz="1600">
                <a:solidFill>
                  <a:schemeClr val="bg1"/>
                </a:solidFill>
                <a:latin typeface="Aptos Light" panose="020B0004020202020204" pitchFamily="34" charset="0"/>
              </a:rPr>
              <a:t>Dobavljač</a:t>
            </a:r>
          </a:p>
        </p:txBody>
      </p:sp>
      <p:sp>
        <p:nvSpPr>
          <p:cNvPr id="7" name="TextBox 6">
            <a:extLst>
              <a:ext uri="{FF2B5EF4-FFF2-40B4-BE49-F238E27FC236}">
                <a16:creationId xmlns:a16="http://schemas.microsoft.com/office/drawing/2014/main" id="{DB3DACD4-08E2-6615-4D69-CAEB3B51FDA4}"/>
              </a:ext>
            </a:extLst>
          </p:cNvPr>
          <p:cNvSpPr txBox="1"/>
          <p:nvPr/>
        </p:nvSpPr>
        <p:spPr>
          <a:xfrm>
            <a:off x="1766977" y="5280487"/>
            <a:ext cx="1555463" cy="424599"/>
          </a:xfrm>
          <a:prstGeom prst="rect">
            <a:avLst/>
          </a:prstGeom>
          <a:noFill/>
        </p:spPr>
        <p:txBody>
          <a:bodyPr wrap="square" rtlCol="0">
            <a:spAutoFit/>
          </a:bodyPr>
          <a:lstStyle/>
          <a:p>
            <a:pPr algn="ctr"/>
            <a:r>
              <a:rPr lang="hr-HR" sz="1600" err="1">
                <a:solidFill>
                  <a:schemeClr val="bg1"/>
                </a:solidFill>
                <a:latin typeface="Aptos Light" panose="020B0004020202020204" pitchFamily="34" charset="0"/>
              </a:rPr>
              <a:t>Retail</a:t>
            </a:r>
            <a:r>
              <a:rPr lang="hr-HR" sz="1600">
                <a:solidFill>
                  <a:schemeClr val="bg1"/>
                </a:solidFill>
                <a:latin typeface="Aptos Light" panose="020B0004020202020204" pitchFamily="34" charset="0"/>
              </a:rPr>
              <a:t> 2</a:t>
            </a:r>
          </a:p>
        </p:txBody>
      </p:sp>
      <p:sp>
        <p:nvSpPr>
          <p:cNvPr id="8" name="TextBox 7">
            <a:extLst>
              <a:ext uri="{FF2B5EF4-FFF2-40B4-BE49-F238E27FC236}">
                <a16:creationId xmlns:a16="http://schemas.microsoft.com/office/drawing/2014/main" id="{D60ED832-6789-AFA9-15EA-11A03AEEA4E1}"/>
              </a:ext>
            </a:extLst>
          </p:cNvPr>
          <p:cNvSpPr txBox="1"/>
          <p:nvPr/>
        </p:nvSpPr>
        <p:spPr>
          <a:xfrm>
            <a:off x="252249" y="5280487"/>
            <a:ext cx="1555463" cy="424599"/>
          </a:xfrm>
          <a:prstGeom prst="rect">
            <a:avLst/>
          </a:prstGeom>
          <a:noFill/>
        </p:spPr>
        <p:txBody>
          <a:bodyPr wrap="square" rtlCol="0">
            <a:spAutoFit/>
          </a:bodyPr>
          <a:lstStyle/>
          <a:p>
            <a:pPr algn="ctr"/>
            <a:r>
              <a:rPr lang="hr-HR" sz="1600" err="1">
                <a:solidFill>
                  <a:schemeClr val="bg1"/>
                </a:solidFill>
                <a:latin typeface="Aptos Light" panose="020B0004020202020204" pitchFamily="34" charset="0"/>
              </a:rPr>
              <a:t>Retail</a:t>
            </a:r>
            <a:r>
              <a:rPr lang="hr-HR" sz="1600">
                <a:solidFill>
                  <a:schemeClr val="bg1"/>
                </a:solidFill>
                <a:latin typeface="Aptos Light" panose="020B0004020202020204" pitchFamily="34" charset="0"/>
              </a:rPr>
              <a:t> 1</a:t>
            </a:r>
          </a:p>
        </p:txBody>
      </p:sp>
      <p:sp>
        <p:nvSpPr>
          <p:cNvPr id="9" name="TextBox 8">
            <a:extLst>
              <a:ext uri="{FF2B5EF4-FFF2-40B4-BE49-F238E27FC236}">
                <a16:creationId xmlns:a16="http://schemas.microsoft.com/office/drawing/2014/main" id="{C058C1D5-ADBF-1463-4CF7-296055DE09A2}"/>
              </a:ext>
            </a:extLst>
          </p:cNvPr>
          <p:cNvSpPr txBox="1"/>
          <p:nvPr/>
        </p:nvSpPr>
        <p:spPr>
          <a:xfrm>
            <a:off x="3281704" y="5285981"/>
            <a:ext cx="1555463" cy="424599"/>
          </a:xfrm>
          <a:prstGeom prst="rect">
            <a:avLst/>
          </a:prstGeom>
          <a:noFill/>
        </p:spPr>
        <p:txBody>
          <a:bodyPr wrap="square" rtlCol="0">
            <a:spAutoFit/>
          </a:bodyPr>
          <a:lstStyle/>
          <a:p>
            <a:pPr algn="ctr"/>
            <a:r>
              <a:rPr lang="hr-HR" sz="1600" err="1">
                <a:solidFill>
                  <a:schemeClr val="bg1"/>
                </a:solidFill>
                <a:latin typeface="Aptos Light" panose="020B0004020202020204" pitchFamily="34" charset="0"/>
              </a:rPr>
              <a:t>Retail</a:t>
            </a:r>
            <a:r>
              <a:rPr lang="hr-HR" sz="1600">
                <a:solidFill>
                  <a:schemeClr val="bg1"/>
                </a:solidFill>
                <a:latin typeface="Aptos Light" panose="020B0004020202020204" pitchFamily="34" charset="0"/>
              </a:rPr>
              <a:t> 3</a:t>
            </a:r>
          </a:p>
        </p:txBody>
      </p:sp>
      <p:cxnSp>
        <p:nvCxnSpPr>
          <p:cNvPr id="11" name="Straight Arrow Connector 10">
            <a:extLst>
              <a:ext uri="{FF2B5EF4-FFF2-40B4-BE49-F238E27FC236}">
                <a16:creationId xmlns:a16="http://schemas.microsoft.com/office/drawing/2014/main" id="{93E2D103-57FD-6459-084E-12DFE062EC7E}"/>
              </a:ext>
            </a:extLst>
          </p:cNvPr>
          <p:cNvCxnSpPr>
            <a:stCxn id="6" idx="2"/>
            <a:endCxn id="8" idx="0"/>
          </p:cNvCxnSpPr>
          <p:nvPr/>
        </p:nvCxnSpPr>
        <p:spPr>
          <a:xfrm flipH="1">
            <a:off x="1029981" y="4529720"/>
            <a:ext cx="1514728" cy="750767"/>
          </a:xfrm>
          <a:prstGeom prst="straightConnector1">
            <a:avLst/>
          </a:prstGeom>
          <a:ln>
            <a:solidFill>
              <a:srgbClr val="005CF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212D4AD-7192-03A1-05CF-85E919735DDD}"/>
              </a:ext>
            </a:extLst>
          </p:cNvPr>
          <p:cNvCxnSpPr>
            <a:cxnSpLocks/>
            <a:stCxn id="6" idx="2"/>
            <a:endCxn id="7" idx="0"/>
          </p:cNvCxnSpPr>
          <p:nvPr/>
        </p:nvCxnSpPr>
        <p:spPr>
          <a:xfrm>
            <a:off x="2544709" y="4529720"/>
            <a:ext cx="0" cy="750767"/>
          </a:xfrm>
          <a:prstGeom prst="straightConnector1">
            <a:avLst/>
          </a:prstGeom>
          <a:ln>
            <a:solidFill>
              <a:srgbClr val="005CF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30D8B57-C4E3-99EC-6F70-0DEA89D7FCED}"/>
              </a:ext>
            </a:extLst>
          </p:cNvPr>
          <p:cNvCxnSpPr>
            <a:cxnSpLocks/>
            <a:stCxn id="6" idx="2"/>
            <a:endCxn id="9" idx="0"/>
          </p:cNvCxnSpPr>
          <p:nvPr/>
        </p:nvCxnSpPr>
        <p:spPr>
          <a:xfrm>
            <a:off x="2544709" y="4529720"/>
            <a:ext cx="1514727" cy="756261"/>
          </a:xfrm>
          <a:prstGeom prst="straightConnector1">
            <a:avLst/>
          </a:prstGeom>
          <a:ln>
            <a:solidFill>
              <a:srgbClr val="005CFF"/>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F9EE765-88E3-6C38-769F-96D943808301}"/>
              </a:ext>
            </a:extLst>
          </p:cNvPr>
          <p:cNvCxnSpPr>
            <a:cxnSpLocks/>
          </p:cNvCxnSpPr>
          <p:nvPr/>
        </p:nvCxnSpPr>
        <p:spPr>
          <a:xfrm flipV="1">
            <a:off x="1009613" y="4475011"/>
            <a:ext cx="1514728" cy="7507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7A91AF7-3315-590C-EE97-B0B3CCD3644D}"/>
              </a:ext>
            </a:extLst>
          </p:cNvPr>
          <p:cNvCxnSpPr>
            <a:cxnSpLocks/>
          </p:cNvCxnSpPr>
          <p:nvPr/>
        </p:nvCxnSpPr>
        <p:spPr>
          <a:xfrm flipH="1" flipV="1">
            <a:off x="2608223" y="4475011"/>
            <a:ext cx="1415176" cy="72089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B1D4B86-F47F-FC16-DE32-2E691FB35136}"/>
              </a:ext>
            </a:extLst>
          </p:cNvPr>
          <p:cNvCxnSpPr>
            <a:cxnSpLocks/>
          </p:cNvCxnSpPr>
          <p:nvPr/>
        </p:nvCxnSpPr>
        <p:spPr>
          <a:xfrm flipV="1">
            <a:off x="2608223" y="4529720"/>
            <a:ext cx="0" cy="71612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8A3B36C-0AD8-5139-B7EE-B3F1CC22195D}"/>
              </a:ext>
            </a:extLst>
          </p:cNvPr>
          <p:cNvCxnSpPr/>
          <p:nvPr/>
        </p:nvCxnSpPr>
        <p:spPr>
          <a:xfrm>
            <a:off x="1443253" y="5492786"/>
            <a:ext cx="705781" cy="0"/>
          </a:xfrm>
          <a:prstGeom prst="line">
            <a:avLst/>
          </a:prstGeom>
          <a:ln>
            <a:solidFill>
              <a:srgbClr val="005CFF"/>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EE546C6-A749-F20D-8CC6-87620C0451FD}"/>
              </a:ext>
            </a:extLst>
          </p:cNvPr>
          <p:cNvCxnSpPr/>
          <p:nvPr/>
        </p:nvCxnSpPr>
        <p:spPr>
          <a:xfrm>
            <a:off x="2962920" y="5492786"/>
            <a:ext cx="705781" cy="0"/>
          </a:xfrm>
          <a:prstGeom prst="line">
            <a:avLst/>
          </a:prstGeom>
          <a:ln>
            <a:solidFill>
              <a:srgbClr val="005CFF"/>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8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B037B3-B0E4-EF79-7E8C-360687299A2C}"/>
              </a:ext>
            </a:extLst>
          </p:cNvPr>
          <p:cNvGraphicFramePr>
            <a:graphicFrameLocks noGrp="1"/>
          </p:cNvGraphicFramePr>
          <p:nvPr>
            <p:extLst>
              <p:ext uri="{D42A27DB-BD31-4B8C-83A1-F6EECF244321}">
                <p14:modId xmlns:p14="http://schemas.microsoft.com/office/powerpoint/2010/main" val="1387352114"/>
              </p:ext>
            </p:extLst>
          </p:nvPr>
        </p:nvGraphicFramePr>
        <p:xfrm>
          <a:off x="1511300" y="3945255"/>
          <a:ext cx="9169400" cy="1920240"/>
        </p:xfrm>
        <a:graphic>
          <a:graphicData uri="http://schemas.openxmlformats.org/drawingml/2006/table">
            <a:tbl>
              <a:tblPr firstRow="1" bandRow="1">
                <a:tableStyleId>{5C22544A-7EE6-4342-B048-85BDC9FD1C3A}</a:tableStyleId>
              </a:tblPr>
              <a:tblGrid>
                <a:gridCol w="2292350">
                  <a:extLst>
                    <a:ext uri="{9D8B030D-6E8A-4147-A177-3AD203B41FA5}">
                      <a16:colId xmlns:a16="http://schemas.microsoft.com/office/drawing/2014/main" val="1205091237"/>
                    </a:ext>
                  </a:extLst>
                </a:gridCol>
                <a:gridCol w="2292350">
                  <a:extLst>
                    <a:ext uri="{9D8B030D-6E8A-4147-A177-3AD203B41FA5}">
                      <a16:colId xmlns:a16="http://schemas.microsoft.com/office/drawing/2014/main" val="2876733652"/>
                    </a:ext>
                  </a:extLst>
                </a:gridCol>
                <a:gridCol w="2292350">
                  <a:extLst>
                    <a:ext uri="{9D8B030D-6E8A-4147-A177-3AD203B41FA5}">
                      <a16:colId xmlns:a16="http://schemas.microsoft.com/office/drawing/2014/main" val="2114190455"/>
                    </a:ext>
                  </a:extLst>
                </a:gridCol>
                <a:gridCol w="2292350">
                  <a:extLst>
                    <a:ext uri="{9D8B030D-6E8A-4147-A177-3AD203B41FA5}">
                      <a16:colId xmlns:a16="http://schemas.microsoft.com/office/drawing/2014/main" val="1102864746"/>
                    </a:ext>
                  </a:extLst>
                </a:gridCol>
              </a:tblGrid>
              <a:tr h="271356">
                <a:tc>
                  <a:txBody>
                    <a:bodyPr/>
                    <a:lstStyle/>
                    <a:p>
                      <a:r>
                        <a:rPr lang="hr-HR">
                          <a:solidFill>
                            <a:schemeClr val="bg1"/>
                          </a:solidFill>
                        </a:rPr>
                        <a:t>Uvođenje novog proizvoda</a:t>
                      </a:r>
                    </a:p>
                    <a:p>
                      <a:endParaRPr lang="hr-HR">
                        <a:solidFill>
                          <a:schemeClr val="bg1"/>
                        </a:solidFill>
                      </a:endParaRPr>
                    </a:p>
                    <a:p>
                      <a:endParaRPr lang="hr-HR">
                        <a:solidFill>
                          <a:srgbClr val="000000"/>
                        </a:solidFill>
                      </a:endParaRPr>
                    </a:p>
                    <a:p>
                      <a:pPr algn="l"/>
                      <a:r>
                        <a:rPr lang="hr-HR" sz="1200" b="0">
                          <a:solidFill>
                            <a:schemeClr val="bg1"/>
                          </a:solidFill>
                          <a:latin typeface="Aptos Light" panose="020B0004020202020204" pitchFamily="34" charset="0"/>
                        </a:rPr>
                        <a:t>Tijekom ograničenog razdoblja radi lakšeg uvođenja novog proizvoda može se smatrati </a:t>
                      </a:r>
                    </a:p>
                    <a:p>
                      <a:pPr algn="just"/>
                      <a:r>
                        <a:rPr lang="hr-HR" sz="1200" b="0" err="1">
                          <a:solidFill>
                            <a:schemeClr val="bg1"/>
                          </a:solidFill>
                          <a:latin typeface="Aptos Light" panose="020B0004020202020204" pitchFamily="34" charset="0"/>
                        </a:rPr>
                        <a:t>protržišnim</a:t>
                      </a:r>
                      <a:r>
                        <a:rPr lang="hr-HR" sz="1200" b="0">
                          <a:solidFill>
                            <a:schemeClr val="bg1"/>
                          </a:solidFill>
                          <a:latin typeface="Aptos Light" panose="020B00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hr-HR">
                          <a:solidFill>
                            <a:srgbClr val="000000"/>
                          </a:solidFill>
                        </a:rPr>
                        <a:t>Kratkoročna kampanja</a:t>
                      </a:r>
                    </a:p>
                    <a:p>
                      <a:endParaRPr lang="hr-HR">
                        <a:solidFill>
                          <a:srgbClr val="000000"/>
                        </a:solidFill>
                      </a:endParaRPr>
                    </a:p>
                    <a:p>
                      <a:endParaRPr lang="hr-HR">
                        <a:solidFill>
                          <a:srgbClr val="000000"/>
                        </a:solidFill>
                      </a:endParaRPr>
                    </a:p>
                    <a:p>
                      <a:pPr marL="0" algn="l" defTabSz="914400" rtl="0" eaLnBrk="1" latinLnBrk="0" hangingPunct="1"/>
                      <a:r>
                        <a:rPr lang="hr-HR" sz="1200" b="0" kern="1200">
                          <a:solidFill>
                            <a:srgbClr val="000000"/>
                          </a:solidFill>
                          <a:latin typeface="Aptos Light" panose="020B0004020202020204" pitchFamily="34" charset="0"/>
                          <a:ea typeface="+mn-ea"/>
                          <a:cs typeface="+mn-cs"/>
                        </a:rPr>
                        <a:t>Može biti potrebno za organizaciju koordinirane kratkoročne kampanje niskih cijena (od dva do šest tjedana).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C5D5D"/>
                    </a:solidFill>
                  </a:tcPr>
                </a:tc>
                <a:tc>
                  <a:txBody>
                    <a:bodyPr/>
                    <a:lstStyle/>
                    <a:p>
                      <a:r>
                        <a:rPr lang="hr-HR" err="1">
                          <a:solidFill>
                            <a:srgbClr val="000000"/>
                          </a:solidFill>
                        </a:rPr>
                        <a:t>Loss</a:t>
                      </a:r>
                      <a:r>
                        <a:rPr lang="hr-HR">
                          <a:solidFill>
                            <a:srgbClr val="000000"/>
                          </a:solidFill>
                        </a:rPr>
                        <a:t> leader – početni gubitak</a:t>
                      </a:r>
                    </a:p>
                    <a:p>
                      <a:endParaRPr lang="hr-HR">
                        <a:solidFill>
                          <a:srgbClr val="000000"/>
                        </a:solidFill>
                      </a:endParaRPr>
                    </a:p>
                    <a:p>
                      <a:endParaRPr lang="hr-HR">
                        <a:solidFill>
                          <a:srgbClr val="000000"/>
                        </a:solidFill>
                      </a:endParaRPr>
                    </a:p>
                    <a:p>
                      <a:pPr marL="0" algn="l" defTabSz="914400" rtl="0" eaLnBrk="1" latinLnBrk="0" hangingPunct="1"/>
                      <a:r>
                        <a:rPr lang="hr-HR" sz="1200" b="0" kern="1200">
                          <a:solidFill>
                            <a:srgbClr val="000000"/>
                          </a:solidFill>
                          <a:latin typeface="Aptos Light" panose="020B0004020202020204" pitchFamily="34" charset="0"/>
                          <a:ea typeface="+mn-ea"/>
                          <a:cs typeface="+mn-cs"/>
                        </a:rPr>
                        <a:t>Sprečavanje određenog distributera da prodaje ispod veleprodajne cijene nametanjem ciljane prodajne cijene.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742E"/>
                    </a:solidFill>
                  </a:tcPr>
                </a:tc>
                <a:tc>
                  <a:txBody>
                    <a:bodyPr/>
                    <a:lstStyle/>
                    <a:p>
                      <a:r>
                        <a:rPr lang="hr-HR">
                          <a:solidFill>
                            <a:srgbClr val="000000"/>
                          </a:solidFill>
                        </a:rPr>
                        <a:t>Dodatne </a:t>
                      </a:r>
                      <a:r>
                        <a:rPr lang="hr-HR" err="1">
                          <a:solidFill>
                            <a:srgbClr val="000000"/>
                          </a:solidFill>
                        </a:rPr>
                        <a:t>pretprodajne</a:t>
                      </a:r>
                      <a:r>
                        <a:rPr lang="hr-HR">
                          <a:solidFill>
                            <a:srgbClr val="000000"/>
                          </a:solidFill>
                        </a:rPr>
                        <a:t> usluge</a:t>
                      </a:r>
                    </a:p>
                    <a:p>
                      <a:endParaRPr lang="hr-HR">
                        <a:solidFill>
                          <a:srgbClr val="000000"/>
                        </a:solidFill>
                      </a:endParaRPr>
                    </a:p>
                    <a:p>
                      <a:endParaRPr lang="hr-HR">
                        <a:solidFill>
                          <a:srgbClr val="000000"/>
                        </a:solidFill>
                      </a:endParaRPr>
                    </a:p>
                    <a:p>
                      <a:r>
                        <a:rPr lang="hr-HR" sz="1200" b="0" kern="1200">
                          <a:solidFill>
                            <a:srgbClr val="000000"/>
                          </a:solidFill>
                          <a:latin typeface="Aptos Light" panose="020B0004020202020204" pitchFamily="34" charset="0"/>
                          <a:ea typeface="+mn-ea"/>
                          <a:cs typeface="+mn-cs"/>
                        </a:rPr>
                        <a:t>Poticanje trgovaca na malo da pružaju dodatne </a:t>
                      </a:r>
                      <a:r>
                        <a:rPr lang="hr-HR" sz="1200" b="0" kern="1200" err="1">
                          <a:solidFill>
                            <a:srgbClr val="000000"/>
                          </a:solidFill>
                          <a:latin typeface="Aptos Light" panose="020B0004020202020204" pitchFamily="34" charset="0"/>
                          <a:ea typeface="+mn-ea"/>
                          <a:cs typeface="+mn-cs"/>
                        </a:rPr>
                        <a:t>pretprodajne</a:t>
                      </a:r>
                      <a:r>
                        <a:rPr lang="hr-HR" sz="1200" b="0" kern="1200">
                          <a:solidFill>
                            <a:srgbClr val="000000"/>
                          </a:solidFill>
                          <a:latin typeface="Aptos Light" panose="020B0004020202020204" pitchFamily="34" charset="0"/>
                          <a:ea typeface="+mn-ea"/>
                          <a:cs typeface="+mn-cs"/>
                        </a:rPr>
                        <a:t> usluge, naročito kod složenih proizvoda.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CFF"/>
                    </a:solidFill>
                  </a:tcPr>
                </a:tc>
                <a:extLst>
                  <a:ext uri="{0D108BD9-81ED-4DB2-BD59-A6C34878D82A}">
                    <a16:rowId xmlns:a16="http://schemas.microsoft.com/office/drawing/2014/main" val="3725702205"/>
                  </a:ext>
                </a:extLst>
              </a:tr>
            </a:tbl>
          </a:graphicData>
        </a:graphic>
      </p:graphicFrame>
      <p:sp>
        <p:nvSpPr>
          <p:cNvPr id="5" name="TextBox 4">
            <a:extLst>
              <a:ext uri="{FF2B5EF4-FFF2-40B4-BE49-F238E27FC236}">
                <a16:creationId xmlns:a16="http://schemas.microsoft.com/office/drawing/2014/main" id="{0B169643-AC2F-613F-AAC3-752FA47A4C29}"/>
              </a:ext>
            </a:extLst>
          </p:cNvPr>
          <p:cNvSpPr txBox="1"/>
          <p:nvPr/>
        </p:nvSpPr>
        <p:spPr>
          <a:xfrm>
            <a:off x="1416050" y="687705"/>
            <a:ext cx="5880100" cy="892552"/>
          </a:xfrm>
          <a:prstGeom prst="rect">
            <a:avLst/>
          </a:prstGeom>
          <a:noFill/>
        </p:spPr>
        <p:txBody>
          <a:bodyPr wrap="square">
            <a:spAutoFit/>
          </a:bodyPr>
          <a:lstStyle/>
          <a:p>
            <a:r>
              <a:rPr lang="hr-HR" sz="2800" spc="300">
                <a:solidFill>
                  <a:srgbClr val="000000"/>
                </a:solidFill>
                <a:latin typeface="Aptos ExtraBold" panose="020B0004020202020204" pitchFamily="34" charset="0"/>
              </a:rPr>
              <a:t>POVEĆANJE UČINKOVITOSTI</a:t>
            </a:r>
          </a:p>
          <a:p>
            <a:r>
              <a:rPr lang="hr-HR" sz="2400" spc="300">
                <a:solidFill>
                  <a:srgbClr val="000000"/>
                </a:solidFill>
                <a:latin typeface="Aptos Light" panose="020B0004020202020204" pitchFamily="34" charset="0"/>
              </a:rPr>
              <a:t>ČLANAK 101. ST. 3 TFEU</a:t>
            </a:r>
          </a:p>
        </p:txBody>
      </p:sp>
      <p:pic>
        <p:nvPicPr>
          <p:cNvPr id="6" name="Picture 5">
            <a:extLst>
              <a:ext uri="{FF2B5EF4-FFF2-40B4-BE49-F238E27FC236}">
                <a16:creationId xmlns:a16="http://schemas.microsoft.com/office/drawing/2014/main" id="{9477A12D-55BB-717C-D249-9807CB272FDC}"/>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268345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20AD3C-61D9-FF12-7B2F-9C69DC2A1C67}"/>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667" b="92000" l="9561" r="91731">
                        <a14:foregroundMark x1="60724" y1="7667" x2="60724" y2="7667"/>
                        <a14:foregroundMark x1="44703" y1="9667" x2="47028" y2="31500"/>
                        <a14:foregroundMark x1="39535" y1="61333" x2="23514" y2="46333"/>
                        <a14:foregroundMark x1="13953" y1="38500" x2="17571" y2="42833"/>
                        <a14:foregroundMark x1="56589" y1="84333" x2="47804" y2="92000"/>
                        <a14:foregroundMark x1="67442" y1="81667" x2="59690" y2="89667"/>
                        <a14:foregroundMark x1="68992" y1="81333" x2="71318" y2="89833"/>
                        <a14:foregroundMark x1="70801" y1="91000" x2="54522" y2="90667"/>
                        <a14:foregroundMark x1="91731" y1="28500" x2="89664" y2="33500"/>
                        <a14:foregroundMark x1="17571" y1="55167" x2="17571" y2="55167"/>
                        <a14:foregroundMark x1="65891" y1="13167" x2="65891" y2="13167"/>
                        <a14:foregroundMark x1="65633" y1="17333" x2="65633" y2="17333"/>
                        <a14:foregroundMark x1="65891" y1="16333" x2="65891" y2="16333"/>
                        <a14:foregroundMark x1="65633" y1="15167" x2="65891" y2="15833"/>
                        <a14:foregroundMark x1="65891" y1="13667" x2="65633" y2="15333"/>
                        <a14:foregroundMark x1="48320" y1="11833" x2="48320" y2="11833"/>
                        <a14:foregroundMark x1="48320" y1="11167" x2="48320" y2="11167"/>
                        <a14:backgroundMark x1="50646" y1="32500" x2="50646" y2="32500"/>
                        <a14:backgroundMark x1="50904" y1="34500" x2="51163" y2="31333"/>
                        <a14:backgroundMark x1="68992" y1="23500" x2="66667" y2="34333"/>
                        <a14:backgroundMark x1="83721" y1="31500" x2="78811" y2="38833"/>
                        <a14:backgroundMark x1="52455" y1="18167" x2="51421" y2="30000"/>
                        <a14:backgroundMark x1="65633" y1="35333" x2="65633" y2="35333"/>
                      </a14:backgroundRemoval>
                    </a14:imgEffect>
                  </a14:imgLayer>
                </a14:imgProps>
              </a:ext>
            </a:extLst>
          </a:blip>
          <a:stretch>
            <a:fillRect/>
          </a:stretch>
        </p:blipFill>
        <p:spPr>
          <a:xfrm>
            <a:off x="1304925" y="257175"/>
            <a:ext cx="4662487" cy="7228662"/>
          </a:xfrm>
          <a:prstGeom prst="rect">
            <a:avLst/>
          </a:prstGeom>
        </p:spPr>
      </p:pic>
      <p:sp>
        <p:nvSpPr>
          <p:cNvPr id="8" name="TextBox 7">
            <a:extLst>
              <a:ext uri="{FF2B5EF4-FFF2-40B4-BE49-F238E27FC236}">
                <a16:creationId xmlns:a16="http://schemas.microsoft.com/office/drawing/2014/main" id="{6F51DCA7-B7D8-8579-F390-9EBC07DA810F}"/>
              </a:ext>
            </a:extLst>
          </p:cNvPr>
          <p:cNvSpPr txBox="1"/>
          <p:nvPr/>
        </p:nvSpPr>
        <p:spPr>
          <a:xfrm>
            <a:off x="6990734" y="2613392"/>
            <a:ext cx="4662487" cy="1631216"/>
          </a:xfrm>
          <a:prstGeom prst="rect">
            <a:avLst/>
          </a:prstGeom>
          <a:noFill/>
        </p:spPr>
        <p:txBody>
          <a:bodyPr wrap="square" rtlCol="0">
            <a:spAutoFit/>
          </a:bodyPr>
          <a:lstStyle/>
          <a:p>
            <a:r>
              <a:rPr lang="hr-HR" sz="5000" spc="-300">
                <a:latin typeface="Aptos ExtraBold" panose="020B0004020202020204" pitchFamily="34" charset="0"/>
              </a:rPr>
              <a:t>PITANJA SU DOBRODOŠLA !</a:t>
            </a:r>
          </a:p>
        </p:txBody>
      </p:sp>
      <p:pic>
        <p:nvPicPr>
          <p:cNvPr id="2" name="Picture 1">
            <a:extLst>
              <a:ext uri="{FF2B5EF4-FFF2-40B4-BE49-F238E27FC236}">
                <a16:creationId xmlns:a16="http://schemas.microsoft.com/office/drawing/2014/main" id="{390DB69B-9EC1-0047-504D-912EDF3C2EC2}"/>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12064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endCondLst>
                                    <p:cond evt="onNext" delay="0">
                                      <p:tgtEl>
                                        <p:sldTgt/>
                                      </p:tgtEl>
                                    </p:cond>
                                  </p:end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95250" y="-133350"/>
            <a:ext cx="6343650" cy="7005209"/>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2" descr="Rembrandt, The Anatomy Lesson of Dr. Tulp (article) | Khan Academy">
            <a:extLst>
              <a:ext uri="{FF2B5EF4-FFF2-40B4-BE49-F238E27FC236}">
                <a16:creationId xmlns:a16="http://schemas.microsoft.com/office/drawing/2014/main" id="{E4289982-B173-1278-8FEE-91BEE2116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13" b="97426" l="4336" r="96406">
                        <a14:foregroundMark x1="8711" y1="22496" x2="11914" y2="32177"/>
                        <a14:foregroundMark x1="11914" y1="32177" x2="6992" y2="31561"/>
                        <a14:foregroundMark x1="6992" y1="31561" x2="12266" y2="35199"/>
                        <a14:foregroundMark x1="12266" y1="35199" x2="12891" y2="36094"/>
                        <a14:foregroundMark x1="23242" y1="42361" x2="23477" y2="53330"/>
                        <a14:foregroundMark x1="23477" y1="53330" x2="17930" y2="49580"/>
                        <a14:foregroundMark x1="31992" y1="27644" x2="37695" y2="34303"/>
                        <a14:foregroundMark x1="37695" y1="34303" x2="31563" y2="34024"/>
                        <a14:foregroundMark x1="31563" y1="34024" x2="25625" y2="31002"/>
                        <a14:foregroundMark x1="25625" y1="31002" x2="25195" y2="31114"/>
                        <a14:foregroundMark x1="31992" y1="45999" x2="32617" y2="81589"/>
                        <a14:foregroundMark x1="32617" y1="81589" x2="31875" y2="87521"/>
                        <a14:foregroundMark x1="18008" y1="58870" x2="22656" y2="93341"/>
                        <a14:foregroundMark x1="4727" y1="44152" x2="10938" y2="92613"/>
                        <a14:foregroundMark x1="54180" y1="7219" x2="54648" y2="9737"/>
                        <a14:foregroundMark x1="73750" y1="19866" x2="77148" y2="25126"/>
                        <a14:foregroundMark x1="89766" y1="24566" x2="92070" y2="36710"/>
                        <a14:foregroundMark x1="92070" y1="36710" x2="91211" y2="38220"/>
                        <a14:foregroundMark x1="90742" y1="45999" x2="77773" y2="82876"/>
                        <a14:foregroundMark x1="77773" y1="82876" x2="67305" y2="90431"/>
                        <a14:foregroundMark x1="67305" y1="90431" x2="64375" y2="94292"/>
                        <a14:foregroundMark x1="58359" y1="94180" x2="74805" y2="95635"/>
                        <a14:foregroundMark x1="74805" y1="95635" x2="84961" y2="94012"/>
                        <a14:foregroundMark x1="84961" y1="94012" x2="88242" y2="87633"/>
                        <a14:foregroundMark x1="88242" y1="87633" x2="93555" y2="43033"/>
                        <a14:foregroundMark x1="90039" y1="21097" x2="92266" y2="27364"/>
                        <a14:foregroundMark x1="85195" y1="27196" x2="85000" y2="28316"/>
                        <a14:foregroundMark x1="73867" y1="19418" x2="78359" y2="22048"/>
                        <a14:foregroundMark x1="78359" y1="22048" x2="78594" y2="24846"/>
                        <a14:foregroundMark x1="73945" y1="19698" x2="77656" y2="21544"/>
                        <a14:foregroundMark x1="73867" y1="18747" x2="78125" y2="20537"/>
                        <a14:foregroundMark x1="94023" y1="41802" x2="95391" y2="54673"/>
                        <a14:foregroundMark x1="95391" y1="54673" x2="88320" y2="88081"/>
                        <a14:foregroundMark x1="44375" y1="80974" x2="37266" y2="83716"/>
                        <a14:foregroundMark x1="37266" y1="83716" x2="43867" y2="65976"/>
                        <a14:foregroundMark x1="43867" y1="65976" x2="40078" y2="75490"/>
                        <a14:foregroundMark x1="40078" y1="75490" x2="38594" y2="83940"/>
                        <a14:foregroundMark x1="38594" y1="83940" x2="49688" y2="89424"/>
                        <a14:foregroundMark x1="49688" y1="89424" x2="22734" y2="97202"/>
                        <a14:foregroundMark x1="22734" y1="97202" x2="9219" y2="97426"/>
                        <a14:foregroundMark x1="9219" y1="97426" x2="80703" y2="90655"/>
                        <a14:foregroundMark x1="80703" y1="90655" x2="86953" y2="85059"/>
                        <a14:foregroundMark x1="86953" y1="85059" x2="92539" y2="71796"/>
                        <a14:foregroundMark x1="92539" y1="71796" x2="93242" y2="82932"/>
                        <a14:foregroundMark x1="93242" y1="82932" x2="92383" y2="89032"/>
                        <a14:foregroundMark x1="35078" y1="27476" x2="32383" y2="24846"/>
                        <a14:foregroundMark x1="6680" y1="28316" x2="8320" y2="19922"/>
                        <a14:foregroundMark x1="8320" y1="19922" x2="8594" y2="19698"/>
                        <a14:foregroundMark x1="12891" y1="26245" x2="14336" y2="31505"/>
                        <a14:foregroundMark x1="11797" y1="24175" x2="12578" y2="25126"/>
                        <a14:foregroundMark x1="5234" y1="26917" x2="8438" y2="19306"/>
                        <a14:foregroundMark x1="8438" y1="19306" x2="9492" y2="19586"/>
                        <a14:foregroundMark x1="6563" y1="21097" x2="5430" y2="23167"/>
                        <a14:foregroundMark x1="29453" y1="24287" x2="34492" y2="23447"/>
                        <a14:foregroundMark x1="27891" y1="26133" x2="32422" y2="22384"/>
                        <a14:foregroundMark x1="32422" y1="22384" x2="32539" y2="22664"/>
                        <a14:foregroundMark x1="27500" y1="24566" x2="32500" y2="20425"/>
                        <a14:foregroundMark x1="32500" y1="20425" x2="33711" y2="21824"/>
                        <a14:foregroundMark x1="56484" y1="4868" x2="54258" y2="15277"/>
                        <a14:foregroundMark x1="54258" y1="15277" x2="55430" y2="21824"/>
                        <a14:foregroundMark x1="13359" y1="36374" x2="14531" y2="37773"/>
                        <a14:foregroundMark x1="6484" y1="38892" x2="11563" y2="47622"/>
                        <a14:foregroundMark x1="11563" y1="47622" x2="11602" y2="47902"/>
                        <a14:foregroundMark x1="19258" y1="44320" x2="22656" y2="37885"/>
                        <a14:foregroundMark x1="22656" y1="37885" x2="23750" y2="39172"/>
                        <a14:foregroundMark x1="20352" y1="37941" x2="18125" y2="42082"/>
                        <a14:foregroundMark x1="17344" y1="41410" x2="20234" y2="36542"/>
                        <a14:foregroundMark x1="18984" y1="37101" x2="17344" y2="40123"/>
                        <a14:foregroundMark x1="17148" y1="39843" x2="20352" y2="35702"/>
                        <a14:foregroundMark x1="17031" y1="39004" x2="19844" y2="36094"/>
                        <a14:foregroundMark x1="70078" y1="39843" x2="69883" y2="40963"/>
                        <a14:foregroundMark x1="69727" y1="40291" x2="69063" y2="42138"/>
                        <a14:foregroundMark x1="93594" y1="30610" x2="93906" y2="36374"/>
                        <a14:foregroundMark x1="96055" y1="34079" x2="95078" y2="35422"/>
                        <a14:foregroundMark x1="90039" y1="20817" x2="93242" y2="26469"/>
                        <a14:foregroundMark x1="93242" y1="26469" x2="93047" y2="28483"/>
                        <a14:foregroundMark x1="88242" y1="21153" x2="92578" y2="23559"/>
                        <a14:foregroundMark x1="88477" y1="20817" x2="86172" y2="22384"/>
                        <a14:foregroundMark x1="94180" y1="40011" x2="96367" y2="48629"/>
                        <a14:foregroundMark x1="96367" y1="48629" x2="95586" y2="52826"/>
                        <a14:foregroundMark x1="71719" y1="21153" x2="73750" y2="18802"/>
                        <a14:foregroundMark x1="78086" y1="20761" x2="78984" y2="24287"/>
                        <a14:foregroundMark x1="94102" y1="38276" x2="96484" y2="54841"/>
                        <a14:foregroundMark x1="89961" y1="37493" x2="84375" y2="39396"/>
                        <a14:foregroundMark x1="78945" y1="51539" x2="71328" y2="58030"/>
                        <a14:foregroundMark x1="71328" y1="58030" x2="67617" y2="53330"/>
                        <a14:foregroundMark x1="67617" y1="53330" x2="68125" y2="52378"/>
                        <a14:foregroundMark x1="63320" y1="50923" x2="64609" y2="51763"/>
                        <a14:foregroundMark x1="64258" y1="50196" x2="64375" y2="50699"/>
                        <a14:foregroundMark x1="73750" y1="59149" x2="68633" y2="61164"/>
                        <a14:foregroundMark x1="68633" y1="61164" x2="68438" y2="61668"/>
                        <a14:foregroundMark x1="57969" y1="7890" x2="56328" y2="11807"/>
                        <a14:foregroundMark x1="58164" y1="5820" x2="56875" y2="12479"/>
                        <a14:foregroundMark x1="58359" y1="8450" x2="58359" y2="7387"/>
                        <a14:foregroundMark x1="7148" y1="19978" x2="4648" y2="26189"/>
                        <a14:foregroundMark x1="4648" y1="26189" x2="4727" y2="26413"/>
                        <a14:foregroundMark x1="6172" y1="21265" x2="4336" y2="25965"/>
                        <a14:foregroundMark x1="35078" y1="29435" x2="35742" y2="30554"/>
                        <a14:foregroundMark x1="33125" y1="21824" x2="34219" y2="22384"/>
                        <a14:foregroundMark x1="33633" y1="21097" x2="30898" y2="18635"/>
                        <a14:foregroundMark x1="30234" y1="19026" x2="28398" y2="22384"/>
                        <a14:foregroundMark x1="29258" y1="19586" x2="27422" y2="24734"/>
                        <a14:foregroundMark x1="29258" y1="20425" x2="34180" y2="21880"/>
                        <a14:foregroundMark x1="34180" y1="21880" x2="34297" y2="22384"/>
                        <a14:foregroundMark x1="32188" y1="18747" x2="27578" y2="23615"/>
                        <a14:foregroundMark x1="27578" y1="23615" x2="27109" y2="24454"/>
                        <a14:foregroundMark x1="32461" y1="18914" x2="34492" y2="23055"/>
                        <a14:foregroundMark x1="32656" y1="19194" x2="34805" y2="22664"/>
                        <a14:foregroundMark x1="11758" y1="21824" x2="12773" y2="25014"/>
                        <a14:foregroundMark x1="91094" y1="21489" x2="91563" y2="22272"/>
                        <a14:foregroundMark x1="81289" y1="29547" x2="81211" y2="31170"/>
                        <a14:foregroundMark x1="81367" y1="28875" x2="81367" y2="28875"/>
                        <a14:foregroundMark x1="81289" y1="28875" x2="81289" y2="28875"/>
                        <a14:foregroundMark x1="81211" y1="28651" x2="81211" y2="28651"/>
                        <a14:foregroundMark x1="61367" y1="38892" x2="61367" y2="38892"/>
                        <a14:foregroundMark x1="58164" y1="20369" x2="58164" y2="20369"/>
                        <a14:foregroundMark x1="47461" y1="35646" x2="47461" y2="35646"/>
                        <a14:foregroundMark x1="47188" y1="35422" x2="47188" y2="35422"/>
                        <a14:foregroundMark x1="46914" y1="30274" x2="46914" y2="30274"/>
                        <a14:foregroundMark x1="47344" y1="27812" x2="47344" y2="27812"/>
                        <a14:foregroundMark x1="48672" y1="25126" x2="48672" y2="25126"/>
                        <a14:backgroundMark x1="63984" y1="43201" x2="64961" y2="20985"/>
                        <a14:backgroundMark x1="64961" y1="20985" x2="67188" y2="14382"/>
                        <a14:backgroundMark x1="67188" y1="14382" x2="72227" y2="11975"/>
                        <a14:backgroundMark x1="72227" y1="11975" x2="78086" y2="15389"/>
                        <a14:backgroundMark x1="78086" y1="15389" x2="81758" y2="22384"/>
                        <a14:backgroundMark x1="81758" y1="22384" x2="86328" y2="14661"/>
                        <a14:backgroundMark x1="86328" y1="14661" x2="93984" y2="15109"/>
                        <a14:backgroundMark x1="93984" y1="15109" x2="94609" y2="16116"/>
                        <a14:backgroundMark x1="42852" y1="34191" x2="41602" y2="25462"/>
                        <a14:backgroundMark x1="41602" y1="25462" x2="38008" y2="16732"/>
                        <a14:backgroundMark x1="38008" y1="16732" x2="26367" y2="10632"/>
                        <a14:backgroundMark x1="26367" y1="10632" x2="22500" y2="17236"/>
                        <a14:backgroundMark x1="22500" y1="17236" x2="20078" y2="28092"/>
                        <a14:backgroundMark x1="20078" y1="28092" x2="14141" y2="19082"/>
                        <a14:backgroundMark x1="14141" y1="19082" x2="5898" y2="16172"/>
                        <a14:backgroundMark x1="5898" y1="16172" x2="9063" y2="10409"/>
                        <a14:backgroundMark x1="9063" y1="10409" x2="35586" y2="6827"/>
                        <a14:backgroundMark x1="35586" y1="6827" x2="44609" y2="9010"/>
                        <a14:backgroundMark x1="44609" y1="9010" x2="45742" y2="13598"/>
                        <a14:backgroundMark x1="17617" y1="34975" x2="21602" y2="34303"/>
                        <a14:backgroundMark x1="16985" y1="38471" x2="17617" y2="35982"/>
                        <a14:backgroundMark x1="15898" y1="42753" x2="16619" y2="39913"/>
                        <a14:backgroundMark x1="17617" y1="35982" x2="17617" y2="35982"/>
                        <a14:backgroundMark x1="94023" y1="26189" x2="97930" y2="32345"/>
                        <a14:backgroundMark x1="97930" y1="32345" x2="97852" y2="35646"/>
                        <a14:backgroundMark x1="97813" y1="36038" x2="99648" y2="53050"/>
                        <a14:backgroundMark x1="99648" y1="53050" x2="97227" y2="36374"/>
                        <a14:backgroundMark x1="97461" y1="39172" x2="98359" y2="46447"/>
                        <a14:backgroundMark x1="98359" y1="46447" x2="96992" y2="59261"/>
                        <a14:backgroundMark x1="97617" y1="60996" x2="95859" y2="97370"/>
                        <a14:backgroundMark x1="83906" y1="22664" x2="83828" y2="23503"/>
                        <a14:backgroundMark x1="85039" y1="21880" x2="83164" y2="24678"/>
                        <a14:backgroundMark x1="83477" y1="21209" x2="83164" y2="24342"/>
                        <a14:backgroundMark x1="80352" y1="22272" x2="83008" y2="25909"/>
                        <a14:backgroundMark x1="80625" y1="33128" x2="81133" y2="32792"/>
                        <a14:backgroundMark x1="82344" y1="30498" x2="82422" y2="34191"/>
                      </a14:backgroundRemoval>
                    </a14:imgEffect>
                  </a14:imgLayer>
                </a14:imgProps>
              </a:ext>
              <a:ext uri="{28A0092B-C50C-407E-A947-70E740481C1C}">
                <a14:useLocalDpi xmlns:a14="http://schemas.microsoft.com/office/drawing/2010/main" val="0"/>
              </a:ext>
            </a:extLst>
          </a:blip>
          <a:srcRect/>
          <a:stretch>
            <a:fillRect/>
          </a:stretch>
        </p:blipFill>
        <p:spPr bwMode="auto">
          <a:xfrm>
            <a:off x="-342900" y="1994559"/>
            <a:ext cx="7124700" cy="4987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14C1DA-4E0D-5BEE-DE73-948CA9BC8922}"/>
              </a:ext>
            </a:extLst>
          </p:cNvPr>
          <p:cNvSpPr/>
          <p:nvPr/>
        </p:nvSpPr>
        <p:spPr>
          <a:xfrm>
            <a:off x="6248400" y="-56656"/>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5">
            <a:duotone>
              <a:prstClr val="black"/>
              <a:srgbClr val="005CFF">
                <a:tint val="45000"/>
                <a:satMod val="400000"/>
              </a:srgbClr>
            </a:duotone>
            <a:extLst>
              <a:ext uri="{BEBA8EAE-BF5A-486C-A8C5-ECC9F3942E4B}">
                <a14:imgProps xmlns:a14="http://schemas.microsoft.com/office/drawing/2010/main">
                  <a14:imgLayer r:embed="rId6">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6" name="Group 5">
            <a:extLst>
              <a:ext uri="{FF2B5EF4-FFF2-40B4-BE49-F238E27FC236}">
                <a16:creationId xmlns:a16="http://schemas.microsoft.com/office/drawing/2014/main" id="{56194FFF-0735-3A18-2880-1E1FD29C17D9}"/>
              </a:ext>
            </a:extLst>
          </p:cNvPr>
          <p:cNvGrpSpPr/>
          <p:nvPr/>
        </p:nvGrpSpPr>
        <p:grpSpPr>
          <a:xfrm>
            <a:off x="7315200" y="1951017"/>
            <a:ext cx="4178300" cy="3232965"/>
            <a:chOff x="7315200" y="1907475"/>
            <a:chExt cx="4178300" cy="3232965"/>
          </a:xfrm>
        </p:grpSpPr>
        <p:sp>
          <p:nvSpPr>
            <p:cNvPr id="14" name="TextBox 13">
              <a:extLst>
                <a:ext uri="{FF2B5EF4-FFF2-40B4-BE49-F238E27FC236}">
                  <a16:creationId xmlns:a16="http://schemas.microsoft.com/office/drawing/2014/main" id="{7EAA327C-A99F-8820-64A1-D848895F894B}"/>
                </a:ext>
              </a:extLst>
            </p:cNvPr>
            <p:cNvSpPr txBox="1"/>
            <p:nvPr/>
          </p:nvSpPr>
          <p:spPr>
            <a:xfrm>
              <a:off x="7315200" y="1907475"/>
              <a:ext cx="3835400" cy="523220"/>
            </a:xfrm>
            <a:prstGeom prst="rect">
              <a:avLst/>
            </a:prstGeom>
            <a:noFill/>
          </p:spPr>
          <p:txBody>
            <a:bodyPr wrap="square" rtlCol="0">
              <a:spAutoFit/>
            </a:bodyPr>
            <a:lstStyle/>
            <a:p>
              <a:r>
                <a:rPr lang="hr-HR" sz="2800" b="1">
                  <a:solidFill>
                    <a:srgbClr val="005CFF"/>
                  </a:solidFill>
                  <a:latin typeface="Aptos ExtraBold" panose="020B0004020202020204" pitchFamily="34" charset="0"/>
                </a:rPr>
                <a:t>PRAKTIČNI PRIMJERI</a:t>
              </a:r>
            </a:p>
          </p:txBody>
        </p:sp>
        <p:sp>
          <p:nvSpPr>
            <p:cNvPr id="16" name="TextBox 15">
              <a:extLst>
                <a:ext uri="{FF2B5EF4-FFF2-40B4-BE49-F238E27FC236}">
                  <a16:creationId xmlns:a16="http://schemas.microsoft.com/office/drawing/2014/main" id="{45A2FFBC-4A80-1B15-500F-BD202B99657D}"/>
                </a:ext>
              </a:extLst>
            </p:cNvPr>
            <p:cNvSpPr txBox="1"/>
            <p:nvPr/>
          </p:nvSpPr>
          <p:spPr>
            <a:xfrm>
              <a:off x="7315200" y="2424563"/>
              <a:ext cx="3835400" cy="338554"/>
            </a:xfrm>
            <a:prstGeom prst="rect">
              <a:avLst/>
            </a:prstGeom>
            <a:noFill/>
          </p:spPr>
          <p:txBody>
            <a:bodyPr wrap="square" rtlCol="0">
              <a:spAutoFit/>
            </a:bodyPr>
            <a:lstStyle/>
            <a:p>
              <a:r>
                <a:rPr lang="hr-HR" sz="1600">
                  <a:solidFill>
                    <a:srgbClr val="005CFF"/>
                  </a:solidFill>
                  <a:latin typeface="Aptos Light" panose="020B0004020202020204" pitchFamily="34" charset="0"/>
                </a:rPr>
                <a:t>AKO NEMA VOLONTERA - PROZIVAMO</a:t>
              </a:r>
            </a:p>
          </p:txBody>
        </p:sp>
        <p:sp>
          <p:nvSpPr>
            <p:cNvPr id="17" name="TextBox 16">
              <a:extLst>
                <a:ext uri="{FF2B5EF4-FFF2-40B4-BE49-F238E27FC236}">
                  <a16:creationId xmlns:a16="http://schemas.microsoft.com/office/drawing/2014/main" id="{D97D69B8-1561-E37A-0E7C-4D75B11DD887}"/>
                </a:ext>
              </a:extLst>
            </p:cNvPr>
            <p:cNvSpPr txBox="1"/>
            <p:nvPr/>
          </p:nvSpPr>
          <p:spPr>
            <a:xfrm>
              <a:off x="7315200" y="2832116"/>
              <a:ext cx="4178300" cy="2308324"/>
            </a:xfrm>
            <a:prstGeom prst="rect">
              <a:avLst/>
            </a:prstGeom>
            <a:noFill/>
          </p:spPr>
          <p:txBody>
            <a:bodyPr wrap="square" rtlCol="0">
              <a:spAutoFit/>
            </a:bodyPr>
            <a:lstStyle/>
            <a:p>
              <a:r>
                <a:rPr lang="hr-HR" dirty="0">
                  <a:latin typeface="Aptos Light" panose="020B0004020202020204" pitchFamily="34" charset="0"/>
                </a:rPr>
                <a:t>Većina primjera su konstruirani isključivo za potrebe ove prezentacije i diskusije. Međutim, također smo ubacili i nekoliko stvarnih primjera na koje su drugi odvjetnički uredi naišli tijekom dugogodišnje prakse u pravu tržišnog natjecanja, osobito prilikom provođenja </a:t>
              </a:r>
              <a:r>
                <a:rPr lang="hr-HR" dirty="0" err="1">
                  <a:latin typeface="Aptos Light" panose="020B0004020202020204" pitchFamily="34" charset="0"/>
                </a:rPr>
                <a:t>mock</a:t>
              </a:r>
              <a:r>
                <a:rPr lang="hr-HR" dirty="0">
                  <a:latin typeface="Aptos Light" panose="020B0004020202020204" pitchFamily="34" charset="0"/>
                </a:rPr>
                <a:t> </a:t>
              </a:r>
              <a:r>
                <a:rPr lang="hr-HR" dirty="0" err="1">
                  <a:latin typeface="Aptos Light" panose="020B0004020202020204" pitchFamily="34" charset="0"/>
                </a:rPr>
                <a:t>dawn</a:t>
              </a:r>
              <a:r>
                <a:rPr lang="hr-HR" dirty="0">
                  <a:latin typeface="Aptos Light" panose="020B0004020202020204" pitchFamily="34" charset="0"/>
                </a:rPr>
                <a:t> </a:t>
              </a:r>
              <a:r>
                <a:rPr lang="hr-HR" dirty="0" err="1">
                  <a:latin typeface="Aptos Light" panose="020B0004020202020204" pitchFamily="34" charset="0"/>
                </a:rPr>
                <a:t>raidova</a:t>
              </a:r>
              <a:r>
                <a:rPr lang="hr-HR" dirty="0">
                  <a:latin typeface="Aptos Light" panose="020B0004020202020204" pitchFamily="34" charset="0"/>
                </a:rPr>
                <a:t>.</a:t>
              </a:r>
            </a:p>
          </p:txBody>
        </p:sp>
      </p:grpSp>
    </p:spTree>
    <p:extLst>
      <p:ext uri="{BB962C8B-B14F-4D97-AF65-F5344CB8AC3E}">
        <p14:creationId xmlns:p14="http://schemas.microsoft.com/office/powerpoint/2010/main" val="15815244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95250" y="-133350"/>
            <a:ext cx="6343650" cy="7005209"/>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2" descr="Rembrandt, The Anatomy Lesson of Dr. Tulp (article) | Khan Academy">
            <a:extLst>
              <a:ext uri="{FF2B5EF4-FFF2-40B4-BE49-F238E27FC236}">
                <a16:creationId xmlns:a16="http://schemas.microsoft.com/office/drawing/2014/main" id="{E4289982-B173-1278-8FEE-91BEE2116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13" b="97426" l="4336" r="96406">
                        <a14:foregroundMark x1="8711" y1="22496" x2="11914" y2="32177"/>
                        <a14:foregroundMark x1="11914" y1="32177" x2="6992" y2="31561"/>
                        <a14:foregroundMark x1="6992" y1="31561" x2="12266" y2="35199"/>
                        <a14:foregroundMark x1="12266" y1="35199" x2="12891" y2="36094"/>
                        <a14:foregroundMark x1="23242" y1="42361" x2="23477" y2="53330"/>
                        <a14:foregroundMark x1="23477" y1="53330" x2="17930" y2="49580"/>
                        <a14:foregroundMark x1="31992" y1="27644" x2="37695" y2="34303"/>
                        <a14:foregroundMark x1="37695" y1="34303" x2="31563" y2="34024"/>
                        <a14:foregroundMark x1="31563" y1="34024" x2="25625" y2="31002"/>
                        <a14:foregroundMark x1="25625" y1="31002" x2="25195" y2="31114"/>
                        <a14:foregroundMark x1="31992" y1="45999" x2="32617" y2="81589"/>
                        <a14:foregroundMark x1="32617" y1="81589" x2="31875" y2="87521"/>
                        <a14:foregroundMark x1="18008" y1="58870" x2="22656" y2="93341"/>
                        <a14:foregroundMark x1="4727" y1="44152" x2="10938" y2="92613"/>
                        <a14:foregroundMark x1="54180" y1="7219" x2="54648" y2="9737"/>
                        <a14:foregroundMark x1="73750" y1="19866" x2="77148" y2="25126"/>
                        <a14:foregroundMark x1="89766" y1="24566" x2="92070" y2="36710"/>
                        <a14:foregroundMark x1="92070" y1="36710" x2="91211" y2="38220"/>
                        <a14:foregroundMark x1="90742" y1="45999" x2="77773" y2="82876"/>
                        <a14:foregroundMark x1="77773" y1="82876" x2="67305" y2="90431"/>
                        <a14:foregroundMark x1="67305" y1="90431" x2="64375" y2="94292"/>
                        <a14:foregroundMark x1="58359" y1="94180" x2="74805" y2="95635"/>
                        <a14:foregroundMark x1="74805" y1="95635" x2="84961" y2="94012"/>
                        <a14:foregroundMark x1="84961" y1="94012" x2="88242" y2="87633"/>
                        <a14:foregroundMark x1="88242" y1="87633" x2="93555" y2="43033"/>
                        <a14:foregroundMark x1="90039" y1="21097" x2="92266" y2="27364"/>
                        <a14:foregroundMark x1="85195" y1="27196" x2="85000" y2="28316"/>
                        <a14:foregroundMark x1="73867" y1="19418" x2="78359" y2="22048"/>
                        <a14:foregroundMark x1="78359" y1="22048" x2="78594" y2="24846"/>
                        <a14:foregroundMark x1="73945" y1="19698" x2="77656" y2="21544"/>
                        <a14:foregroundMark x1="73867" y1="18747" x2="78125" y2="20537"/>
                        <a14:foregroundMark x1="94023" y1="41802" x2="95391" y2="54673"/>
                        <a14:foregroundMark x1="95391" y1="54673" x2="88320" y2="88081"/>
                        <a14:foregroundMark x1="44375" y1="80974" x2="37266" y2="83716"/>
                        <a14:foregroundMark x1="37266" y1="83716" x2="43867" y2="65976"/>
                        <a14:foregroundMark x1="43867" y1="65976" x2="40078" y2="75490"/>
                        <a14:foregroundMark x1="40078" y1="75490" x2="38594" y2="83940"/>
                        <a14:foregroundMark x1="38594" y1="83940" x2="49688" y2="89424"/>
                        <a14:foregroundMark x1="49688" y1="89424" x2="22734" y2="97202"/>
                        <a14:foregroundMark x1="22734" y1="97202" x2="9219" y2="97426"/>
                        <a14:foregroundMark x1="9219" y1="97426" x2="80703" y2="90655"/>
                        <a14:foregroundMark x1="80703" y1="90655" x2="86953" y2="85059"/>
                        <a14:foregroundMark x1="86953" y1="85059" x2="92539" y2="71796"/>
                        <a14:foregroundMark x1="92539" y1="71796" x2="93242" y2="82932"/>
                        <a14:foregroundMark x1="93242" y1="82932" x2="92383" y2="89032"/>
                        <a14:foregroundMark x1="35078" y1="27476" x2="32383" y2="24846"/>
                        <a14:foregroundMark x1="6680" y1="28316" x2="8320" y2="19922"/>
                        <a14:foregroundMark x1="8320" y1="19922" x2="8594" y2="19698"/>
                        <a14:foregroundMark x1="12891" y1="26245" x2="14336" y2="31505"/>
                        <a14:foregroundMark x1="11797" y1="24175" x2="12578" y2="25126"/>
                        <a14:foregroundMark x1="5234" y1="26917" x2="8438" y2="19306"/>
                        <a14:foregroundMark x1="8438" y1="19306" x2="9492" y2="19586"/>
                        <a14:foregroundMark x1="6563" y1="21097" x2="5430" y2="23167"/>
                        <a14:foregroundMark x1="29453" y1="24287" x2="34492" y2="23447"/>
                        <a14:foregroundMark x1="27891" y1="26133" x2="32422" y2="22384"/>
                        <a14:foregroundMark x1="32422" y1="22384" x2="32539" y2="22664"/>
                        <a14:foregroundMark x1="27500" y1="24566" x2="32500" y2="20425"/>
                        <a14:foregroundMark x1="32500" y1="20425" x2="33711" y2="21824"/>
                        <a14:foregroundMark x1="56484" y1="4868" x2="54258" y2="15277"/>
                        <a14:foregroundMark x1="54258" y1="15277" x2="55430" y2="21824"/>
                        <a14:foregroundMark x1="13359" y1="36374" x2="14531" y2="37773"/>
                        <a14:foregroundMark x1="6484" y1="38892" x2="11563" y2="47622"/>
                        <a14:foregroundMark x1="11563" y1="47622" x2="11602" y2="47902"/>
                        <a14:foregroundMark x1="19258" y1="44320" x2="22656" y2="37885"/>
                        <a14:foregroundMark x1="22656" y1="37885" x2="23750" y2="39172"/>
                        <a14:foregroundMark x1="20352" y1="37941" x2="18125" y2="42082"/>
                        <a14:foregroundMark x1="17344" y1="41410" x2="20234" y2="36542"/>
                        <a14:foregroundMark x1="18984" y1="37101" x2="17344" y2="40123"/>
                        <a14:foregroundMark x1="17148" y1="39843" x2="20352" y2="35702"/>
                        <a14:foregroundMark x1="17031" y1="39004" x2="19844" y2="36094"/>
                        <a14:foregroundMark x1="70078" y1="39843" x2="69883" y2="40963"/>
                        <a14:foregroundMark x1="69727" y1="40291" x2="69063" y2="42138"/>
                        <a14:foregroundMark x1="93594" y1="30610" x2="93906" y2="36374"/>
                        <a14:foregroundMark x1="96055" y1="34079" x2="95078" y2="35422"/>
                        <a14:foregroundMark x1="90039" y1="20817" x2="93242" y2="26469"/>
                        <a14:foregroundMark x1="93242" y1="26469" x2="93047" y2="28483"/>
                        <a14:foregroundMark x1="88242" y1="21153" x2="92578" y2="23559"/>
                        <a14:foregroundMark x1="88477" y1="20817" x2="86172" y2="22384"/>
                        <a14:foregroundMark x1="94180" y1="40011" x2="96367" y2="48629"/>
                        <a14:foregroundMark x1="96367" y1="48629" x2="95586" y2="52826"/>
                        <a14:foregroundMark x1="71719" y1="21153" x2="73750" y2="18802"/>
                        <a14:foregroundMark x1="78086" y1="20761" x2="78984" y2="24287"/>
                        <a14:foregroundMark x1="94102" y1="38276" x2="96484" y2="54841"/>
                        <a14:foregroundMark x1="89961" y1="37493" x2="84375" y2="39396"/>
                        <a14:foregroundMark x1="78945" y1="51539" x2="71328" y2="58030"/>
                        <a14:foregroundMark x1="71328" y1="58030" x2="67617" y2="53330"/>
                        <a14:foregroundMark x1="67617" y1="53330" x2="68125" y2="52378"/>
                        <a14:foregroundMark x1="63320" y1="50923" x2="64609" y2="51763"/>
                        <a14:foregroundMark x1="64258" y1="50196" x2="64375" y2="50699"/>
                        <a14:foregroundMark x1="73750" y1="59149" x2="68633" y2="61164"/>
                        <a14:foregroundMark x1="68633" y1="61164" x2="68438" y2="61668"/>
                        <a14:foregroundMark x1="57969" y1="7890" x2="56328" y2="11807"/>
                        <a14:foregroundMark x1="58164" y1="5820" x2="56875" y2="12479"/>
                        <a14:foregroundMark x1="58359" y1="8450" x2="58359" y2="7387"/>
                        <a14:foregroundMark x1="7148" y1="19978" x2="4648" y2="26189"/>
                        <a14:foregroundMark x1="4648" y1="26189" x2="4727" y2="26413"/>
                        <a14:foregroundMark x1="6172" y1="21265" x2="4336" y2="25965"/>
                        <a14:foregroundMark x1="35078" y1="29435" x2="35742" y2="30554"/>
                        <a14:foregroundMark x1="33125" y1="21824" x2="34219" y2="22384"/>
                        <a14:foregroundMark x1="33633" y1="21097" x2="30898" y2="18635"/>
                        <a14:foregroundMark x1="30234" y1="19026" x2="28398" y2="22384"/>
                        <a14:foregroundMark x1="29258" y1="19586" x2="27422" y2="24734"/>
                        <a14:foregroundMark x1="29258" y1="20425" x2="34180" y2="21880"/>
                        <a14:foregroundMark x1="34180" y1="21880" x2="34297" y2="22384"/>
                        <a14:foregroundMark x1="32188" y1="18747" x2="27578" y2="23615"/>
                        <a14:foregroundMark x1="27578" y1="23615" x2="27109" y2="24454"/>
                        <a14:foregroundMark x1="32461" y1="18914" x2="34492" y2="23055"/>
                        <a14:foregroundMark x1="32656" y1="19194" x2="34805" y2="22664"/>
                        <a14:foregroundMark x1="11758" y1="21824" x2="12773" y2="25014"/>
                        <a14:foregroundMark x1="91094" y1="21489" x2="91563" y2="22272"/>
                        <a14:foregroundMark x1="81289" y1="29547" x2="81211" y2="31170"/>
                        <a14:foregroundMark x1="81367" y1="28875" x2="81367" y2="28875"/>
                        <a14:foregroundMark x1="81289" y1="28875" x2="81289" y2="28875"/>
                        <a14:foregroundMark x1="81211" y1="28651" x2="81211" y2="28651"/>
                        <a14:foregroundMark x1="61367" y1="38892" x2="61367" y2="38892"/>
                        <a14:foregroundMark x1="58164" y1="20369" x2="58164" y2="20369"/>
                        <a14:foregroundMark x1="47461" y1="35646" x2="47461" y2="35646"/>
                        <a14:foregroundMark x1="47188" y1="35422" x2="47188" y2="35422"/>
                        <a14:foregroundMark x1="46914" y1="30274" x2="46914" y2="30274"/>
                        <a14:foregroundMark x1="47344" y1="27812" x2="47344" y2="27812"/>
                        <a14:foregroundMark x1="48672" y1="25126" x2="48672" y2="25126"/>
                        <a14:backgroundMark x1="63984" y1="43201" x2="64961" y2="20985"/>
                        <a14:backgroundMark x1="64961" y1="20985" x2="67188" y2="14382"/>
                        <a14:backgroundMark x1="67188" y1="14382" x2="72227" y2="11975"/>
                        <a14:backgroundMark x1="72227" y1="11975" x2="78086" y2="15389"/>
                        <a14:backgroundMark x1="78086" y1="15389" x2="81758" y2="22384"/>
                        <a14:backgroundMark x1="81758" y1="22384" x2="86328" y2="14661"/>
                        <a14:backgroundMark x1="86328" y1="14661" x2="93984" y2="15109"/>
                        <a14:backgroundMark x1="93984" y1="15109" x2="94609" y2="16116"/>
                        <a14:backgroundMark x1="42852" y1="34191" x2="41602" y2="25462"/>
                        <a14:backgroundMark x1="41602" y1="25462" x2="38008" y2="16732"/>
                        <a14:backgroundMark x1="38008" y1="16732" x2="26367" y2="10632"/>
                        <a14:backgroundMark x1="26367" y1="10632" x2="22500" y2="17236"/>
                        <a14:backgroundMark x1="22500" y1="17236" x2="20078" y2="28092"/>
                        <a14:backgroundMark x1="20078" y1="28092" x2="14141" y2="19082"/>
                        <a14:backgroundMark x1="14141" y1="19082" x2="5898" y2="16172"/>
                        <a14:backgroundMark x1="5898" y1="16172" x2="9063" y2="10409"/>
                        <a14:backgroundMark x1="9063" y1="10409" x2="35586" y2="6827"/>
                        <a14:backgroundMark x1="35586" y1="6827" x2="44609" y2="9010"/>
                        <a14:backgroundMark x1="44609" y1="9010" x2="45742" y2="13598"/>
                        <a14:backgroundMark x1="17617" y1="34975" x2="21602" y2="34303"/>
                        <a14:backgroundMark x1="16985" y1="38471" x2="17617" y2="35982"/>
                        <a14:backgroundMark x1="15898" y1="42753" x2="16619" y2="39913"/>
                        <a14:backgroundMark x1="17617" y1="35982" x2="17617" y2="35982"/>
                        <a14:backgroundMark x1="94023" y1="26189" x2="97930" y2="32345"/>
                        <a14:backgroundMark x1="97930" y1="32345" x2="97852" y2="35646"/>
                        <a14:backgroundMark x1="97813" y1="36038" x2="99648" y2="53050"/>
                        <a14:backgroundMark x1="99648" y1="53050" x2="97227" y2="36374"/>
                        <a14:backgroundMark x1="97461" y1="39172" x2="98359" y2="46447"/>
                        <a14:backgroundMark x1="98359" y1="46447" x2="96992" y2="59261"/>
                        <a14:backgroundMark x1="97617" y1="60996" x2="95859" y2="97370"/>
                        <a14:backgroundMark x1="83906" y1="22664" x2="83828" y2="23503"/>
                        <a14:backgroundMark x1="85039" y1="21880" x2="83164" y2="24678"/>
                        <a14:backgroundMark x1="83477" y1="21209" x2="83164" y2="24342"/>
                        <a14:backgroundMark x1="80352" y1="22272" x2="83008" y2="25909"/>
                        <a14:backgroundMark x1="80625" y1="33128" x2="81133" y2="32792"/>
                        <a14:backgroundMark x1="82344" y1="30498" x2="82422" y2="34191"/>
                      </a14:backgroundRemoval>
                    </a14:imgEffect>
                  </a14:imgLayer>
                </a14:imgProps>
              </a:ext>
              <a:ext uri="{28A0092B-C50C-407E-A947-70E740481C1C}">
                <a14:useLocalDpi xmlns:a14="http://schemas.microsoft.com/office/drawing/2010/main" val="0"/>
              </a:ext>
            </a:extLst>
          </a:blip>
          <a:srcRect/>
          <a:stretch>
            <a:fillRect/>
          </a:stretch>
        </p:blipFill>
        <p:spPr bwMode="auto">
          <a:xfrm>
            <a:off x="-342900" y="1994559"/>
            <a:ext cx="7124700" cy="4987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14C1DA-4E0D-5BEE-DE73-948CA9BC8922}"/>
              </a:ext>
            </a:extLst>
          </p:cNvPr>
          <p:cNvSpPr/>
          <p:nvPr/>
        </p:nvSpPr>
        <p:spPr>
          <a:xfrm>
            <a:off x="6248400" y="-56656"/>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5">
            <a:duotone>
              <a:prstClr val="black"/>
              <a:srgbClr val="005CFF">
                <a:tint val="45000"/>
                <a:satMod val="400000"/>
              </a:srgbClr>
            </a:duotone>
            <a:extLst>
              <a:ext uri="{BEBA8EAE-BF5A-486C-A8C5-ECC9F3942E4B}">
                <a14:imgProps xmlns:a14="http://schemas.microsoft.com/office/drawing/2010/main">
                  <a14:imgLayer r:embed="rId6">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6" name="Group 5">
            <a:extLst>
              <a:ext uri="{FF2B5EF4-FFF2-40B4-BE49-F238E27FC236}">
                <a16:creationId xmlns:a16="http://schemas.microsoft.com/office/drawing/2014/main" id="{56194FFF-0735-3A18-2880-1E1FD29C17D9}"/>
              </a:ext>
            </a:extLst>
          </p:cNvPr>
          <p:cNvGrpSpPr/>
          <p:nvPr/>
        </p:nvGrpSpPr>
        <p:grpSpPr>
          <a:xfrm>
            <a:off x="7315200" y="1951017"/>
            <a:ext cx="4178300" cy="2955966"/>
            <a:chOff x="7315200" y="1907475"/>
            <a:chExt cx="4178300" cy="2955966"/>
          </a:xfrm>
        </p:grpSpPr>
        <p:sp>
          <p:nvSpPr>
            <p:cNvPr id="14" name="TextBox 13">
              <a:extLst>
                <a:ext uri="{FF2B5EF4-FFF2-40B4-BE49-F238E27FC236}">
                  <a16:creationId xmlns:a16="http://schemas.microsoft.com/office/drawing/2014/main" id="{7EAA327C-A99F-8820-64A1-D848895F894B}"/>
                </a:ext>
              </a:extLst>
            </p:cNvPr>
            <p:cNvSpPr txBox="1"/>
            <p:nvPr/>
          </p:nvSpPr>
          <p:spPr>
            <a:xfrm>
              <a:off x="7315200" y="1907475"/>
              <a:ext cx="3835400" cy="523220"/>
            </a:xfrm>
            <a:prstGeom prst="rect">
              <a:avLst/>
            </a:prstGeom>
            <a:noFill/>
          </p:spPr>
          <p:txBody>
            <a:bodyPr wrap="square" rtlCol="0">
              <a:spAutoFit/>
            </a:bodyPr>
            <a:lstStyle/>
            <a:p>
              <a:r>
                <a:rPr lang="hr-HR" sz="2800" b="1">
                  <a:solidFill>
                    <a:srgbClr val="005CFF"/>
                  </a:solidFill>
                  <a:latin typeface="Aptos ExtraBold" panose="020B0004020202020204" pitchFamily="34" charset="0"/>
                </a:rPr>
                <a:t>PRAKTIČNI PRIMJERI</a:t>
              </a:r>
            </a:p>
          </p:txBody>
        </p:sp>
        <p:sp>
          <p:nvSpPr>
            <p:cNvPr id="16" name="TextBox 15">
              <a:extLst>
                <a:ext uri="{FF2B5EF4-FFF2-40B4-BE49-F238E27FC236}">
                  <a16:creationId xmlns:a16="http://schemas.microsoft.com/office/drawing/2014/main" id="{45A2FFBC-4A80-1B15-500F-BD202B99657D}"/>
                </a:ext>
              </a:extLst>
            </p:cNvPr>
            <p:cNvSpPr txBox="1"/>
            <p:nvPr/>
          </p:nvSpPr>
          <p:spPr>
            <a:xfrm>
              <a:off x="7315200" y="2424563"/>
              <a:ext cx="3835400" cy="338554"/>
            </a:xfrm>
            <a:prstGeom prst="rect">
              <a:avLst/>
            </a:prstGeom>
            <a:noFill/>
          </p:spPr>
          <p:txBody>
            <a:bodyPr wrap="square" rtlCol="0">
              <a:spAutoFit/>
            </a:bodyPr>
            <a:lstStyle/>
            <a:p>
              <a:r>
                <a:rPr lang="hr-HR" sz="1600">
                  <a:solidFill>
                    <a:srgbClr val="005CFF"/>
                  </a:solidFill>
                  <a:latin typeface="Aptos Light" panose="020B0004020202020204" pitchFamily="34" charset="0"/>
                </a:rPr>
                <a:t>AKO NEMA VOLONTERA - PROZIVAMO</a:t>
              </a:r>
            </a:p>
          </p:txBody>
        </p:sp>
        <p:sp>
          <p:nvSpPr>
            <p:cNvPr id="17" name="TextBox 16">
              <a:extLst>
                <a:ext uri="{FF2B5EF4-FFF2-40B4-BE49-F238E27FC236}">
                  <a16:creationId xmlns:a16="http://schemas.microsoft.com/office/drawing/2014/main" id="{D97D69B8-1561-E37A-0E7C-4D75B11DD887}"/>
                </a:ext>
              </a:extLst>
            </p:cNvPr>
            <p:cNvSpPr txBox="1"/>
            <p:nvPr/>
          </p:nvSpPr>
          <p:spPr>
            <a:xfrm>
              <a:off x="7315200" y="2832116"/>
              <a:ext cx="4178300" cy="2031325"/>
            </a:xfrm>
            <a:prstGeom prst="rect">
              <a:avLst/>
            </a:prstGeom>
            <a:noFill/>
          </p:spPr>
          <p:txBody>
            <a:bodyPr wrap="square" rtlCol="0">
              <a:spAutoFit/>
            </a:bodyPr>
            <a:lstStyle/>
            <a:p>
              <a:r>
                <a:rPr lang="hr-HR">
                  <a:latin typeface="Aptos Light" panose="020B0004020202020204" pitchFamily="34" charset="0"/>
                </a:rPr>
                <a:t>Većina primjera su konstruirani isključivo za potrebe ove prezentacije i diskusije. Međutim, također smo ubacili i nekoliko stvarnih primjera na koje smo naišli tijekom naše dugogodišnje prakse u pravu tržišnog natjecanja, osobito prilikom provođenja </a:t>
              </a:r>
              <a:r>
                <a:rPr lang="hr-HR" err="1">
                  <a:latin typeface="Aptos Light" panose="020B0004020202020204" pitchFamily="34" charset="0"/>
                </a:rPr>
                <a:t>mock</a:t>
              </a:r>
              <a:r>
                <a:rPr lang="hr-HR">
                  <a:latin typeface="Aptos Light" panose="020B0004020202020204" pitchFamily="34" charset="0"/>
                </a:rPr>
                <a:t> </a:t>
              </a:r>
              <a:r>
                <a:rPr lang="hr-HR" err="1">
                  <a:latin typeface="Aptos Light" panose="020B0004020202020204" pitchFamily="34" charset="0"/>
                </a:rPr>
                <a:t>dawn</a:t>
              </a:r>
              <a:r>
                <a:rPr lang="hr-HR">
                  <a:latin typeface="Aptos Light" panose="020B0004020202020204" pitchFamily="34" charset="0"/>
                </a:rPr>
                <a:t> </a:t>
              </a:r>
              <a:r>
                <a:rPr lang="hr-HR" err="1">
                  <a:latin typeface="Aptos Light" panose="020B0004020202020204" pitchFamily="34" charset="0"/>
                </a:rPr>
                <a:t>raidova</a:t>
              </a:r>
              <a:r>
                <a:rPr lang="hr-HR">
                  <a:latin typeface="Aptos Light" panose="020B0004020202020204" pitchFamily="34" charset="0"/>
                </a:rPr>
                <a:t>.</a:t>
              </a:r>
            </a:p>
          </p:txBody>
        </p:sp>
      </p:grpSp>
    </p:spTree>
    <p:extLst>
      <p:ext uri="{BB962C8B-B14F-4D97-AF65-F5344CB8AC3E}">
        <p14:creationId xmlns:p14="http://schemas.microsoft.com/office/powerpoint/2010/main" val="1581524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8" name="TextBox 7">
            <a:extLst>
              <a:ext uri="{FF2B5EF4-FFF2-40B4-BE49-F238E27FC236}">
                <a16:creationId xmlns:a16="http://schemas.microsoft.com/office/drawing/2014/main" id="{7A16850F-B15A-537A-FC43-E06F85503E84}"/>
              </a:ext>
            </a:extLst>
          </p:cNvPr>
          <p:cNvSpPr txBox="1"/>
          <p:nvPr/>
        </p:nvSpPr>
        <p:spPr>
          <a:xfrm>
            <a:off x="342899" y="2551837"/>
            <a:ext cx="5067297" cy="1754326"/>
          </a:xfrm>
          <a:prstGeom prst="rect">
            <a:avLst/>
          </a:prstGeom>
          <a:noFill/>
        </p:spPr>
        <p:txBody>
          <a:bodyPr wrap="square">
            <a:spAutoFit/>
          </a:bodyPr>
          <a:lstStyle/>
          <a:p>
            <a:r>
              <a:rPr lang="hr-HR" dirty="0">
                <a:latin typeface="Aptos Light" panose="020B0004020202020204" pitchFamily="34" charset="0"/>
              </a:rPr>
              <a:t>Tijekom godišnjeg razgovora proizvođač ističe da je preporučena MPC proizvoda 9,99, i napominje da je takva cijena rezultat internog istraživanja tržišta, razgovora s kupcima i procjene osjetljivosti cijena koje su obuhvaćale i cijene konkurentskih proizvoda u maloprodaji.</a:t>
            </a:r>
          </a:p>
        </p:txBody>
      </p:sp>
      <p:sp>
        <p:nvSpPr>
          <p:cNvPr id="10" name="TextBox 9">
            <a:extLst>
              <a:ext uri="{FF2B5EF4-FFF2-40B4-BE49-F238E27FC236}">
                <a16:creationId xmlns:a16="http://schemas.microsoft.com/office/drawing/2014/main" id="{0DAEC85C-94AA-5FA0-247D-2FABA2B23C6F}"/>
              </a:ext>
            </a:extLst>
          </p:cNvPr>
          <p:cNvSpPr txBox="1"/>
          <p:nvPr/>
        </p:nvSpPr>
        <p:spPr>
          <a:xfrm>
            <a:off x="6096000" y="1208782"/>
            <a:ext cx="4076700" cy="2031325"/>
          </a:xfrm>
          <a:prstGeom prst="rect">
            <a:avLst/>
          </a:prstGeom>
          <a:noFill/>
        </p:spPr>
        <p:txBody>
          <a:bodyPr wrap="square">
            <a:spAutoFit/>
          </a:bodyPr>
          <a:lstStyle/>
          <a:p>
            <a:pPr lvl="0">
              <a:buNone/>
            </a:pPr>
            <a:r>
              <a:rPr lang="hr-HR" dirty="0">
                <a:solidFill>
                  <a:srgbClr val="005CFF"/>
                </a:solidFill>
                <a:latin typeface="Aptos Light" panose="020B0004020202020204" pitchFamily="34" charset="0"/>
              </a:rPr>
              <a:t>Distributer X je zabilježio obrazloženja proizvođača, ali nije izrazio svoje konačno mišljenje o takvoj cjenovnoj politici. </a:t>
            </a:r>
          </a:p>
          <a:p>
            <a:pPr lvl="0">
              <a:buNone/>
            </a:pPr>
            <a:r>
              <a:rPr lang="hr-HR" dirty="0">
                <a:solidFill>
                  <a:srgbClr val="005CFF"/>
                </a:solidFill>
                <a:latin typeface="Aptos Light" panose="020B0004020202020204" pitchFamily="34" charset="0"/>
              </a:rPr>
              <a:t>Nakon provedenih internih konzultacija distributer X je odlučio usvojiti preporučenu MPC proizvoda.</a:t>
            </a:r>
            <a:endParaRPr lang="en-GB" dirty="0">
              <a:solidFill>
                <a:srgbClr val="005CFF"/>
              </a:solidFill>
              <a:latin typeface="Aptos Light" panose="020B0004020202020204" pitchFamily="34" charset="0"/>
            </a:endParaRPr>
          </a:p>
        </p:txBody>
      </p:sp>
      <p:sp>
        <p:nvSpPr>
          <p:cNvPr id="12" name="TextBox 11">
            <a:extLst>
              <a:ext uri="{FF2B5EF4-FFF2-40B4-BE49-F238E27FC236}">
                <a16:creationId xmlns:a16="http://schemas.microsoft.com/office/drawing/2014/main" id="{B64BF775-5585-27E5-3941-73485ABECE2D}"/>
              </a:ext>
            </a:extLst>
          </p:cNvPr>
          <p:cNvSpPr txBox="1"/>
          <p:nvPr/>
        </p:nvSpPr>
        <p:spPr>
          <a:xfrm>
            <a:off x="6096000" y="4171890"/>
            <a:ext cx="4254500" cy="1477328"/>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Distributer X je zabilježio obrazloženja proizvođača. </a:t>
            </a:r>
          </a:p>
          <a:p>
            <a:r>
              <a:rPr lang="hr-HR" dirty="0">
                <a:solidFill>
                  <a:schemeClr val="bg1">
                    <a:lumMod val="85000"/>
                  </a:schemeClr>
                </a:solidFill>
                <a:latin typeface="Aptos Light" panose="020B0004020202020204" pitchFamily="34" charset="0"/>
              </a:rPr>
              <a:t>Nakon provedenih internih konzultacija proizvođač X obavještava distributera da će usvojiti preporučenu MPC proizvoda.</a:t>
            </a:r>
            <a:endParaRPr lang="en-GB" dirty="0">
              <a:solidFill>
                <a:schemeClr val="bg1">
                  <a:lumMod val="85000"/>
                </a:schemeClr>
              </a:solidFill>
              <a:latin typeface="Aptos Light" panose="020B0004020202020204" pitchFamily="34" charset="0"/>
            </a:endParaRPr>
          </a:p>
        </p:txBody>
      </p:sp>
      <p:cxnSp>
        <p:nvCxnSpPr>
          <p:cNvPr id="14" name="Straight Connector 13">
            <a:extLst>
              <a:ext uri="{FF2B5EF4-FFF2-40B4-BE49-F238E27FC236}">
                <a16:creationId xmlns:a16="http://schemas.microsoft.com/office/drawing/2014/main" id="{8CAAA0AE-8FC5-3F52-22F8-ED15686CDF95}"/>
              </a:ext>
            </a:extLst>
          </p:cNvPr>
          <p:cNvCxnSpPr>
            <a:cxnSpLocks/>
          </p:cNvCxnSpPr>
          <p:nvPr/>
        </p:nvCxnSpPr>
        <p:spPr>
          <a:xfrm>
            <a:off x="6096000" y="1333500"/>
            <a:ext cx="0" cy="1800225"/>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06CB61E-1064-9B72-A863-71118053E43F}"/>
              </a:ext>
            </a:extLst>
          </p:cNvPr>
          <p:cNvCxnSpPr>
            <a:cxnSpLocks/>
          </p:cNvCxnSpPr>
          <p:nvPr/>
        </p:nvCxnSpPr>
        <p:spPr>
          <a:xfrm>
            <a:off x="6096000" y="4171890"/>
            <a:ext cx="0" cy="150809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76E93E9-96BB-5F4A-4106-AD9962CD27B0}"/>
              </a:ext>
            </a:extLst>
          </p:cNvPr>
          <p:cNvSpPr txBox="1"/>
          <p:nvPr/>
        </p:nvSpPr>
        <p:spPr>
          <a:xfrm>
            <a:off x="10541004" y="1470398"/>
            <a:ext cx="990600" cy="923330"/>
          </a:xfrm>
          <a:prstGeom prst="rect">
            <a:avLst/>
          </a:prstGeom>
          <a:noFill/>
        </p:spPr>
        <p:txBody>
          <a:bodyPr wrap="square" rtlCol="0">
            <a:spAutoFit/>
          </a:bodyPr>
          <a:lstStyle/>
          <a:p>
            <a:r>
              <a:rPr lang="hr-HR" sz="5400">
                <a:effectLst/>
              </a:rPr>
              <a:t>👍🏼</a:t>
            </a:r>
            <a:endParaRPr lang="hr-HR" sz="5400"/>
          </a:p>
        </p:txBody>
      </p:sp>
      <p:sp>
        <p:nvSpPr>
          <p:cNvPr id="19" name="TextBox 18">
            <a:extLst>
              <a:ext uri="{FF2B5EF4-FFF2-40B4-BE49-F238E27FC236}">
                <a16:creationId xmlns:a16="http://schemas.microsoft.com/office/drawing/2014/main" id="{7977B6BA-1544-687A-F248-B64DA5A91D3D}"/>
              </a:ext>
            </a:extLst>
          </p:cNvPr>
          <p:cNvSpPr txBox="1"/>
          <p:nvPr/>
        </p:nvSpPr>
        <p:spPr>
          <a:xfrm>
            <a:off x="10541004" y="4464272"/>
            <a:ext cx="990600" cy="923330"/>
          </a:xfrm>
          <a:prstGeom prst="rect">
            <a:avLst/>
          </a:prstGeom>
          <a:noFill/>
        </p:spPr>
        <p:txBody>
          <a:bodyPr wrap="square">
            <a:spAutoFit/>
          </a:bodyPr>
          <a:lstStyle/>
          <a:p>
            <a:r>
              <a:rPr lang="hr-HR" sz="5400">
                <a:effectLst/>
              </a:rPr>
              <a:t>👎🏻</a:t>
            </a:r>
            <a:endParaRPr lang="hr-HR" sz="5400"/>
          </a:p>
        </p:txBody>
      </p:sp>
      <p:sp>
        <p:nvSpPr>
          <p:cNvPr id="21" name="TextBox 20">
            <a:extLst>
              <a:ext uri="{FF2B5EF4-FFF2-40B4-BE49-F238E27FC236}">
                <a16:creationId xmlns:a16="http://schemas.microsoft.com/office/drawing/2014/main" id="{9864A21F-6B64-E1D8-335F-16B6F994CA4D}"/>
              </a:ext>
            </a:extLst>
          </p:cNvPr>
          <p:cNvSpPr txBox="1"/>
          <p:nvPr/>
        </p:nvSpPr>
        <p:spPr>
          <a:xfrm>
            <a:off x="342899" y="678606"/>
            <a:ext cx="6096000" cy="5925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r-HR" sz="1800" b="0" i="0" u="none" strike="noStrike" kern="1200" cap="none" spc="0" normalizeH="0" baseline="0" noProof="0">
                <a:ln>
                  <a:noFill/>
                </a:ln>
                <a:solidFill>
                  <a:srgbClr val="005CFF"/>
                </a:solidFill>
                <a:effectLst/>
                <a:uLnTx/>
                <a:uFillTx/>
                <a:latin typeface="Aptos ExtraBold" panose="020B0004020202020204" pitchFamily="34" charset="0"/>
                <a:ea typeface="+mj-ea"/>
                <a:cs typeface="+mj-cs"/>
              </a:rPr>
              <a:t>PREPORUKA </a:t>
            </a:r>
            <a:br>
              <a:rPr kumimoji="0" lang="hr-HR" sz="1800" b="0" i="0" u="none" strike="noStrike" kern="1200" cap="none" spc="0" normalizeH="0" baseline="0" noProof="0">
                <a:ln>
                  <a:noFill/>
                </a:ln>
                <a:solidFill>
                  <a:srgbClr val="005CFF"/>
                </a:solidFill>
                <a:effectLst/>
                <a:uLnTx/>
                <a:uFillTx/>
                <a:latin typeface="Aptos ExtraBold" panose="020B0004020202020204" pitchFamily="34" charset="0"/>
                <a:ea typeface="+mj-ea"/>
                <a:cs typeface="+mj-cs"/>
              </a:rPr>
            </a:br>
            <a:r>
              <a:rPr kumimoji="0" lang="hr-HR" sz="1800" b="0" i="0" u="none" strike="noStrike" kern="1200" cap="none" spc="0" normalizeH="0" baseline="0" noProof="0">
                <a:ln>
                  <a:noFill/>
                </a:ln>
                <a:solidFill>
                  <a:srgbClr val="005CFF"/>
                </a:solidFill>
                <a:effectLst/>
                <a:uLnTx/>
                <a:uFillTx/>
                <a:latin typeface="Aptos ExtraBold" panose="020B0004020202020204" pitchFamily="34" charset="0"/>
                <a:ea typeface="+mj-ea"/>
                <a:cs typeface="+mj-cs"/>
              </a:rPr>
              <a:t>MALOPRODAJNE CIJENE (MPC</a:t>
            </a:r>
            <a:r>
              <a:rPr kumimoji="0" lang="hr-HR"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rPr>
              <a:t>)</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Tree>
    <p:extLst>
      <p:ext uri="{BB962C8B-B14F-4D97-AF65-F5344CB8AC3E}">
        <p14:creationId xmlns:p14="http://schemas.microsoft.com/office/powerpoint/2010/main" val="355024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2"/>
                                        </p:tgtEl>
                                        <p:attrNameLst>
                                          <p:attrName>style.color</p:attrName>
                                        </p:attrNameLst>
                                      </p:cBhvr>
                                      <p:to>
                                        <p:clrVal>
                                          <a:srgbClr val="005CFF"/>
                                        </p:clrVal>
                                      </p:to>
                                    </p:set>
                                  </p:childTnLst>
                                </p:cTn>
                              </p:par>
                              <p:par>
                                <p:cTn id="7" presetID="7" presetClass="emph" presetSubtype="1" nodeType="withEffect">
                                  <p:stCondLst>
                                    <p:cond delay="0"/>
                                  </p:stCondLst>
                                  <p:childTnLst>
                                    <p:set>
                                      <p:cBhvr>
                                        <p:cTn id="8" dur="indefinite"/>
                                        <p:tgtEl>
                                          <p:spTgt spid="16"/>
                                        </p:tgtEl>
                                        <p:attrNameLst>
                                          <p:attrName>stroke.color</p:attrName>
                                        </p:attrNameLst>
                                      </p:cBhvr>
                                      <p:to>
                                        <p:clrVal>
                                          <a:srgbClr val="005CFF"/>
                                        </p:clrVal>
                                      </p:to>
                                    </p:set>
                                    <p:set>
                                      <p:cBhvr>
                                        <p:cTn id="9" dur="indefinite"/>
                                        <p:tgtEl>
                                          <p:spTgt spid="16"/>
                                        </p:tgtEl>
                                        <p:attrNameLst>
                                          <p:attrName>stroke.on</p:attrName>
                                        </p:attrNameLst>
                                      </p:cBhvr>
                                      <p:to>
                                        <p:strVal val="true"/>
                                      </p:to>
                                    </p:set>
                                  </p:childTnLst>
                                </p:cTn>
                              </p:par>
                              <p:par>
                                <p:cTn id="10" presetID="3" presetClass="emph" presetSubtype="1" grpId="0" nodeType="withEffect">
                                  <p:stCondLst>
                                    <p:cond delay="0"/>
                                  </p:stCondLst>
                                  <p:childTnLst>
                                    <p:set>
                                      <p:cBhvr override="childStyle">
                                        <p:cTn id="11" dur="indefinite"/>
                                        <p:tgtEl>
                                          <p:spTgt spid="10"/>
                                        </p:tgtEl>
                                        <p:attrNameLst>
                                          <p:attrName>style.color</p:attrName>
                                        </p:attrNameLst>
                                      </p:cBhvr>
                                      <p:to>
                                        <p:clrVal>
                                          <a:schemeClr val="bg2"/>
                                        </p:clrVal>
                                      </p:to>
                                    </p:set>
                                  </p:childTnLst>
                                </p:cTn>
                              </p:par>
                              <p:par>
                                <p:cTn id="12" presetID="7" presetClass="emph" presetSubtype="1" nodeType="withEffect">
                                  <p:stCondLst>
                                    <p:cond delay="0"/>
                                  </p:stCondLst>
                                  <p:childTnLst>
                                    <p:set>
                                      <p:cBhvr>
                                        <p:cTn id="13" dur="indefinite"/>
                                        <p:tgtEl>
                                          <p:spTgt spid="14"/>
                                        </p:tgtEl>
                                        <p:attrNameLst>
                                          <p:attrName>stroke.color</p:attrName>
                                        </p:attrNameLst>
                                      </p:cBhvr>
                                      <p:to>
                                        <p:clrVal>
                                          <a:schemeClr val="bg2"/>
                                        </p:clrVal>
                                      </p:to>
                                    </p:set>
                                    <p:set>
                                      <p:cBhvr>
                                        <p:cTn id="14" dur="indefinite"/>
                                        <p:tgtEl>
                                          <p:spTgt spid="14"/>
                                        </p:tgtEl>
                                        <p:attrNameLst>
                                          <p:attrName>stroke.on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8" name="TextBox 7">
            <a:extLst>
              <a:ext uri="{FF2B5EF4-FFF2-40B4-BE49-F238E27FC236}">
                <a16:creationId xmlns:a16="http://schemas.microsoft.com/office/drawing/2014/main" id="{7A16850F-B15A-537A-FC43-E06F85503E84}"/>
              </a:ext>
            </a:extLst>
          </p:cNvPr>
          <p:cNvSpPr txBox="1"/>
          <p:nvPr/>
        </p:nvSpPr>
        <p:spPr>
          <a:xfrm>
            <a:off x="342900" y="2551837"/>
            <a:ext cx="4927600" cy="2031325"/>
          </a:xfrm>
          <a:prstGeom prst="rect">
            <a:avLst/>
          </a:prstGeom>
          <a:noFill/>
        </p:spPr>
        <p:txBody>
          <a:bodyPr wrap="square">
            <a:spAutoFit/>
          </a:bodyPr>
          <a:lstStyle/>
          <a:p>
            <a:r>
              <a:rPr lang="hr-HR" dirty="0">
                <a:latin typeface="Aptos Light" panose="020B0004020202020204" pitchFamily="34" charset="0"/>
              </a:rPr>
              <a:t>Proizvođač želi osigurati porast MPC njegovog proizvoda jer na taj način za proizvod može zahtijevati veću nabavnu cijenu. </a:t>
            </a:r>
          </a:p>
          <a:p>
            <a:r>
              <a:rPr lang="hr-HR" dirty="0">
                <a:latin typeface="Aptos Light" panose="020B0004020202020204" pitchFamily="34" charset="0"/>
              </a:rPr>
              <a:t>Stoga je proizvođač distributeru X i ostalim distributerima prezentirao novu povišenu preporučenu MPC proizvoda koja bi sa sljedećim kvartalom trebala postići željeni učinak.</a:t>
            </a:r>
          </a:p>
        </p:txBody>
      </p:sp>
      <p:sp>
        <p:nvSpPr>
          <p:cNvPr id="10" name="TextBox 9">
            <a:extLst>
              <a:ext uri="{FF2B5EF4-FFF2-40B4-BE49-F238E27FC236}">
                <a16:creationId xmlns:a16="http://schemas.microsoft.com/office/drawing/2014/main" id="{0DAEC85C-94AA-5FA0-247D-2FABA2B23C6F}"/>
              </a:ext>
            </a:extLst>
          </p:cNvPr>
          <p:cNvSpPr txBox="1"/>
          <p:nvPr/>
        </p:nvSpPr>
        <p:spPr>
          <a:xfrm>
            <a:off x="6096000" y="521871"/>
            <a:ext cx="4076700" cy="1754326"/>
          </a:xfrm>
          <a:prstGeom prst="rect">
            <a:avLst/>
          </a:prstGeom>
          <a:noFill/>
        </p:spPr>
        <p:txBody>
          <a:bodyPr wrap="square">
            <a:spAutoFit/>
          </a:bodyPr>
          <a:lstStyle/>
          <a:p>
            <a:pPr lvl="0">
              <a:buNone/>
            </a:pPr>
            <a:r>
              <a:rPr lang="hr-HR" dirty="0">
                <a:solidFill>
                  <a:srgbClr val="005CFF"/>
                </a:solidFill>
                <a:latin typeface="Aptos Light" panose="020B0004020202020204" pitchFamily="34" charset="0"/>
              </a:rPr>
              <a:t>Proizvođač je maloprodajnim trgovcima jasno dao do znanja da će im obustaviti opskrbu proizvodom ako će MPC odrediti ispod iznosa nove preporučene MPC. Distributer X prihvaća uputu dobavljača i povisuje MPC. </a:t>
            </a:r>
          </a:p>
        </p:txBody>
      </p:sp>
      <p:cxnSp>
        <p:nvCxnSpPr>
          <p:cNvPr id="14" name="Straight Connector 13">
            <a:extLst>
              <a:ext uri="{FF2B5EF4-FFF2-40B4-BE49-F238E27FC236}">
                <a16:creationId xmlns:a16="http://schemas.microsoft.com/office/drawing/2014/main" id="{8CAAA0AE-8FC5-3F52-22F8-ED15686CDF95}"/>
              </a:ext>
            </a:extLst>
          </p:cNvPr>
          <p:cNvCxnSpPr>
            <a:cxnSpLocks/>
          </p:cNvCxnSpPr>
          <p:nvPr/>
        </p:nvCxnSpPr>
        <p:spPr>
          <a:xfrm>
            <a:off x="6096000" y="646589"/>
            <a:ext cx="0" cy="1508095"/>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64BF775-5585-27E5-3941-73485ABECE2D}"/>
              </a:ext>
            </a:extLst>
          </p:cNvPr>
          <p:cNvSpPr txBox="1"/>
          <p:nvPr/>
        </p:nvSpPr>
        <p:spPr>
          <a:xfrm>
            <a:off x="6096000" y="4828034"/>
            <a:ext cx="4254500" cy="1754326"/>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Nakon nekoliko mjeseci, distributer X informira proizvođača da se njihov konkurent ne pridržava preporučene MPC proizvoda i traži informaciju o tome što proizvođač planira poduzeti po tom pitanju.</a:t>
            </a:r>
          </a:p>
        </p:txBody>
      </p:sp>
      <p:cxnSp>
        <p:nvCxnSpPr>
          <p:cNvPr id="16" name="Straight Connector 15">
            <a:extLst>
              <a:ext uri="{FF2B5EF4-FFF2-40B4-BE49-F238E27FC236}">
                <a16:creationId xmlns:a16="http://schemas.microsoft.com/office/drawing/2014/main" id="{B06CB61E-1064-9B72-A863-71118053E43F}"/>
              </a:ext>
            </a:extLst>
          </p:cNvPr>
          <p:cNvCxnSpPr>
            <a:cxnSpLocks/>
          </p:cNvCxnSpPr>
          <p:nvPr/>
        </p:nvCxnSpPr>
        <p:spPr>
          <a:xfrm>
            <a:off x="6096000" y="4828034"/>
            <a:ext cx="0" cy="150809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977B6BA-1544-687A-F248-B64DA5A91D3D}"/>
              </a:ext>
            </a:extLst>
          </p:cNvPr>
          <p:cNvSpPr txBox="1"/>
          <p:nvPr/>
        </p:nvSpPr>
        <p:spPr>
          <a:xfrm>
            <a:off x="10494089" y="937369"/>
            <a:ext cx="990600" cy="923330"/>
          </a:xfrm>
          <a:prstGeom prst="rect">
            <a:avLst/>
          </a:prstGeom>
          <a:noFill/>
        </p:spPr>
        <p:txBody>
          <a:bodyPr wrap="square">
            <a:spAutoFit/>
          </a:bodyPr>
          <a:lstStyle/>
          <a:p>
            <a:r>
              <a:rPr lang="hr-HR" sz="5400">
                <a:effectLst/>
              </a:rPr>
              <a:t>👎🏻</a:t>
            </a:r>
            <a:endParaRPr lang="hr-HR" sz="5400"/>
          </a:p>
        </p:txBody>
      </p:sp>
      <p:sp>
        <p:nvSpPr>
          <p:cNvPr id="3" name="TextBox 2">
            <a:extLst>
              <a:ext uri="{FF2B5EF4-FFF2-40B4-BE49-F238E27FC236}">
                <a16:creationId xmlns:a16="http://schemas.microsoft.com/office/drawing/2014/main" id="{67298806-F278-1F43-CFC6-CA8B57DA4DE5}"/>
              </a:ext>
            </a:extLst>
          </p:cNvPr>
          <p:cNvSpPr txBox="1"/>
          <p:nvPr/>
        </p:nvSpPr>
        <p:spPr>
          <a:xfrm>
            <a:off x="6096000" y="2536453"/>
            <a:ext cx="4254500" cy="2031325"/>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Tijekom razgovora proizvođač nije prijetio obustavom opskrbe proizvoda, ali je distributeru X natuknuo da će njegova dva najveća konkurenta povisiti MPC proizvoda u skladu s preporučenom MPC.</a:t>
            </a:r>
          </a:p>
          <a:p>
            <a:r>
              <a:rPr lang="hr-HR" dirty="0">
                <a:solidFill>
                  <a:schemeClr val="bg1">
                    <a:lumMod val="85000"/>
                  </a:schemeClr>
                </a:solidFill>
                <a:latin typeface="Aptos Light" panose="020B0004020202020204" pitchFamily="34" charset="0"/>
              </a:rPr>
              <a:t>Distributer X izjavljuje da će se prilagoditi promjenama na tržištu</a:t>
            </a:r>
          </a:p>
        </p:txBody>
      </p:sp>
      <p:cxnSp>
        <p:nvCxnSpPr>
          <p:cNvPr id="5" name="Straight Connector 4">
            <a:extLst>
              <a:ext uri="{FF2B5EF4-FFF2-40B4-BE49-F238E27FC236}">
                <a16:creationId xmlns:a16="http://schemas.microsoft.com/office/drawing/2014/main" id="{C1A9A0F7-ED4C-3E72-B9BA-3365D7EF7411}"/>
              </a:ext>
            </a:extLst>
          </p:cNvPr>
          <p:cNvCxnSpPr>
            <a:cxnSpLocks/>
          </p:cNvCxnSpPr>
          <p:nvPr/>
        </p:nvCxnSpPr>
        <p:spPr>
          <a:xfrm>
            <a:off x="6096000" y="2536453"/>
            <a:ext cx="0" cy="1927819"/>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8643F41-0F8E-E034-7710-9239AA13CC50}"/>
              </a:ext>
            </a:extLst>
          </p:cNvPr>
          <p:cNvSpPr txBox="1"/>
          <p:nvPr/>
        </p:nvSpPr>
        <p:spPr>
          <a:xfrm>
            <a:off x="10494089" y="3038697"/>
            <a:ext cx="990600" cy="923330"/>
          </a:xfrm>
          <a:prstGeom prst="rect">
            <a:avLst/>
          </a:prstGeom>
          <a:noFill/>
        </p:spPr>
        <p:txBody>
          <a:bodyPr wrap="square">
            <a:spAutoFit/>
          </a:bodyPr>
          <a:lstStyle/>
          <a:p>
            <a:r>
              <a:rPr lang="hr-HR" sz="5400">
                <a:effectLst/>
              </a:rPr>
              <a:t>👎🏻</a:t>
            </a:r>
            <a:endParaRPr lang="hr-HR" sz="5400"/>
          </a:p>
        </p:txBody>
      </p:sp>
      <p:sp>
        <p:nvSpPr>
          <p:cNvPr id="15" name="TextBox 14">
            <a:extLst>
              <a:ext uri="{FF2B5EF4-FFF2-40B4-BE49-F238E27FC236}">
                <a16:creationId xmlns:a16="http://schemas.microsoft.com/office/drawing/2014/main" id="{3B72C17F-051B-CBD9-E339-227FE2C3D910}"/>
              </a:ext>
            </a:extLst>
          </p:cNvPr>
          <p:cNvSpPr txBox="1"/>
          <p:nvPr/>
        </p:nvSpPr>
        <p:spPr>
          <a:xfrm>
            <a:off x="10494089" y="5105033"/>
            <a:ext cx="990600" cy="923330"/>
          </a:xfrm>
          <a:prstGeom prst="rect">
            <a:avLst/>
          </a:prstGeom>
          <a:noFill/>
        </p:spPr>
        <p:txBody>
          <a:bodyPr wrap="square">
            <a:spAutoFit/>
          </a:bodyPr>
          <a:lstStyle/>
          <a:p>
            <a:r>
              <a:rPr lang="hr-HR" sz="5400">
                <a:effectLst/>
              </a:rPr>
              <a:t>👎🏻</a:t>
            </a:r>
            <a:endParaRPr lang="hr-HR" sz="5400"/>
          </a:p>
        </p:txBody>
      </p:sp>
      <p:sp>
        <p:nvSpPr>
          <p:cNvPr id="18" name="TextBox 17">
            <a:extLst>
              <a:ext uri="{FF2B5EF4-FFF2-40B4-BE49-F238E27FC236}">
                <a16:creationId xmlns:a16="http://schemas.microsoft.com/office/drawing/2014/main" id="{9E6C7E7D-BF29-19EA-9FC7-30859814B11B}"/>
              </a:ext>
            </a:extLst>
          </p:cNvPr>
          <p:cNvSpPr txBox="1"/>
          <p:nvPr/>
        </p:nvSpPr>
        <p:spPr>
          <a:xfrm>
            <a:off x="342899" y="678606"/>
            <a:ext cx="6096000" cy="5925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r-HR" sz="1800" b="0" i="0" u="none" strike="noStrike" kern="1200" cap="none" spc="0" normalizeH="0" baseline="0" noProof="0">
                <a:ln>
                  <a:noFill/>
                </a:ln>
                <a:solidFill>
                  <a:srgbClr val="005CFF"/>
                </a:solidFill>
                <a:effectLst/>
                <a:uLnTx/>
                <a:uFillTx/>
                <a:latin typeface="Aptos ExtraBold" panose="020B0004020202020204" pitchFamily="34" charset="0"/>
                <a:ea typeface="+mj-ea"/>
                <a:cs typeface="+mj-cs"/>
              </a:rPr>
              <a:t>PREPORUKA </a:t>
            </a:r>
            <a:br>
              <a:rPr kumimoji="0" lang="hr-HR" sz="1800" b="0" i="0" u="none" strike="noStrike" kern="1200" cap="none" spc="0" normalizeH="0" baseline="0" noProof="0">
                <a:ln>
                  <a:noFill/>
                </a:ln>
                <a:solidFill>
                  <a:srgbClr val="005CFF"/>
                </a:solidFill>
                <a:effectLst/>
                <a:uLnTx/>
                <a:uFillTx/>
                <a:latin typeface="Aptos ExtraBold" panose="020B0004020202020204" pitchFamily="34" charset="0"/>
                <a:ea typeface="+mj-ea"/>
                <a:cs typeface="+mj-cs"/>
              </a:rPr>
            </a:br>
            <a:r>
              <a:rPr kumimoji="0" lang="hr-HR" sz="1800" b="0" i="0" u="none" strike="noStrike" kern="1200" cap="none" spc="0" normalizeH="0" baseline="0" noProof="0">
                <a:ln>
                  <a:noFill/>
                </a:ln>
                <a:solidFill>
                  <a:srgbClr val="005CFF"/>
                </a:solidFill>
                <a:effectLst/>
                <a:uLnTx/>
                <a:uFillTx/>
                <a:latin typeface="Aptos ExtraBold" panose="020B0004020202020204" pitchFamily="34" charset="0"/>
                <a:ea typeface="+mj-ea"/>
                <a:cs typeface="+mj-cs"/>
              </a:rPr>
              <a:t>MALOPRODAJNE CIJENE (MPC</a:t>
            </a:r>
            <a:r>
              <a:rPr kumimoji="0" lang="hr-HR"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rPr>
              <a:t>)</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Tree>
    <p:extLst>
      <p:ext uri="{BB962C8B-B14F-4D97-AF65-F5344CB8AC3E}">
        <p14:creationId xmlns:p14="http://schemas.microsoft.com/office/powerpoint/2010/main" val="227234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mph" presetSubtype="1" nodeType="clickEffect">
                                  <p:stCondLst>
                                    <p:cond delay="0"/>
                                  </p:stCondLst>
                                  <p:childTnLst>
                                    <p:set>
                                      <p:cBhvr>
                                        <p:cTn id="10" dur="indefinite"/>
                                        <p:tgtEl>
                                          <p:spTgt spid="14"/>
                                        </p:tgtEl>
                                        <p:attrNameLst>
                                          <p:attrName>stroke.color</p:attrName>
                                        </p:attrNameLst>
                                      </p:cBhvr>
                                      <p:to>
                                        <p:clrVal>
                                          <a:schemeClr val="bg2"/>
                                        </p:clrVal>
                                      </p:to>
                                    </p:set>
                                    <p:set>
                                      <p:cBhvr>
                                        <p:cTn id="11" dur="indefinite"/>
                                        <p:tgtEl>
                                          <p:spTgt spid="14"/>
                                        </p:tgtEl>
                                        <p:attrNameLst>
                                          <p:attrName>stroke.on</p:attrName>
                                        </p:attrNameLst>
                                      </p:cBhvr>
                                      <p:to>
                                        <p:strVal val="true"/>
                                      </p:to>
                                    </p:set>
                                  </p:childTnLst>
                                </p:cTn>
                              </p:par>
                              <p:par>
                                <p:cTn id="12" presetID="3" presetClass="emph" presetSubtype="1" nodeType="withEffect">
                                  <p:stCondLst>
                                    <p:cond delay="0"/>
                                  </p:stCondLst>
                                  <p:childTnLst>
                                    <p:set>
                                      <p:cBhvr override="childStyle">
                                        <p:cTn id="13" dur="indefinite"/>
                                        <p:tgtEl>
                                          <p:spTgt spid="10">
                                            <p:txEl>
                                              <p:pRg st="0" end="0"/>
                                            </p:txEl>
                                          </p:spTgt>
                                        </p:tgtEl>
                                        <p:attrNameLst>
                                          <p:attrName>style.color</p:attrName>
                                        </p:attrNameLst>
                                      </p:cBhvr>
                                      <p:to>
                                        <p:clrVal>
                                          <a:schemeClr val="bg2"/>
                                        </p:clrVal>
                                      </p:to>
                                    </p:set>
                                  </p:childTnLst>
                                </p:cTn>
                              </p:par>
                              <p:par>
                                <p:cTn id="14" presetID="3" presetClass="emph" presetSubtype="1" grpId="0" nodeType="withEffect">
                                  <p:stCondLst>
                                    <p:cond delay="0"/>
                                  </p:stCondLst>
                                  <p:childTnLst>
                                    <p:set>
                                      <p:cBhvr override="childStyle">
                                        <p:cTn id="15" dur="indefinite"/>
                                        <p:tgtEl>
                                          <p:spTgt spid="3"/>
                                        </p:tgtEl>
                                        <p:attrNameLst>
                                          <p:attrName>style.color</p:attrName>
                                        </p:attrNameLst>
                                      </p:cBhvr>
                                      <p:to>
                                        <p:clrVal>
                                          <a:srgbClr val="005CFF"/>
                                        </p:clrVal>
                                      </p:to>
                                    </p:set>
                                  </p:childTnLst>
                                </p:cTn>
                              </p:par>
                              <p:par>
                                <p:cTn id="16" presetID="7" presetClass="emph" presetSubtype="1" nodeType="withEffect">
                                  <p:stCondLst>
                                    <p:cond delay="0"/>
                                  </p:stCondLst>
                                  <p:childTnLst>
                                    <p:set>
                                      <p:cBhvr>
                                        <p:cTn id="17" dur="indefinite"/>
                                        <p:tgtEl>
                                          <p:spTgt spid="5"/>
                                        </p:tgtEl>
                                        <p:attrNameLst>
                                          <p:attrName>stroke.color</p:attrName>
                                        </p:attrNameLst>
                                      </p:cBhvr>
                                      <p:to>
                                        <p:clrVal>
                                          <a:srgbClr val="005CFF"/>
                                        </p:clrVal>
                                      </p:to>
                                    </p:set>
                                    <p:set>
                                      <p:cBhvr>
                                        <p:cTn id="18" dur="indefinite"/>
                                        <p:tgtEl>
                                          <p:spTgt spid="5"/>
                                        </p:tgtEl>
                                        <p:attrNameLst>
                                          <p:attrName>stroke.on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1" grpId="1" nodeType="clickEffect">
                                  <p:stCondLst>
                                    <p:cond delay="0"/>
                                  </p:stCondLst>
                                  <p:childTnLst>
                                    <p:set>
                                      <p:cBhvr override="childStyle">
                                        <p:cTn id="26" dur="indefinite"/>
                                        <p:tgtEl>
                                          <p:spTgt spid="3"/>
                                        </p:tgtEl>
                                        <p:attrNameLst>
                                          <p:attrName>style.color</p:attrName>
                                        </p:attrNameLst>
                                      </p:cBhvr>
                                      <p:to>
                                        <p:clrVal>
                                          <a:schemeClr val="bg2"/>
                                        </p:clrVal>
                                      </p:to>
                                    </p:set>
                                  </p:childTnLst>
                                </p:cTn>
                              </p:par>
                              <p:par>
                                <p:cTn id="27" presetID="7" presetClass="emph" presetSubtype="2" fill="hold" nodeType="withEffect">
                                  <p:stCondLst>
                                    <p:cond delay="0"/>
                                  </p:stCondLst>
                                  <p:childTnLst>
                                    <p:animClr clrSpc="rgb" dir="cw">
                                      <p:cBhvr>
                                        <p:cTn id="28" dur="2000" fill="hold"/>
                                        <p:tgtEl>
                                          <p:spTgt spid="5"/>
                                        </p:tgtEl>
                                        <p:attrNameLst>
                                          <p:attrName>stroke.color</p:attrName>
                                        </p:attrNameLst>
                                      </p:cBhvr>
                                      <p:to>
                                        <a:schemeClr val="bg2"/>
                                      </p:to>
                                    </p:animClr>
                                    <p:set>
                                      <p:cBhvr>
                                        <p:cTn id="29" dur="2000" fill="hold"/>
                                        <p:tgtEl>
                                          <p:spTgt spid="5"/>
                                        </p:tgtEl>
                                        <p:attrNameLst>
                                          <p:attrName>stroke.on</p:attrName>
                                        </p:attrNameLst>
                                      </p:cBhvr>
                                      <p:to>
                                        <p:strVal val="true"/>
                                      </p:to>
                                    </p:set>
                                  </p:childTnLst>
                                </p:cTn>
                              </p:par>
                              <p:par>
                                <p:cTn id="30" presetID="3" presetClass="emph" presetSubtype="1" grpId="0" nodeType="withEffect">
                                  <p:stCondLst>
                                    <p:cond delay="0"/>
                                  </p:stCondLst>
                                  <p:childTnLst>
                                    <p:set>
                                      <p:cBhvr override="childStyle">
                                        <p:cTn id="31" dur="indefinite"/>
                                        <p:tgtEl>
                                          <p:spTgt spid="12"/>
                                        </p:tgtEl>
                                        <p:attrNameLst>
                                          <p:attrName>style.color</p:attrName>
                                        </p:attrNameLst>
                                      </p:cBhvr>
                                      <p:to>
                                        <p:clrVal>
                                          <a:srgbClr val="005CFF"/>
                                        </p:clrVal>
                                      </p:to>
                                    </p:set>
                                  </p:childTnLst>
                                </p:cTn>
                              </p:par>
                              <p:par>
                                <p:cTn id="32" presetID="7" presetClass="emph" presetSubtype="1" nodeType="withEffect">
                                  <p:stCondLst>
                                    <p:cond delay="0"/>
                                  </p:stCondLst>
                                  <p:childTnLst>
                                    <p:set>
                                      <p:cBhvr>
                                        <p:cTn id="33" dur="indefinite"/>
                                        <p:tgtEl>
                                          <p:spTgt spid="16"/>
                                        </p:tgtEl>
                                        <p:attrNameLst>
                                          <p:attrName>stroke.color</p:attrName>
                                        </p:attrNameLst>
                                      </p:cBhvr>
                                      <p:to>
                                        <p:clrVal>
                                          <a:srgbClr val="005CFF"/>
                                        </p:clrVal>
                                      </p:to>
                                    </p:set>
                                    <p:set>
                                      <p:cBhvr>
                                        <p:cTn id="34" dur="indefinite"/>
                                        <p:tgtEl>
                                          <p:spTgt spid="16"/>
                                        </p:tgtEl>
                                        <p:attrNameLst>
                                          <p:attrName>stroke.on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 grpId="0"/>
      <p:bldP spid="3" grpId="1"/>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8" name="TextBox 7">
            <a:extLst>
              <a:ext uri="{FF2B5EF4-FFF2-40B4-BE49-F238E27FC236}">
                <a16:creationId xmlns:a16="http://schemas.microsoft.com/office/drawing/2014/main" id="{7A16850F-B15A-537A-FC43-E06F85503E84}"/>
              </a:ext>
            </a:extLst>
          </p:cNvPr>
          <p:cNvSpPr txBox="1"/>
          <p:nvPr/>
        </p:nvSpPr>
        <p:spPr>
          <a:xfrm>
            <a:off x="342900" y="2551837"/>
            <a:ext cx="3251200" cy="1477328"/>
          </a:xfrm>
          <a:prstGeom prst="rect">
            <a:avLst/>
          </a:prstGeom>
          <a:noFill/>
        </p:spPr>
        <p:txBody>
          <a:bodyPr wrap="square">
            <a:spAutoFit/>
          </a:bodyPr>
          <a:lstStyle/>
          <a:p>
            <a:r>
              <a:rPr lang="hr-HR" dirty="0">
                <a:latin typeface="Aptos Light" panose="020B0004020202020204" pitchFamily="34" charset="0"/>
              </a:rPr>
              <a:t>Proizvođač je objavio povišenu preporučenu MPC proizvoda.</a:t>
            </a:r>
          </a:p>
          <a:p>
            <a:r>
              <a:rPr lang="hr-HR" dirty="0">
                <a:latin typeface="Aptos Light" panose="020B0004020202020204" pitchFamily="34" charset="0"/>
              </a:rPr>
              <a:t>Distributer X je implementirao takvu MPC proizvoda, ali njegov najveći konkurent Y nije.</a:t>
            </a:r>
          </a:p>
        </p:txBody>
      </p:sp>
      <p:sp>
        <p:nvSpPr>
          <p:cNvPr id="10" name="TextBox 9">
            <a:extLst>
              <a:ext uri="{FF2B5EF4-FFF2-40B4-BE49-F238E27FC236}">
                <a16:creationId xmlns:a16="http://schemas.microsoft.com/office/drawing/2014/main" id="{0DAEC85C-94AA-5FA0-247D-2FABA2B23C6F}"/>
              </a:ext>
            </a:extLst>
          </p:cNvPr>
          <p:cNvSpPr txBox="1"/>
          <p:nvPr/>
        </p:nvSpPr>
        <p:spPr>
          <a:xfrm>
            <a:off x="3809484" y="1628507"/>
            <a:ext cx="3433405" cy="923330"/>
          </a:xfrm>
          <a:prstGeom prst="rect">
            <a:avLst/>
          </a:prstGeom>
          <a:noFill/>
        </p:spPr>
        <p:txBody>
          <a:bodyPr wrap="square">
            <a:spAutoFit/>
          </a:bodyPr>
          <a:lstStyle/>
          <a:p>
            <a:pPr lvl="0" algn="just"/>
            <a:r>
              <a:rPr lang="hr-HR" dirty="0">
                <a:solidFill>
                  <a:srgbClr val="005CFF"/>
                </a:solidFill>
              </a:rPr>
              <a:t>Distributer X je nakon kratkog vremena prisiljen sniziti MPC proizvoda.</a:t>
            </a:r>
          </a:p>
        </p:txBody>
      </p:sp>
      <p:cxnSp>
        <p:nvCxnSpPr>
          <p:cNvPr id="14" name="Straight Connector 13">
            <a:extLst>
              <a:ext uri="{FF2B5EF4-FFF2-40B4-BE49-F238E27FC236}">
                <a16:creationId xmlns:a16="http://schemas.microsoft.com/office/drawing/2014/main" id="{8CAAA0AE-8FC5-3F52-22F8-ED15686CDF95}"/>
              </a:ext>
            </a:extLst>
          </p:cNvPr>
          <p:cNvCxnSpPr>
            <a:cxnSpLocks/>
          </p:cNvCxnSpPr>
          <p:nvPr/>
        </p:nvCxnSpPr>
        <p:spPr>
          <a:xfrm>
            <a:off x="3826073" y="1732497"/>
            <a:ext cx="0" cy="690736"/>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977B6BA-1544-687A-F248-B64DA5A91D3D}"/>
              </a:ext>
            </a:extLst>
          </p:cNvPr>
          <p:cNvSpPr txBox="1"/>
          <p:nvPr/>
        </p:nvSpPr>
        <p:spPr>
          <a:xfrm rot="10800000">
            <a:off x="7028026" y="1578470"/>
            <a:ext cx="817459" cy="707886"/>
          </a:xfrm>
          <a:prstGeom prst="rect">
            <a:avLst/>
          </a:prstGeom>
          <a:noFill/>
        </p:spPr>
        <p:txBody>
          <a:bodyPr wrap="square">
            <a:spAutoFit/>
          </a:bodyPr>
          <a:lstStyle/>
          <a:p>
            <a:r>
              <a:rPr lang="hr-HR" sz="4000">
                <a:effectLst/>
              </a:rPr>
              <a:t>👎🏻</a:t>
            </a:r>
            <a:endParaRPr lang="hr-HR" sz="4000"/>
          </a:p>
        </p:txBody>
      </p:sp>
      <p:sp>
        <p:nvSpPr>
          <p:cNvPr id="3" name="TextBox 2">
            <a:extLst>
              <a:ext uri="{FF2B5EF4-FFF2-40B4-BE49-F238E27FC236}">
                <a16:creationId xmlns:a16="http://schemas.microsoft.com/office/drawing/2014/main" id="{67298806-F278-1F43-CFC6-CA8B57DA4DE5}"/>
              </a:ext>
            </a:extLst>
          </p:cNvPr>
          <p:cNvSpPr txBox="1"/>
          <p:nvPr/>
        </p:nvSpPr>
        <p:spPr>
          <a:xfrm>
            <a:off x="3809484" y="3523143"/>
            <a:ext cx="3433404" cy="1477328"/>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Distributer X  je obavijestio proizvođača da se Y ne pridržava preporučene MPC proizvoda.</a:t>
            </a:r>
          </a:p>
          <a:p>
            <a:r>
              <a:rPr lang="hr-HR" dirty="0">
                <a:solidFill>
                  <a:schemeClr val="bg1">
                    <a:lumMod val="85000"/>
                  </a:schemeClr>
                </a:solidFill>
                <a:latin typeface="Aptos Light" panose="020B0004020202020204" pitchFamily="34" charset="0"/>
              </a:rPr>
              <a:t>Distributer X  je svjestan da će proizvođač izvršiti pritisak na Y</a:t>
            </a:r>
          </a:p>
        </p:txBody>
      </p:sp>
      <p:cxnSp>
        <p:nvCxnSpPr>
          <p:cNvPr id="5" name="Straight Connector 4">
            <a:extLst>
              <a:ext uri="{FF2B5EF4-FFF2-40B4-BE49-F238E27FC236}">
                <a16:creationId xmlns:a16="http://schemas.microsoft.com/office/drawing/2014/main" id="{C1A9A0F7-ED4C-3E72-B9BA-3365D7EF7411}"/>
              </a:ext>
            </a:extLst>
          </p:cNvPr>
          <p:cNvCxnSpPr>
            <a:cxnSpLocks/>
          </p:cNvCxnSpPr>
          <p:nvPr/>
        </p:nvCxnSpPr>
        <p:spPr>
          <a:xfrm>
            <a:off x="3809483" y="3502649"/>
            <a:ext cx="0" cy="1497822"/>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8643F41-0F8E-E034-7710-9239AA13CC50}"/>
              </a:ext>
            </a:extLst>
          </p:cNvPr>
          <p:cNvSpPr txBox="1"/>
          <p:nvPr/>
        </p:nvSpPr>
        <p:spPr>
          <a:xfrm>
            <a:off x="6941455" y="3841867"/>
            <a:ext cx="990600" cy="707886"/>
          </a:xfrm>
          <a:prstGeom prst="rect">
            <a:avLst/>
          </a:prstGeom>
          <a:noFill/>
        </p:spPr>
        <p:txBody>
          <a:bodyPr wrap="square">
            <a:spAutoFit/>
          </a:bodyPr>
          <a:lstStyle/>
          <a:p>
            <a:r>
              <a:rPr lang="hr-HR" sz="4000">
                <a:effectLst/>
              </a:rPr>
              <a:t>👎🏻</a:t>
            </a:r>
            <a:endParaRPr lang="hr-HR" sz="4000"/>
          </a:p>
        </p:txBody>
      </p:sp>
      <p:sp>
        <p:nvSpPr>
          <p:cNvPr id="23" name="TextBox 22">
            <a:extLst>
              <a:ext uri="{FF2B5EF4-FFF2-40B4-BE49-F238E27FC236}">
                <a16:creationId xmlns:a16="http://schemas.microsoft.com/office/drawing/2014/main" id="{B4983AD0-55B2-A97A-E484-A8780749F762}"/>
              </a:ext>
            </a:extLst>
          </p:cNvPr>
          <p:cNvSpPr txBox="1"/>
          <p:nvPr/>
        </p:nvSpPr>
        <p:spPr>
          <a:xfrm>
            <a:off x="7700604" y="347501"/>
            <a:ext cx="3983396" cy="2308324"/>
          </a:xfrm>
          <a:prstGeom prst="rect">
            <a:avLst/>
          </a:prstGeom>
          <a:noFill/>
        </p:spPr>
        <p:txBody>
          <a:bodyPr wrap="square">
            <a:spAutoFit/>
          </a:bodyPr>
          <a:lstStyle/>
          <a:p>
            <a:pPr lvl="0"/>
            <a:r>
              <a:rPr lang="hr-HR" dirty="0">
                <a:solidFill>
                  <a:schemeClr val="bg1">
                    <a:lumMod val="85000"/>
                  </a:schemeClr>
                </a:solidFill>
                <a:latin typeface="Aptos Light" panose="020B0004020202020204" pitchFamily="34" charset="0"/>
              </a:rPr>
              <a:t>Sljedeće godine distributer X odbija proizvođačev zahtjev za povišenjem nabavne cijene proizvoda još pri tome napominjući da je zbog trenutne MPC marža premala.</a:t>
            </a:r>
          </a:p>
          <a:p>
            <a:pPr lvl="0"/>
            <a:r>
              <a:rPr lang="hr-HR" dirty="0">
                <a:solidFill>
                  <a:schemeClr val="bg1">
                    <a:lumMod val="85000"/>
                  </a:schemeClr>
                </a:solidFill>
                <a:latin typeface="Aptos Light" panose="020B0004020202020204" pitchFamily="34" charset="0"/>
              </a:rPr>
              <a:t>Izjavljuje da će pristati na veću nabavnu cijenu ako od </a:t>
            </a:r>
            <a:r>
              <a:rPr lang="hr-HR" dirty="0" err="1">
                <a:solidFill>
                  <a:schemeClr val="bg1">
                    <a:lumMod val="85000"/>
                  </a:schemeClr>
                </a:solidFill>
                <a:latin typeface="Aptos Light" panose="020B0004020202020204" pitchFamily="34" charset="0"/>
              </a:rPr>
              <a:t>proizvođeča</a:t>
            </a:r>
            <a:r>
              <a:rPr lang="hr-HR" dirty="0">
                <a:solidFill>
                  <a:schemeClr val="bg1">
                    <a:lumMod val="85000"/>
                  </a:schemeClr>
                </a:solidFill>
                <a:latin typeface="Aptos Light" panose="020B0004020202020204" pitchFamily="34" charset="0"/>
              </a:rPr>
              <a:t> zauzvrat dobije određene ekonomske ustupke.</a:t>
            </a:r>
          </a:p>
        </p:txBody>
      </p:sp>
      <p:sp>
        <p:nvSpPr>
          <p:cNvPr id="24" name="TextBox 23">
            <a:extLst>
              <a:ext uri="{FF2B5EF4-FFF2-40B4-BE49-F238E27FC236}">
                <a16:creationId xmlns:a16="http://schemas.microsoft.com/office/drawing/2014/main" id="{EC8ABEF1-2479-B5C1-8A7A-E76FC1B81643}"/>
              </a:ext>
            </a:extLst>
          </p:cNvPr>
          <p:cNvSpPr txBox="1"/>
          <p:nvPr/>
        </p:nvSpPr>
        <p:spPr>
          <a:xfrm rot="10800000">
            <a:off x="11243386" y="1246419"/>
            <a:ext cx="990600" cy="707886"/>
          </a:xfrm>
          <a:prstGeom prst="rect">
            <a:avLst/>
          </a:prstGeom>
          <a:noFill/>
        </p:spPr>
        <p:txBody>
          <a:bodyPr wrap="square">
            <a:spAutoFit/>
          </a:bodyPr>
          <a:lstStyle/>
          <a:p>
            <a:r>
              <a:rPr lang="hr-HR" sz="4000">
                <a:effectLst/>
              </a:rPr>
              <a:t>👎🏻</a:t>
            </a:r>
            <a:endParaRPr lang="hr-HR" sz="4000"/>
          </a:p>
        </p:txBody>
      </p:sp>
      <p:sp>
        <p:nvSpPr>
          <p:cNvPr id="26" name="TextBox 25">
            <a:extLst>
              <a:ext uri="{FF2B5EF4-FFF2-40B4-BE49-F238E27FC236}">
                <a16:creationId xmlns:a16="http://schemas.microsoft.com/office/drawing/2014/main" id="{2C9E9D81-F534-4424-8BD1-67F3EF0D4D61}"/>
              </a:ext>
            </a:extLst>
          </p:cNvPr>
          <p:cNvSpPr txBox="1"/>
          <p:nvPr/>
        </p:nvSpPr>
        <p:spPr>
          <a:xfrm>
            <a:off x="7803764" y="3853290"/>
            <a:ext cx="3774358" cy="2308324"/>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Proizvođač je obećao da će ispitati zašto Y nije implementirao preporučenu MPC proizvoda.</a:t>
            </a:r>
          </a:p>
          <a:p>
            <a:r>
              <a:rPr lang="hr-HR" dirty="0">
                <a:solidFill>
                  <a:schemeClr val="bg1">
                    <a:lumMod val="85000"/>
                  </a:schemeClr>
                </a:solidFill>
                <a:latin typeface="Aptos Light" panose="020B0004020202020204" pitchFamily="34" charset="0"/>
              </a:rPr>
              <a:t>Primarni cilj proizvođača je upravljanje cijenom i želi eliminirati svaku prijetnju cjenovnoj politici kojoj i proizvođači i distributeri zajednički teže.</a:t>
            </a:r>
          </a:p>
        </p:txBody>
      </p:sp>
      <p:cxnSp>
        <p:nvCxnSpPr>
          <p:cNvPr id="27" name="Straight Connector 26">
            <a:extLst>
              <a:ext uri="{FF2B5EF4-FFF2-40B4-BE49-F238E27FC236}">
                <a16:creationId xmlns:a16="http://schemas.microsoft.com/office/drawing/2014/main" id="{15A0116E-2FA0-3357-1CCB-DDD5BAAFDEEB}"/>
              </a:ext>
            </a:extLst>
          </p:cNvPr>
          <p:cNvCxnSpPr>
            <a:cxnSpLocks/>
          </p:cNvCxnSpPr>
          <p:nvPr/>
        </p:nvCxnSpPr>
        <p:spPr>
          <a:xfrm>
            <a:off x="7700604" y="444825"/>
            <a:ext cx="0" cy="231107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51BF94-9C71-AE4D-CDB4-1F826BBFC66A}"/>
              </a:ext>
            </a:extLst>
          </p:cNvPr>
          <p:cNvCxnSpPr>
            <a:cxnSpLocks/>
          </p:cNvCxnSpPr>
          <p:nvPr/>
        </p:nvCxnSpPr>
        <p:spPr>
          <a:xfrm>
            <a:off x="7803764" y="3979353"/>
            <a:ext cx="0" cy="17780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56AAA50-5B8F-4D9E-C576-EF7C2E5EFBAA}"/>
              </a:ext>
            </a:extLst>
          </p:cNvPr>
          <p:cNvSpPr txBox="1"/>
          <p:nvPr/>
        </p:nvSpPr>
        <p:spPr>
          <a:xfrm>
            <a:off x="11302743" y="4549753"/>
            <a:ext cx="990600" cy="707886"/>
          </a:xfrm>
          <a:prstGeom prst="rect">
            <a:avLst/>
          </a:prstGeom>
          <a:noFill/>
        </p:spPr>
        <p:txBody>
          <a:bodyPr wrap="square">
            <a:spAutoFit/>
          </a:bodyPr>
          <a:lstStyle/>
          <a:p>
            <a:r>
              <a:rPr lang="hr-HR" sz="4000">
                <a:effectLst/>
              </a:rPr>
              <a:t>👎🏻</a:t>
            </a:r>
            <a:endParaRPr lang="hr-HR" sz="4000"/>
          </a:p>
        </p:txBody>
      </p:sp>
      <p:sp>
        <p:nvSpPr>
          <p:cNvPr id="35" name="TextBox 34">
            <a:extLst>
              <a:ext uri="{FF2B5EF4-FFF2-40B4-BE49-F238E27FC236}">
                <a16:creationId xmlns:a16="http://schemas.microsoft.com/office/drawing/2014/main" id="{C6790353-AA16-8F04-FEF4-BD7A325E92AE}"/>
              </a:ext>
            </a:extLst>
          </p:cNvPr>
          <p:cNvSpPr txBox="1"/>
          <p:nvPr/>
        </p:nvSpPr>
        <p:spPr>
          <a:xfrm>
            <a:off x="342899" y="678606"/>
            <a:ext cx="3466585" cy="3432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r-HR">
                <a:solidFill>
                  <a:srgbClr val="005CFF"/>
                </a:solidFill>
                <a:latin typeface="Aptos ExtraBold" panose="020B0004020202020204" pitchFamily="34" charset="0"/>
                <a:ea typeface="+mj-ea"/>
                <a:cs typeface="+mj-cs"/>
              </a:rPr>
              <a:t>GARANCIJA CIJENA</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Tree>
    <p:extLst>
      <p:ext uri="{BB962C8B-B14F-4D97-AF65-F5344CB8AC3E}">
        <p14:creationId xmlns:p14="http://schemas.microsoft.com/office/powerpoint/2010/main" val="23469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nodeType="clickEffect">
                                  <p:stCondLst>
                                    <p:cond delay="0"/>
                                  </p:stCondLst>
                                  <p:childTnLst>
                                    <p:set>
                                      <p:cBhvr override="childStyle">
                                        <p:cTn id="10" dur="indefinite"/>
                                        <p:tgtEl>
                                          <p:spTgt spid="23">
                                            <p:txEl>
                                              <p:pRg st="0" end="0"/>
                                            </p:txEl>
                                          </p:spTgt>
                                        </p:tgtEl>
                                        <p:attrNameLst>
                                          <p:attrName>style.color</p:attrName>
                                        </p:attrNameLst>
                                      </p:cBhvr>
                                      <p:to>
                                        <p:clrVal>
                                          <a:srgbClr val="005CFF"/>
                                        </p:clrVal>
                                      </p:to>
                                    </p:set>
                                  </p:childTnLst>
                                </p:cTn>
                              </p:par>
                              <p:par>
                                <p:cTn id="11" presetID="3" presetClass="emph" presetSubtype="1" nodeType="withEffect">
                                  <p:stCondLst>
                                    <p:cond delay="0"/>
                                  </p:stCondLst>
                                  <p:childTnLst>
                                    <p:set>
                                      <p:cBhvr override="childStyle">
                                        <p:cTn id="12" dur="indefinite"/>
                                        <p:tgtEl>
                                          <p:spTgt spid="23">
                                            <p:txEl>
                                              <p:pRg st="1" end="1"/>
                                            </p:txEl>
                                          </p:spTgt>
                                        </p:tgtEl>
                                        <p:attrNameLst>
                                          <p:attrName>style.color</p:attrName>
                                        </p:attrNameLst>
                                      </p:cBhvr>
                                      <p:to>
                                        <p:clrVal>
                                          <a:srgbClr val="005CFF"/>
                                        </p:clrVal>
                                      </p:to>
                                    </p:set>
                                  </p:childTnLst>
                                </p:cTn>
                              </p:par>
                              <p:par>
                                <p:cTn id="13" presetID="7" presetClass="emph" presetSubtype="1" nodeType="withEffect">
                                  <p:stCondLst>
                                    <p:cond delay="0"/>
                                  </p:stCondLst>
                                  <p:childTnLst>
                                    <p:set>
                                      <p:cBhvr>
                                        <p:cTn id="14" dur="indefinite"/>
                                        <p:tgtEl>
                                          <p:spTgt spid="27"/>
                                        </p:tgtEl>
                                        <p:attrNameLst>
                                          <p:attrName>stroke.color</p:attrName>
                                        </p:attrNameLst>
                                      </p:cBhvr>
                                      <p:to>
                                        <p:clrVal>
                                          <a:srgbClr val="005CFF"/>
                                        </p:clrVal>
                                      </p:to>
                                    </p:set>
                                    <p:set>
                                      <p:cBhvr>
                                        <p:cTn id="15" dur="indefinite"/>
                                        <p:tgtEl>
                                          <p:spTgt spid="27"/>
                                        </p:tgtEl>
                                        <p:attrNameLst>
                                          <p:attrName>stroke.on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mph" presetSubtype="1" grpId="0" nodeType="clickEffect">
                                  <p:stCondLst>
                                    <p:cond delay="0"/>
                                  </p:stCondLst>
                                  <p:childTnLst>
                                    <p:set>
                                      <p:cBhvr override="childStyle">
                                        <p:cTn id="23" dur="indefinite"/>
                                        <p:tgtEl>
                                          <p:spTgt spid="23">
                                            <p:txEl>
                                              <p:pRg st="0" end="0"/>
                                            </p:txEl>
                                          </p:spTgt>
                                        </p:tgtEl>
                                        <p:attrNameLst>
                                          <p:attrName>style.color</p:attrName>
                                        </p:attrNameLst>
                                      </p:cBhvr>
                                      <p:to>
                                        <p:clrVal>
                                          <a:schemeClr val="bg2"/>
                                        </p:clrVal>
                                      </p:to>
                                    </p:set>
                                  </p:childTnLst>
                                </p:cTn>
                              </p:par>
                              <p:par>
                                <p:cTn id="24" presetID="3" presetClass="emph" presetSubtype="1" grpId="0" nodeType="withEffect">
                                  <p:stCondLst>
                                    <p:cond delay="0"/>
                                  </p:stCondLst>
                                  <p:childTnLst>
                                    <p:set>
                                      <p:cBhvr override="childStyle">
                                        <p:cTn id="25" dur="indefinite"/>
                                        <p:tgtEl>
                                          <p:spTgt spid="23">
                                            <p:txEl>
                                              <p:pRg st="1" end="1"/>
                                            </p:txEl>
                                          </p:spTgt>
                                        </p:tgtEl>
                                        <p:attrNameLst>
                                          <p:attrName>style.color</p:attrName>
                                        </p:attrNameLst>
                                      </p:cBhvr>
                                      <p:to>
                                        <p:clrVal>
                                          <a:schemeClr val="bg2"/>
                                        </p:clrVal>
                                      </p:to>
                                    </p:set>
                                  </p:childTnLst>
                                </p:cTn>
                              </p:par>
                              <p:par>
                                <p:cTn id="26" presetID="7" presetClass="emph" presetSubtype="1" nodeType="withEffect">
                                  <p:stCondLst>
                                    <p:cond delay="0"/>
                                  </p:stCondLst>
                                  <p:childTnLst>
                                    <p:set>
                                      <p:cBhvr>
                                        <p:cTn id="27" dur="indefinite"/>
                                        <p:tgtEl>
                                          <p:spTgt spid="27"/>
                                        </p:tgtEl>
                                        <p:attrNameLst>
                                          <p:attrName>stroke.color</p:attrName>
                                        </p:attrNameLst>
                                      </p:cBhvr>
                                      <p:to>
                                        <p:clrVal>
                                          <a:schemeClr val="bg2"/>
                                        </p:clrVal>
                                      </p:to>
                                    </p:set>
                                    <p:set>
                                      <p:cBhvr>
                                        <p:cTn id="28" dur="indefinite"/>
                                        <p:tgtEl>
                                          <p:spTgt spid="27"/>
                                        </p:tgtEl>
                                        <p:attrNameLst>
                                          <p:attrName>stroke.on</p:attrName>
                                        </p:attrNameLst>
                                      </p:cBhvr>
                                      <p:to>
                                        <p:strVal val="true"/>
                                      </p:to>
                                    </p:set>
                                  </p:childTnLst>
                                </p:cTn>
                              </p:par>
                              <p:par>
                                <p:cTn id="29" presetID="7" presetClass="emph" presetSubtype="1" nodeType="withEffect">
                                  <p:stCondLst>
                                    <p:cond delay="0"/>
                                  </p:stCondLst>
                                  <p:childTnLst>
                                    <p:set>
                                      <p:cBhvr>
                                        <p:cTn id="30" dur="indefinite"/>
                                        <p:tgtEl>
                                          <p:spTgt spid="14"/>
                                        </p:tgtEl>
                                        <p:attrNameLst>
                                          <p:attrName>stroke.color</p:attrName>
                                        </p:attrNameLst>
                                      </p:cBhvr>
                                      <p:to>
                                        <p:clrVal>
                                          <a:schemeClr val="bg2"/>
                                        </p:clrVal>
                                      </p:to>
                                    </p:set>
                                    <p:set>
                                      <p:cBhvr>
                                        <p:cTn id="31" dur="indefinite"/>
                                        <p:tgtEl>
                                          <p:spTgt spid="14"/>
                                        </p:tgtEl>
                                        <p:attrNameLst>
                                          <p:attrName>stroke.on</p:attrName>
                                        </p:attrNameLst>
                                      </p:cBhvr>
                                      <p:to>
                                        <p:strVal val="true"/>
                                      </p:to>
                                    </p:set>
                                  </p:childTnLst>
                                </p:cTn>
                              </p:par>
                              <p:par>
                                <p:cTn id="32" presetID="3" presetClass="emph" presetSubtype="1" nodeType="withEffect">
                                  <p:stCondLst>
                                    <p:cond delay="0"/>
                                  </p:stCondLst>
                                  <p:childTnLst>
                                    <p:set>
                                      <p:cBhvr override="childStyle">
                                        <p:cTn id="33" dur="indefinite"/>
                                        <p:tgtEl>
                                          <p:spTgt spid="10">
                                            <p:txEl>
                                              <p:pRg st="0" end="0"/>
                                            </p:txEl>
                                          </p:spTgt>
                                        </p:tgtEl>
                                        <p:attrNameLst>
                                          <p:attrName>style.color</p:attrName>
                                        </p:attrNameLst>
                                      </p:cBhvr>
                                      <p:to>
                                        <p:clrVal>
                                          <a:schemeClr val="bg2"/>
                                        </p:clrVal>
                                      </p:to>
                                    </p:set>
                                  </p:childTnLst>
                                </p:cTn>
                              </p:par>
                              <p:par>
                                <p:cTn id="34" presetID="3" presetClass="emph" presetSubtype="1" grpId="0" nodeType="withEffect">
                                  <p:stCondLst>
                                    <p:cond delay="0"/>
                                  </p:stCondLst>
                                  <p:childTnLst>
                                    <p:set>
                                      <p:cBhvr override="childStyle">
                                        <p:cTn id="35" dur="indefinite"/>
                                        <p:tgtEl>
                                          <p:spTgt spid="3"/>
                                        </p:tgtEl>
                                        <p:attrNameLst>
                                          <p:attrName>style.color</p:attrName>
                                        </p:attrNameLst>
                                      </p:cBhvr>
                                      <p:to>
                                        <p:clrVal>
                                          <a:srgbClr val="005CFF"/>
                                        </p:clrVal>
                                      </p:to>
                                    </p:set>
                                  </p:childTnLst>
                                </p:cTn>
                              </p:par>
                              <p:par>
                                <p:cTn id="36" presetID="7" presetClass="emph" presetSubtype="1" nodeType="withEffect">
                                  <p:stCondLst>
                                    <p:cond delay="0"/>
                                  </p:stCondLst>
                                  <p:childTnLst>
                                    <p:set>
                                      <p:cBhvr>
                                        <p:cTn id="37" dur="indefinite"/>
                                        <p:tgtEl>
                                          <p:spTgt spid="5"/>
                                        </p:tgtEl>
                                        <p:attrNameLst>
                                          <p:attrName>stroke.color</p:attrName>
                                        </p:attrNameLst>
                                      </p:cBhvr>
                                      <p:to>
                                        <p:clrVal>
                                          <a:srgbClr val="005CFF"/>
                                        </p:clrVal>
                                      </p:to>
                                    </p:set>
                                    <p:set>
                                      <p:cBhvr>
                                        <p:cTn id="38" dur="indefinite"/>
                                        <p:tgtEl>
                                          <p:spTgt spid="5"/>
                                        </p:tgtEl>
                                        <p:attrNameLst>
                                          <p:attrName>stroke.on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7" presetClass="emph" presetSubtype="1" nodeType="clickEffect">
                                  <p:stCondLst>
                                    <p:cond delay="0"/>
                                  </p:stCondLst>
                                  <p:childTnLst>
                                    <p:set>
                                      <p:cBhvr>
                                        <p:cTn id="46" dur="indefinite"/>
                                        <p:tgtEl>
                                          <p:spTgt spid="29"/>
                                        </p:tgtEl>
                                        <p:attrNameLst>
                                          <p:attrName>stroke.color</p:attrName>
                                        </p:attrNameLst>
                                      </p:cBhvr>
                                      <p:to>
                                        <p:clrVal>
                                          <a:srgbClr val="005CFF"/>
                                        </p:clrVal>
                                      </p:to>
                                    </p:set>
                                    <p:set>
                                      <p:cBhvr>
                                        <p:cTn id="47" dur="indefinite"/>
                                        <p:tgtEl>
                                          <p:spTgt spid="29"/>
                                        </p:tgtEl>
                                        <p:attrNameLst>
                                          <p:attrName>stroke.on</p:attrName>
                                        </p:attrNameLst>
                                      </p:cBhvr>
                                      <p:to>
                                        <p:strVal val="true"/>
                                      </p:to>
                                    </p:set>
                                  </p:childTnLst>
                                </p:cTn>
                              </p:par>
                              <p:par>
                                <p:cTn id="48" presetID="3" presetClass="emph" presetSubtype="1" grpId="0" nodeType="withEffect">
                                  <p:stCondLst>
                                    <p:cond delay="0"/>
                                  </p:stCondLst>
                                  <p:childTnLst>
                                    <p:set>
                                      <p:cBhvr override="childStyle">
                                        <p:cTn id="49" dur="indefinite"/>
                                        <p:tgtEl>
                                          <p:spTgt spid="26"/>
                                        </p:tgtEl>
                                        <p:attrNameLst>
                                          <p:attrName>style.color</p:attrName>
                                        </p:attrNameLst>
                                      </p:cBhvr>
                                      <p:to>
                                        <p:clrVal>
                                          <a:srgbClr val="005CFF"/>
                                        </p:clrVal>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13" grpId="0"/>
      <p:bldP spid="23" grpId="0" build="allAtOnce"/>
      <p:bldP spid="24" grpId="0"/>
      <p:bldP spid="26"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10" name="TextBox 9">
            <a:extLst>
              <a:ext uri="{FF2B5EF4-FFF2-40B4-BE49-F238E27FC236}">
                <a16:creationId xmlns:a16="http://schemas.microsoft.com/office/drawing/2014/main" id="{0DAEC85C-94AA-5FA0-247D-2FABA2B23C6F}"/>
              </a:ext>
            </a:extLst>
          </p:cNvPr>
          <p:cNvSpPr txBox="1"/>
          <p:nvPr/>
        </p:nvSpPr>
        <p:spPr>
          <a:xfrm>
            <a:off x="495298" y="2729588"/>
            <a:ext cx="3352802" cy="1477328"/>
          </a:xfrm>
          <a:prstGeom prst="rect">
            <a:avLst/>
          </a:prstGeom>
          <a:noFill/>
        </p:spPr>
        <p:txBody>
          <a:bodyPr wrap="square">
            <a:spAutoFit/>
          </a:bodyPr>
          <a:lstStyle/>
          <a:p>
            <a:pPr lvl="0">
              <a:buNone/>
            </a:pPr>
            <a:r>
              <a:rPr lang="hr-HR" dirty="0">
                <a:solidFill>
                  <a:srgbClr val="005CFF"/>
                </a:solidFill>
                <a:latin typeface="Aptos Light" panose="020B0004020202020204" pitchFamily="34" charset="0"/>
              </a:rPr>
              <a:t>Distributer X svaka tri mjeseca informira proizvođača o prodajnoj statistici u pogledu njegova proizvoda u pretprošlom kvartalu.</a:t>
            </a:r>
          </a:p>
        </p:txBody>
      </p:sp>
      <p:cxnSp>
        <p:nvCxnSpPr>
          <p:cNvPr id="14" name="Straight Connector 13">
            <a:extLst>
              <a:ext uri="{FF2B5EF4-FFF2-40B4-BE49-F238E27FC236}">
                <a16:creationId xmlns:a16="http://schemas.microsoft.com/office/drawing/2014/main" id="{8CAAA0AE-8FC5-3F52-22F8-ED15686CDF95}"/>
              </a:ext>
            </a:extLst>
          </p:cNvPr>
          <p:cNvCxnSpPr>
            <a:cxnSpLocks/>
          </p:cNvCxnSpPr>
          <p:nvPr/>
        </p:nvCxnSpPr>
        <p:spPr>
          <a:xfrm flipH="1">
            <a:off x="482600" y="2834664"/>
            <a:ext cx="12699" cy="1242036"/>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64BF775-5585-27E5-3941-73485ABECE2D}"/>
              </a:ext>
            </a:extLst>
          </p:cNvPr>
          <p:cNvSpPr txBox="1"/>
          <p:nvPr/>
        </p:nvSpPr>
        <p:spPr>
          <a:xfrm>
            <a:off x="7636590" y="2983766"/>
            <a:ext cx="3352799" cy="1200329"/>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Proizvođač se obvezao da podatke dobivene od Distributera X neće ustupiti drugim distributerima.</a:t>
            </a:r>
          </a:p>
        </p:txBody>
      </p:sp>
      <p:cxnSp>
        <p:nvCxnSpPr>
          <p:cNvPr id="16" name="Straight Connector 15">
            <a:extLst>
              <a:ext uri="{FF2B5EF4-FFF2-40B4-BE49-F238E27FC236}">
                <a16:creationId xmlns:a16="http://schemas.microsoft.com/office/drawing/2014/main" id="{B06CB61E-1064-9B72-A863-71118053E43F}"/>
              </a:ext>
            </a:extLst>
          </p:cNvPr>
          <p:cNvCxnSpPr>
            <a:cxnSpLocks/>
          </p:cNvCxnSpPr>
          <p:nvPr/>
        </p:nvCxnSpPr>
        <p:spPr>
          <a:xfrm>
            <a:off x="7636590" y="3074417"/>
            <a:ext cx="0" cy="709166"/>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7298806-F278-1F43-CFC6-CA8B57DA4DE5}"/>
              </a:ext>
            </a:extLst>
          </p:cNvPr>
          <p:cNvSpPr txBox="1"/>
          <p:nvPr/>
        </p:nvSpPr>
        <p:spPr>
          <a:xfrm>
            <a:off x="4065945" y="2729588"/>
            <a:ext cx="3352799" cy="1477328"/>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Zauzvrat proizvođač Distributeru X isplaćuje fiksnu naknadu (koja pritom nije uvjetovana činjenicom da je distributer usklađen s preporučenom MPC)</a:t>
            </a:r>
          </a:p>
        </p:txBody>
      </p:sp>
      <p:cxnSp>
        <p:nvCxnSpPr>
          <p:cNvPr id="5" name="Straight Connector 4">
            <a:extLst>
              <a:ext uri="{FF2B5EF4-FFF2-40B4-BE49-F238E27FC236}">
                <a16:creationId xmlns:a16="http://schemas.microsoft.com/office/drawing/2014/main" id="{C1A9A0F7-ED4C-3E72-B9BA-3365D7EF7411}"/>
              </a:ext>
            </a:extLst>
          </p:cNvPr>
          <p:cNvCxnSpPr>
            <a:cxnSpLocks/>
          </p:cNvCxnSpPr>
          <p:nvPr/>
        </p:nvCxnSpPr>
        <p:spPr>
          <a:xfrm flipH="1">
            <a:off x="4084994" y="2849140"/>
            <a:ext cx="12700" cy="12371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B72C17F-051B-CBD9-E339-227FE2C3D910}"/>
              </a:ext>
            </a:extLst>
          </p:cNvPr>
          <p:cNvSpPr txBox="1"/>
          <p:nvPr/>
        </p:nvSpPr>
        <p:spPr>
          <a:xfrm rot="10800000">
            <a:off x="10999629" y="2967335"/>
            <a:ext cx="990600" cy="923330"/>
          </a:xfrm>
          <a:prstGeom prst="rect">
            <a:avLst/>
          </a:prstGeom>
          <a:noFill/>
        </p:spPr>
        <p:txBody>
          <a:bodyPr wrap="square">
            <a:spAutoFit/>
          </a:bodyPr>
          <a:lstStyle/>
          <a:p>
            <a:r>
              <a:rPr lang="hr-HR" sz="5400">
                <a:effectLst/>
              </a:rPr>
              <a:t>👎🏻</a:t>
            </a:r>
            <a:endParaRPr lang="hr-HR" sz="5400"/>
          </a:p>
        </p:txBody>
      </p:sp>
      <p:sp>
        <p:nvSpPr>
          <p:cNvPr id="18" name="TextBox 17">
            <a:extLst>
              <a:ext uri="{FF2B5EF4-FFF2-40B4-BE49-F238E27FC236}">
                <a16:creationId xmlns:a16="http://schemas.microsoft.com/office/drawing/2014/main" id="{9E6C7E7D-BF29-19EA-9FC7-30859814B11B}"/>
              </a:ext>
            </a:extLst>
          </p:cNvPr>
          <p:cNvSpPr txBox="1"/>
          <p:nvPr/>
        </p:nvSpPr>
        <p:spPr>
          <a:xfrm>
            <a:off x="495299" y="646589"/>
            <a:ext cx="6096000" cy="3432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r-HR">
                <a:solidFill>
                  <a:srgbClr val="005CFF"/>
                </a:solidFill>
                <a:latin typeface="Aptos ExtraBold" panose="020B0004020202020204" pitchFamily="34" charset="0"/>
                <a:ea typeface="+mj-ea"/>
                <a:cs typeface="+mj-cs"/>
              </a:rPr>
              <a:t>RAZMJENA PODATAKA</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
        <p:nvSpPr>
          <p:cNvPr id="26" name="TextBox 25">
            <a:extLst>
              <a:ext uri="{FF2B5EF4-FFF2-40B4-BE49-F238E27FC236}">
                <a16:creationId xmlns:a16="http://schemas.microsoft.com/office/drawing/2014/main" id="{33AAF9FD-4FB1-588F-C070-616BD410EB39}"/>
              </a:ext>
            </a:extLst>
          </p:cNvPr>
          <p:cNvSpPr txBox="1"/>
          <p:nvPr/>
        </p:nvSpPr>
        <p:spPr>
          <a:xfrm>
            <a:off x="495298" y="989824"/>
            <a:ext cx="5283202" cy="584775"/>
          </a:xfrm>
          <a:prstGeom prst="rect">
            <a:avLst/>
          </a:prstGeom>
          <a:noFill/>
        </p:spPr>
        <p:txBody>
          <a:bodyPr wrap="square">
            <a:spAutoFit/>
          </a:bodyPr>
          <a:lstStyle/>
          <a:p>
            <a:r>
              <a:rPr kumimoji="0" lang="hr-HR" sz="1600" b="0" i="0" u="none" strike="noStrike" kern="1200" cap="none" spc="0" normalizeH="0" baseline="0" noProof="0">
                <a:ln>
                  <a:noFill/>
                </a:ln>
                <a:solidFill>
                  <a:srgbClr val="005CFF"/>
                </a:solidFill>
                <a:effectLst/>
                <a:uLnTx/>
                <a:uFillTx/>
                <a:latin typeface="+mn-lt"/>
                <a:ea typeface="+mn-ea"/>
                <a:cs typeface="+mn-cs"/>
              </a:rPr>
              <a:t>Razmjena podataka o MPC proizvoda </a:t>
            </a:r>
            <a:r>
              <a:rPr kumimoji="0" lang="hr-HR" sz="1600" b="0" i="1" u="none" strike="noStrike" kern="1200" cap="none" spc="0" normalizeH="0" baseline="0" noProof="0">
                <a:ln>
                  <a:noFill/>
                </a:ln>
                <a:solidFill>
                  <a:srgbClr val="005CFF"/>
                </a:solidFill>
                <a:effectLst/>
                <a:uLnTx/>
                <a:uFillTx/>
                <a:latin typeface="+mn-lt"/>
                <a:ea typeface="+mn-ea"/>
                <a:cs typeface="+mn-cs"/>
              </a:rPr>
              <a:t>nije sama po sebi zabranjena, ali nosi određenu razinu rizika</a:t>
            </a:r>
            <a:endParaRPr lang="hr-HR" sz="1600">
              <a:solidFill>
                <a:srgbClr val="005CFF"/>
              </a:solidFill>
            </a:endParaRPr>
          </a:p>
        </p:txBody>
      </p:sp>
    </p:spTree>
    <p:extLst>
      <p:ext uri="{BB962C8B-B14F-4D97-AF65-F5344CB8AC3E}">
        <p14:creationId xmlns:p14="http://schemas.microsoft.com/office/powerpoint/2010/main" val="19111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1" nodeType="clickEffect">
                                  <p:stCondLst>
                                    <p:cond delay="0"/>
                                  </p:stCondLst>
                                  <p:childTnLst>
                                    <p:set>
                                      <p:cBhvr>
                                        <p:cTn id="6" dur="indefinite"/>
                                        <p:tgtEl>
                                          <p:spTgt spid="14"/>
                                        </p:tgtEl>
                                        <p:attrNameLst>
                                          <p:attrName>stroke.color</p:attrName>
                                        </p:attrNameLst>
                                      </p:cBhvr>
                                      <p:to>
                                        <p:clrVal>
                                          <a:schemeClr val="bg2"/>
                                        </p:clrVal>
                                      </p:to>
                                    </p:set>
                                    <p:set>
                                      <p:cBhvr>
                                        <p:cTn id="7" dur="indefinite"/>
                                        <p:tgtEl>
                                          <p:spTgt spid="14"/>
                                        </p:tgtEl>
                                        <p:attrNameLst>
                                          <p:attrName>stroke.on</p:attrName>
                                        </p:attrNameLst>
                                      </p:cBhvr>
                                      <p:to>
                                        <p:strVal val="true"/>
                                      </p:to>
                                    </p:set>
                                  </p:childTnLst>
                                </p:cTn>
                              </p:par>
                              <p:par>
                                <p:cTn id="8" presetID="3" presetClass="emph" presetSubtype="1" nodeType="withEffect">
                                  <p:stCondLst>
                                    <p:cond delay="0"/>
                                  </p:stCondLst>
                                  <p:childTnLst>
                                    <p:set>
                                      <p:cBhvr override="childStyle">
                                        <p:cTn id="9" dur="indefinite"/>
                                        <p:tgtEl>
                                          <p:spTgt spid="10">
                                            <p:txEl>
                                              <p:pRg st="0" end="0"/>
                                            </p:txEl>
                                          </p:spTgt>
                                        </p:tgtEl>
                                        <p:attrNameLst>
                                          <p:attrName>style.color</p:attrName>
                                        </p:attrNameLst>
                                      </p:cBhvr>
                                      <p:to>
                                        <p:clrVal>
                                          <a:schemeClr val="bg2"/>
                                        </p:clrVal>
                                      </p:to>
                                    </p:set>
                                  </p:childTnLst>
                                </p:cTn>
                              </p:par>
                              <p:par>
                                <p:cTn id="10" presetID="3" presetClass="emph" presetSubtype="1" grpId="0" nodeType="withEffect">
                                  <p:stCondLst>
                                    <p:cond delay="0"/>
                                  </p:stCondLst>
                                  <p:childTnLst>
                                    <p:set>
                                      <p:cBhvr override="childStyle">
                                        <p:cTn id="11" dur="indefinite"/>
                                        <p:tgtEl>
                                          <p:spTgt spid="3"/>
                                        </p:tgtEl>
                                        <p:attrNameLst>
                                          <p:attrName>style.color</p:attrName>
                                        </p:attrNameLst>
                                      </p:cBhvr>
                                      <p:to>
                                        <p:clrVal>
                                          <a:srgbClr val="005CFF"/>
                                        </p:clrVal>
                                      </p:to>
                                    </p:set>
                                  </p:childTnLst>
                                </p:cTn>
                              </p:par>
                              <p:par>
                                <p:cTn id="12" presetID="7" presetClass="emph" presetSubtype="1" nodeType="withEffect">
                                  <p:stCondLst>
                                    <p:cond delay="0"/>
                                  </p:stCondLst>
                                  <p:childTnLst>
                                    <p:set>
                                      <p:cBhvr>
                                        <p:cTn id="13" dur="indefinite"/>
                                        <p:tgtEl>
                                          <p:spTgt spid="5"/>
                                        </p:tgtEl>
                                        <p:attrNameLst>
                                          <p:attrName>stroke.color</p:attrName>
                                        </p:attrNameLst>
                                      </p:cBhvr>
                                      <p:to>
                                        <p:clrVal>
                                          <a:srgbClr val="005CFF"/>
                                        </p:clrVal>
                                      </p:to>
                                    </p:set>
                                    <p:set>
                                      <p:cBhvr>
                                        <p:cTn id="14" dur="indefinite"/>
                                        <p:tgtEl>
                                          <p:spTgt spid="5"/>
                                        </p:tgtEl>
                                        <p:attrNameLst>
                                          <p:attrName>stroke.on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1" grpId="1" nodeType="clickEffect">
                                  <p:stCondLst>
                                    <p:cond delay="0"/>
                                  </p:stCondLst>
                                  <p:childTnLst>
                                    <p:set>
                                      <p:cBhvr override="childStyle">
                                        <p:cTn id="18" dur="indefinite"/>
                                        <p:tgtEl>
                                          <p:spTgt spid="3"/>
                                        </p:tgtEl>
                                        <p:attrNameLst>
                                          <p:attrName>style.color</p:attrName>
                                        </p:attrNameLst>
                                      </p:cBhvr>
                                      <p:to>
                                        <p:clrVal>
                                          <a:schemeClr val="bg2"/>
                                        </p:clrVal>
                                      </p:to>
                                    </p:set>
                                  </p:childTnLst>
                                </p:cTn>
                              </p:par>
                              <p:par>
                                <p:cTn id="19" presetID="7" presetClass="emph" presetSubtype="2" fill="hold" nodeType="withEffect">
                                  <p:stCondLst>
                                    <p:cond delay="0"/>
                                  </p:stCondLst>
                                  <p:childTnLst>
                                    <p:animClr clrSpc="rgb" dir="cw">
                                      <p:cBhvr>
                                        <p:cTn id="20" dur="2000" fill="hold"/>
                                        <p:tgtEl>
                                          <p:spTgt spid="5"/>
                                        </p:tgtEl>
                                        <p:attrNameLst>
                                          <p:attrName>stroke.color</p:attrName>
                                        </p:attrNameLst>
                                      </p:cBhvr>
                                      <p:to>
                                        <a:schemeClr val="bg2"/>
                                      </p:to>
                                    </p:animClr>
                                    <p:set>
                                      <p:cBhvr>
                                        <p:cTn id="21" dur="2000" fill="hold"/>
                                        <p:tgtEl>
                                          <p:spTgt spid="5"/>
                                        </p:tgtEl>
                                        <p:attrNameLst>
                                          <p:attrName>stroke.on</p:attrName>
                                        </p:attrNameLst>
                                      </p:cBhvr>
                                      <p:to>
                                        <p:strVal val="true"/>
                                      </p:to>
                                    </p:set>
                                  </p:childTnLst>
                                </p:cTn>
                              </p:par>
                              <p:par>
                                <p:cTn id="22" presetID="3" presetClass="emph" presetSubtype="1" grpId="0" nodeType="withEffect">
                                  <p:stCondLst>
                                    <p:cond delay="0"/>
                                  </p:stCondLst>
                                  <p:childTnLst>
                                    <p:set>
                                      <p:cBhvr override="childStyle">
                                        <p:cTn id="23" dur="indefinite"/>
                                        <p:tgtEl>
                                          <p:spTgt spid="12"/>
                                        </p:tgtEl>
                                        <p:attrNameLst>
                                          <p:attrName>style.color</p:attrName>
                                        </p:attrNameLst>
                                      </p:cBhvr>
                                      <p:to>
                                        <p:clrVal>
                                          <a:srgbClr val="005CFF"/>
                                        </p:clrVal>
                                      </p:to>
                                    </p:set>
                                  </p:childTnLst>
                                </p:cTn>
                              </p:par>
                              <p:par>
                                <p:cTn id="24" presetID="7" presetClass="emph" presetSubtype="1" nodeType="withEffect">
                                  <p:stCondLst>
                                    <p:cond delay="0"/>
                                  </p:stCondLst>
                                  <p:childTnLst>
                                    <p:set>
                                      <p:cBhvr>
                                        <p:cTn id="25" dur="indefinite"/>
                                        <p:tgtEl>
                                          <p:spTgt spid="16"/>
                                        </p:tgtEl>
                                        <p:attrNameLst>
                                          <p:attrName>stroke.color</p:attrName>
                                        </p:attrNameLst>
                                      </p:cBhvr>
                                      <p:to>
                                        <p:clrVal>
                                          <a:srgbClr val="005CFF"/>
                                        </p:clrVal>
                                      </p:to>
                                    </p:set>
                                    <p:set>
                                      <p:cBhvr>
                                        <p:cTn id="26" dur="indefinite"/>
                                        <p:tgtEl>
                                          <p:spTgt spid="16"/>
                                        </p:tgtEl>
                                        <p:attrNameLst>
                                          <p:attrName>stroke.on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10" name="TextBox 9">
            <a:extLst>
              <a:ext uri="{FF2B5EF4-FFF2-40B4-BE49-F238E27FC236}">
                <a16:creationId xmlns:a16="http://schemas.microsoft.com/office/drawing/2014/main" id="{0DAEC85C-94AA-5FA0-247D-2FABA2B23C6F}"/>
              </a:ext>
            </a:extLst>
          </p:cNvPr>
          <p:cNvSpPr txBox="1"/>
          <p:nvPr/>
        </p:nvSpPr>
        <p:spPr>
          <a:xfrm>
            <a:off x="495298" y="2729588"/>
            <a:ext cx="3352802" cy="2031325"/>
          </a:xfrm>
          <a:prstGeom prst="rect">
            <a:avLst/>
          </a:prstGeom>
          <a:noFill/>
        </p:spPr>
        <p:txBody>
          <a:bodyPr wrap="square">
            <a:spAutoFit/>
          </a:bodyPr>
          <a:lstStyle/>
          <a:p>
            <a:pPr lvl="0">
              <a:buNone/>
            </a:pPr>
            <a:r>
              <a:rPr lang="hr-HR" dirty="0">
                <a:solidFill>
                  <a:srgbClr val="005CFF"/>
                </a:solidFill>
                <a:latin typeface="Aptos Light" panose="020B0004020202020204" pitchFamily="34" charset="0"/>
              </a:rPr>
              <a:t>Distributer X svaki tjedan informira proizvođača o prodajnoj statistici u pogledu njegova proizvoda, a proizvođač se obvezao da podatke dobivene od Distributera X neće ustupiti drugim distributerima.</a:t>
            </a:r>
          </a:p>
        </p:txBody>
      </p:sp>
      <p:cxnSp>
        <p:nvCxnSpPr>
          <p:cNvPr id="14" name="Straight Connector 13">
            <a:extLst>
              <a:ext uri="{FF2B5EF4-FFF2-40B4-BE49-F238E27FC236}">
                <a16:creationId xmlns:a16="http://schemas.microsoft.com/office/drawing/2014/main" id="{8CAAA0AE-8FC5-3F52-22F8-ED15686CDF95}"/>
              </a:ext>
            </a:extLst>
          </p:cNvPr>
          <p:cNvCxnSpPr>
            <a:cxnSpLocks/>
          </p:cNvCxnSpPr>
          <p:nvPr/>
        </p:nvCxnSpPr>
        <p:spPr>
          <a:xfrm flipH="1">
            <a:off x="495298" y="2834664"/>
            <a:ext cx="1" cy="1784961"/>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64BF775-5585-27E5-3941-73485ABECE2D}"/>
              </a:ext>
            </a:extLst>
          </p:cNvPr>
          <p:cNvSpPr txBox="1"/>
          <p:nvPr/>
        </p:nvSpPr>
        <p:spPr>
          <a:xfrm>
            <a:off x="7636590" y="2983766"/>
            <a:ext cx="3352799" cy="1477328"/>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Iz sljedećeg izvještaja je vidljivo da je Distributer X svoju MPC proizvoda prilagodio preporukama proizvođača.</a:t>
            </a:r>
          </a:p>
          <a:p>
            <a:r>
              <a:rPr lang="hr-HR" dirty="0">
                <a:solidFill>
                  <a:schemeClr val="bg1">
                    <a:lumMod val="85000"/>
                  </a:schemeClr>
                </a:solidFill>
                <a:latin typeface="Aptos Light" panose="020B0004020202020204" pitchFamily="34" charset="0"/>
              </a:rPr>
              <a:t>.</a:t>
            </a:r>
          </a:p>
        </p:txBody>
      </p:sp>
      <p:cxnSp>
        <p:nvCxnSpPr>
          <p:cNvPr id="16" name="Straight Connector 15">
            <a:extLst>
              <a:ext uri="{FF2B5EF4-FFF2-40B4-BE49-F238E27FC236}">
                <a16:creationId xmlns:a16="http://schemas.microsoft.com/office/drawing/2014/main" id="{B06CB61E-1064-9B72-A863-71118053E43F}"/>
              </a:ext>
            </a:extLst>
          </p:cNvPr>
          <p:cNvCxnSpPr>
            <a:cxnSpLocks/>
          </p:cNvCxnSpPr>
          <p:nvPr/>
        </p:nvCxnSpPr>
        <p:spPr>
          <a:xfrm>
            <a:off x="7636590" y="3074417"/>
            <a:ext cx="0" cy="1002283"/>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7298806-F278-1F43-CFC6-CA8B57DA4DE5}"/>
              </a:ext>
            </a:extLst>
          </p:cNvPr>
          <p:cNvSpPr txBox="1"/>
          <p:nvPr/>
        </p:nvSpPr>
        <p:spPr>
          <a:xfrm>
            <a:off x="4065945" y="2577188"/>
            <a:ext cx="3352799" cy="2308324"/>
          </a:xfrm>
          <a:prstGeom prst="rect">
            <a:avLst/>
          </a:prstGeom>
          <a:noFill/>
        </p:spPr>
        <p:txBody>
          <a:bodyPr wrap="square">
            <a:spAutoFit/>
          </a:bodyPr>
          <a:lstStyle/>
          <a:p>
            <a:r>
              <a:rPr lang="hr-HR" dirty="0">
                <a:solidFill>
                  <a:schemeClr val="bg1">
                    <a:lumMod val="85000"/>
                  </a:schemeClr>
                </a:solidFill>
                <a:latin typeface="Aptos Light" panose="020B0004020202020204" pitchFamily="34" charset="0"/>
              </a:rPr>
              <a:t>Nakon posljednjeg izvještaja proizvođač je  pitao distributera X zašto je MPC proizvoda spustio ispod preporučene i napominje da bi distributer X zbog usklađenosti s drugim distributerima trebao osigurati da se to više ne ponavlja. </a:t>
            </a:r>
          </a:p>
        </p:txBody>
      </p:sp>
      <p:cxnSp>
        <p:nvCxnSpPr>
          <p:cNvPr id="5" name="Straight Connector 4">
            <a:extLst>
              <a:ext uri="{FF2B5EF4-FFF2-40B4-BE49-F238E27FC236}">
                <a16:creationId xmlns:a16="http://schemas.microsoft.com/office/drawing/2014/main" id="{C1A9A0F7-ED4C-3E72-B9BA-3365D7EF7411}"/>
              </a:ext>
            </a:extLst>
          </p:cNvPr>
          <p:cNvCxnSpPr>
            <a:cxnSpLocks/>
          </p:cNvCxnSpPr>
          <p:nvPr/>
        </p:nvCxnSpPr>
        <p:spPr>
          <a:xfrm>
            <a:off x="4097694" y="2696740"/>
            <a:ext cx="0" cy="207846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B72C17F-051B-CBD9-E339-227FE2C3D910}"/>
              </a:ext>
            </a:extLst>
          </p:cNvPr>
          <p:cNvSpPr txBox="1"/>
          <p:nvPr/>
        </p:nvSpPr>
        <p:spPr>
          <a:xfrm>
            <a:off x="10999629" y="2967335"/>
            <a:ext cx="990600" cy="923330"/>
          </a:xfrm>
          <a:prstGeom prst="rect">
            <a:avLst/>
          </a:prstGeom>
          <a:noFill/>
        </p:spPr>
        <p:txBody>
          <a:bodyPr wrap="square">
            <a:spAutoFit/>
          </a:bodyPr>
          <a:lstStyle/>
          <a:p>
            <a:r>
              <a:rPr lang="hr-HR" sz="5400">
                <a:effectLst/>
              </a:rPr>
              <a:t>👎🏻</a:t>
            </a:r>
            <a:endParaRPr lang="hr-HR" sz="5400"/>
          </a:p>
        </p:txBody>
      </p:sp>
      <p:sp>
        <p:nvSpPr>
          <p:cNvPr id="18" name="TextBox 17">
            <a:extLst>
              <a:ext uri="{FF2B5EF4-FFF2-40B4-BE49-F238E27FC236}">
                <a16:creationId xmlns:a16="http://schemas.microsoft.com/office/drawing/2014/main" id="{9E6C7E7D-BF29-19EA-9FC7-30859814B11B}"/>
              </a:ext>
            </a:extLst>
          </p:cNvPr>
          <p:cNvSpPr txBox="1"/>
          <p:nvPr/>
        </p:nvSpPr>
        <p:spPr>
          <a:xfrm>
            <a:off x="495299" y="646589"/>
            <a:ext cx="6096000" cy="3432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r-HR">
                <a:solidFill>
                  <a:srgbClr val="005CFF"/>
                </a:solidFill>
                <a:latin typeface="Aptos ExtraBold" panose="020B0004020202020204" pitchFamily="34" charset="0"/>
                <a:ea typeface="+mj-ea"/>
                <a:cs typeface="+mj-cs"/>
              </a:rPr>
              <a:t>RAZMJENA PODATAKA</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
        <p:nvSpPr>
          <p:cNvPr id="8" name="TextBox 7">
            <a:extLst>
              <a:ext uri="{FF2B5EF4-FFF2-40B4-BE49-F238E27FC236}">
                <a16:creationId xmlns:a16="http://schemas.microsoft.com/office/drawing/2014/main" id="{C6309F60-51FD-AAFE-3F02-F05A7BDAE909}"/>
              </a:ext>
            </a:extLst>
          </p:cNvPr>
          <p:cNvSpPr txBox="1"/>
          <p:nvPr/>
        </p:nvSpPr>
        <p:spPr>
          <a:xfrm>
            <a:off x="495298" y="989824"/>
            <a:ext cx="5842002" cy="53700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600" b="0" i="0" u="none" strike="noStrike" kern="1200" cap="none" spc="0" normalizeH="0" baseline="0" noProof="0">
                <a:ln>
                  <a:noFill/>
                </a:ln>
                <a:solidFill>
                  <a:srgbClr val="005CFF"/>
                </a:solidFill>
                <a:effectLst/>
                <a:uLnTx/>
                <a:uFillTx/>
                <a:latin typeface="+mn-lt"/>
                <a:ea typeface="+mn-ea"/>
                <a:cs typeface="+mn-cs"/>
              </a:rPr>
              <a:t>Međutim, zabranjeno je takve podatke koristiti za </a:t>
            </a:r>
            <a:r>
              <a:rPr kumimoji="0" lang="hr-HR" sz="1600" b="0" i="0" u="sng" strike="noStrike" kern="1200" cap="none" spc="0" normalizeH="0" baseline="0" noProof="0">
                <a:ln>
                  <a:noFill/>
                </a:ln>
                <a:solidFill>
                  <a:srgbClr val="005CFF"/>
                </a:solidFill>
                <a:effectLst/>
                <a:uLnTx/>
                <a:uFillTx/>
                <a:latin typeface="+mn-lt"/>
                <a:ea typeface="+mn-ea"/>
                <a:cs typeface="+mn-cs"/>
              </a:rPr>
              <a:t>usklađivanje cjenovnih politika </a:t>
            </a:r>
            <a:r>
              <a:rPr kumimoji="0" lang="hr-HR" sz="1600" b="0" i="0" u="none" strike="noStrike" kern="1200" cap="none" spc="0" normalizeH="0" baseline="0" noProof="0">
                <a:ln>
                  <a:noFill/>
                </a:ln>
                <a:solidFill>
                  <a:srgbClr val="005CFF"/>
                </a:solidFill>
                <a:effectLst/>
                <a:uLnTx/>
                <a:uFillTx/>
                <a:latin typeface="+mn-lt"/>
                <a:ea typeface="+mn-ea"/>
                <a:cs typeface="+mn-cs"/>
              </a:rPr>
              <a:t>(i u horizontalnom i u vertikalnom odnosu)!</a:t>
            </a:r>
            <a:r>
              <a:rPr kumimoji="0" lang="hr-HR" sz="1600" b="0" i="0" u="none" strike="noStrike" kern="1200" cap="none" spc="0" normalizeH="0" baseline="0" noProof="0">
                <a:ln>
                  <a:noFill/>
                </a:ln>
                <a:solidFill>
                  <a:srgbClr val="5F6062"/>
                </a:solidFill>
                <a:effectLst/>
                <a:uLnTx/>
                <a:uFillTx/>
                <a:latin typeface="+mn-lt"/>
                <a:ea typeface="+mn-ea"/>
                <a:cs typeface="+mn-cs"/>
              </a:rPr>
              <a:t>	</a:t>
            </a:r>
          </a:p>
        </p:txBody>
      </p:sp>
    </p:spTree>
    <p:extLst>
      <p:ext uri="{BB962C8B-B14F-4D97-AF65-F5344CB8AC3E}">
        <p14:creationId xmlns:p14="http://schemas.microsoft.com/office/powerpoint/2010/main" val="24666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1" nodeType="clickEffect">
                                  <p:stCondLst>
                                    <p:cond delay="0"/>
                                  </p:stCondLst>
                                  <p:childTnLst>
                                    <p:set>
                                      <p:cBhvr>
                                        <p:cTn id="6" dur="indefinite"/>
                                        <p:tgtEl>
                                          <p:spTgt spid="14"/>
                                        </p:tgtEl>
                                        <p:attrNameLst>
                                          <p:attrName>stroke.color</p:attrName>
                                        </p:attrNameLst>
                                      </p:cBhvr>
                                      <p:to>
                                        <p:clrVal>
                                          <a:schemeClr val="bg2"/>
                                        </p:clrVal>
                                      </p:to>
                                    </p:set>
                                    <p:set>
                                      <p:cBhvr>
                                        <p:cTn id="7" dur="indefinite"/>
                                        <p:tgtEl>
                                          <p:spTgt spid="14"/>
                                        </p:tgtEl>
                                        <p:attrNameLst>
                                          <p:attrName>stroke.on</p:attrName>
                                        </p:attrNameLst>
                                      </p:cBhvr>
                                      <p:to>
                                        <p:strVal val="true"/>
                                      </p:to>
                                    </p:set>
                                  </p:childTnLst>
                                </p:cTn>
                              </p:par>
                              <p:par>
                                <p:cTn id="8" presetID="3" presetClass="emph" presetSubtype="1" nodeType="withEffect">
                                  <p:stCondLst>
                                    <p:cond delay="0"/>
                                  </p:stCondLst>
                                  <p:childTnLst>
                                    <p:set>
                                      <p:cBhvr override="childStyle">
                                        <p:cTn id="9" dur="indefinite"/>
                                        <p:tgtEl>
                                          <p:spTgt spid="10">
                                            <p:txEl>
                                              <p:pRg st="0" end="0"/>
                                            </p:txEl>
                                          </p:spTgt>
                                        </p:tgtEl>
                                        <p:attrNameLst>
                                          <p:attrName>style.color</p:attrName>
                                        </p:attrNameLst>
                                      </p:cBhvr>
                                      <p:to>
                                        <p:clrVal>
                                          <a:schemeClr val="bg2"/>
                                        </p:clrVal>
                                      </p:to>
                                    </p:set>
                                  </p:childTnLst>
                                </p:cTn>
                              </p:par>
                              <p:par>
                                <p:cTn id="10" presetID="3" presetClass="emph" presetSubtype="1" grpId="0" nodeType="withEffect">
                                  <p:stCondLst>
                                    <p:cond delay="0"/>
                                  </p:stCondLst>
                                  <p:childTnLst>
                                    <p:set>
                                      <p:cBhvr override="childStyle">
                                        <p:cTn id="11" dur="indefinite"/>
                                        <p:tgtEl>
                                          <p:spTgt spid="3"/>
                                        </p:tgtEl>
                                        <p:attrNameLst>
                                          <p:attrName>style.color</p:attrName>
                                        </p:attrNameLst>
                                      </p:cBhvr>
                                      <p:to>
                                        <p:clrVal>
                                          <a:srgbClr val="005CFF"/>
                                        </p:clrVal>
                                      </p:to>
                                    </p:set>
                                  </p:childTnLst>
                                </p:cTn>
                              </p:par>
                              <p:par>
                                <p:cTn id="12" presetID="7" presetClass="emph" presetSubtype="1" nodeType="withEffect">
                                  <p:stCondLst>
                                    <p:cond delay="0"/>
                                  </p:stCondLst>
                                  <p:childTnLst>
                                    <p:set>
                                      <p:cBhvr>
                                        <p:cTn id="13" dur="indefinite"/>
                                        <p:tgtEl>
                                          <p:spTgt spid="5"/>
                                        </p:tgtEl>
                                        <p:attrNameLst>
                                          <p:attrName>stroke.color</p:attrName>
                                        </p:attrNameLst>
                                      </p:cBhvr>
                                      <p:to>
                                        <p:clrVal>
                                          <a:srgbClr val="005CFF"/>
                                        </p:clrVal>
                                      </p:to>
                                    </p:set>
                                    <p:set>
                                      <p:cBhvr>
                                        <p:cTn id="14" dur="indefinite"/>
                                        <p:tgtEl>
                                          <p:spTgt spid="5"/>
                                        </p:tgtEl>
                                        <p:attrNameLst>
                                          <p:attrName>stroke.on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1" grpId="1" nodeType="clickEffect">
                                  <p:stCondLst>
                                    <p:cond delay="0"/>
                                  </p:stCondLst>
                                  <p:childTnLst>
                                    <p:set>
                                      <p:cBhvr override="childStyle">
                                        <p:cTn id="18" dur="indefinite"/>
                                        <p:tgtEl>
                                          <p:spTgt spid="3"/>
                                        </p:tgtEl>
                                        <p:attrNameLst>
                                          <p:attrName>style.color</p:attrName>
                                        </p:attrNameLst>
                                      </p:cBhvr>
                                      <p:to>
                                        <p:clrVal>
                                          <a:schemeClr val="bg2"/>
                                        </p:clrVal>
                                      </p:to>
                                    </p:set>
                                  </p:childTnLst>
                                </p:cTn>
                              </p:par>
                              <p:par>
                                <p:cTn id="19" presetID="7" presetClass="emph" presetSubtype="2" fill="hold" nodeType="withEffect">
                                  <p:stCondLst>
                                    <p:cond delay="0"/>
                                  </p:stCondLst>
                                  <p:childTnLst>
                                    <p:animClr clrSpc="rgb" dir="cw">
                                      <p:cBhvr>
                                        <p:cTn id="20" dur="2000" fill="hold"/>
                                        <p:tgtEl>
                                          <p:spTgt spid="5"/>
                                        </p:tgtEl>
                                        <p:attrNameLst>
                                          <p:attrName>stroke.color</p:attrName>
                                        </p:attrNameLst>
                                      </p:cBhvr>
                                      <p:to>
                                        <a:schemeClr val="bg2"/>
                                      </p:to>
                                    </p:animClr>
                                    <p:set>
                                      <p:cBhvr>
                                        <p:cTn id="21" dur="2000" fill="hold"/>
                                        <p:tgtEl>
                                          <p:spTgt spid="5"/>
                                        </p:tgtEl>
                                        <p:attrNameLst>
                                          <p:attrName>stroke.on</p:attrName>
                                        </p:attrNameLst>
                                      </p:cBhvr>
                                      <p:to>
                                        <p:strVal val="true"/>
                                      </p:to>
                                    </p:set>
                                  </p:childTnLst>
                                </p:cTn>
                              </p:par>
                              <p:par>
                                <p:cTn id="22" presetID="3" presetClass="emph" presetSubtype="1" grpId="0" nodeType="withEffect">
                                  <p:stCondLst>
                                    <p:cond delay="0"/>
                                  </p:stCondLst>
                                  <p:childTnLst>
                                    <p:set>
                                      <p:cBhvr override="childStyle">
                                        <p:cTn id="23" dur="indefinite"/>
                                        <p:tgtEl>
                                          <p:spTgt spid="12"/>
                                        </p:tgtEl>
                                        <p:attrNameLst>
                                          <p:attrName>style.color</p:attrName>
                                        </p:attrNameLst>
                                      </p:cBhvr>
                                      <p:to>
                                        <p:clrVal>
                                          <a:srgbClr val="005CFF"/>
                                        </p:clrVal>
                                      </p:to>
                                    </p:set>
                                  </p:childTnLst>
                                </p:cTn>
                              </p:par>
                              <p:par>
                                <p:cTn id="24" presetID="7" presetClass="emph" presetSubtype="1" nodeType="withEffect">
                                  <p:stCondLst>
                                    <p:cond delay="0"/>
                                  </p:stCondLst>
                                  <p:childTnLst>
                                    <p:set>
                                      <p:cBhvr>
                                        <p:cTn id="25" dur="indefinite"/>
                                        <p:tgtEl>
                                          <p:spTgt spid="16"/>
                                        </p:tgtEl>
                                        <p:attrNameLst>
                                          <p:attrName>stroke.color</p:attrName>
                                        </p:attrNameLst>
                                      </p:cBhvr>
                                      <p:to>
                                        <p:clrVal>
                                          <a:srgbClr val="005CFF"/>
                                        </p:clrVal>
                                      </p:to>
                                    </p:set>
                                    <p:set>
                                      <p:cBhvr>
                                        <p:cTn id="26" dur="indefinite"/>
                                        <p:tgtEl>
                                          <p:spTgt spid="16"/>
                                        </p:tgtEl>
                                        <p:attrNameLst>
                                          <p:attrName>stroke.on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18" name="TextBox 17">
            <a:extLst>
              <a:ext uri="{FF2B5EF4-FFF2-40B4-BE49-F238E27FC236}">
                <a16:creationId xmlns:a16="http://schemas.microsoft.com/office/drawing/2014/main" id="{9E6C7E7D-BF29-19EA-9FC7-30859814B11B}"/>
              </a:ext>
            </a:extLst>
          </p:cNvPr>
          <p:cNvSpPr txBox="1"/>
          <p:nvPr/>
        </p:nvSpPr>
        <p:spPr>
          <a:xfrm>
            <a:off x="495299" y="646589"/>
            <a:ext cx="6096000" cy="3432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r-HR">
                <a:solidFill>
                  <a:srgbClr val="005CFF"/>
                </a:solidFill>
                <a:latin typeface="Aptos ExtraBold" panose="020B0004020202020204" pitchFamily="34" charset="0"/>
                <a:ea typeface="+mj-ea"/>
                <a:cs typeface="+mj-cs"/>
              </a:rPr>
              <a:t>RAZMJENA PODATAKA</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
        <p:nvSpPr>
          <p:cNvPr id="2" name="TextBox 1">
            <a:extLst>
              <a:ext uri="{FF2B5EF4-FFF2-40B4-BE49-F238E27FC236}">
                <a16:creationId xmlns:a16="http://schemas.microsoft.com/office/drawing/2014/main" id="{B29489F8-50AB-5796-D593-F484FE4DB25E}"/>
              </a:ext>
            </a:extLst>
          </p:cNvPr>
          <p:cNvSpPr txBox="1"/>
          <p:nvPr/>
        </p:nvSpPr>
        <p:spPr>
          <a:xfrm>
            <a:off x="673100" y="2505671"/>
            <a:ext cx="10858500" cy="1846659"/>
          </a:xfrm>
          <a:prstGeom prst="rect">
            <a:avLst/>
          </a:prstGeom>
          <a:noFill/>
        </p:spPr>
        <p:txBody>
          <a:bodyPr wrap="square">
            <a:spAutoFit/>
          </a:bodyPr>
          <a:lstStyle/>
          <a:p>
            <a:pPr algn="ctr"/>
            <a:r>
              <a:rPr lang="hr-HR" sz="2400" dirty="0">
                <a:solidFill>
                  <a:srgbClr val="005CFF"/>
                </a:solidFill>
                <a:latin typeface="Aptos Light" panose="020B0004020202020204" pitchFamily="34" charset="0"/>
              </a:rPr>
              <a:t>Nakon pregovora s Proizvođačem X, Distributer Y uzima ponuđeni cjenik Proizvođača X te organizira sastanak s Proizvođačem Z. Na sastanku Distributer Y predočuje cjenik Proizvođaču Z i pita ga može li mu odobriti bolje cijene od onih koje je ponudio Proizvođač X. Proizvođač Z pristaje ponuditi povoljnije cijene</a:t>
            </a:r>
            <a:br>
              <a:rPr lang="hr-HR" dirty="0"/>
            </a:br>
            <a:endParaRPr lang="hr-HR" dirty="0"/>
          </a:p>
        </p:txBody>
      </p:sp>
    </p:spTree>
    <p:extLst>
      <p:ext uri="{BB962C8B-B14F-4D97-AF65-F5344CB8AC3E}">
        <p14:creationId xmlns:p14="http://schemas.microsoft.com/office/powerpoint/2010/main" val="2595633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FF75-C7EA-00FD-8EF6-41D29ABD3EB9}"/>
              </a:ext>
            </a:extLst>
          </p:cNvPr>
          <p:cNvPicPr>
            <a:picLocks noChangeAspect="1"/>
          </p:cNvPicPr>
          <p:nvPr/>
        </p:nvPicPr>
        <p:blipFill>
          <a:blip r:embed="rId2">
            <a:duotone>
              <a:prstClr val="black"/>
              <a:srgbClr val="005CFF">
                <a:tint val="45000"/>
                <a:satMod val="400000"/>
              </a:srgbClr>
            </a:duotone>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18" name="TextBox 17">
            <a:extLst>
              <a:ext uri="{FF2B5EF4-FFF2-40B4-BE49-F238E27FC236}">
                <a16:creationId xmlns:a16="http://schemas.microsoft.com/office/drawing/2014/main" id="{9E6C7E7D-BF29-19EA-9FC7-30859814B11B}"/>
              </a:ext>
            </a:extLst>
          </p:cNvPr>
          <p:cNvSpPr txBox="1"/>
          <p:nvPr/>
        </p:nvSpPr>
        <p:spPr>
          <a:xfrm>
            <a:off x="495299" y="646589"/>
            <a:ext cx="6096000" cy="34323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r-HR">
                <a:solidFill>
                  <a:srgbClr val="005CFF"/>
                </a:solidFill>
                <a:latin typeface="Aptos ExtraBold" panose="020B0004020202020204" pitchFamily="34" charset="0"/>
                <a:ea typeface="+mj-ea"/>
                <a:cs typeface="+mj-cs"/>
              </a:rPr>
              <a:t>DOPUŠTENA KOMUNIKACIJA?</a:t>
            </a:r>
            <a:endParaRPr kumimoji="0" lang="en-US" sz="1800" b="0" i="0" u="none" strike="noStrike" kern="1200" cap="none" spc="0" normalizeH="0" baseline="0" noProof="0">
              <a:ln>
                <a:noFill/>
              </a:ln>
              <a:solidFill>
                <a:srgbClr val="005CFF"/>
              </a:solidFill>
              <a:effectLst/>
              <a:uLnTx/>
              <a:uFillTx/>
              <a:latin typeface="Aptos Light" panose="020B0004020202020204" pitchFamily="34" charset="0"/>
              <a:ea typeface="+mj-ea"/>
              <a:cs typeface="+mj-cs"/>
            </a:endParaRPr>
          </a:p>
        </p:txBody>
      </p:sp>
      <p:sp>
        <p:nvSpPr>
          <p:cNvPr id="5" name="TextBox 4">
            <a:extLst>
              <a:ext uri="{FF2B5EF4-FFF2-40B4-BE49-F238E27FC236}">
                <a16:creationId xmlns:a16="http://schemas.microsoft.com/office/drawing/2014/main" id="{C82DF828-E918-0B0D-3578-CD221CD9BAA2}"/>
              </a:ext>
            </a:extLst>
          </p:cNvPr>
          <p:cNvSpPr txBox="1"/>
          <p:nvPr/>
        </p:nvSpPr>
        <p:spPr>
          <a:xfrm>
            <a:off x="495299" y="989824"/>
            <a:ext cx="10972800" cy="5324535"/>
          </a:xfrm>
          <a:prstGeom prst="rect">
            <a:avLst/>
          </a:prstGeom>
          <a:noFill/>
        </p:spPr>
        <p:txBody>
          <a:bodyPr wrap="square">
            <a:spAutoFit/>
          </a:bodyPr>
          <a:lstStyle/>
          <a:p>
            <a:pPr algn="just">
              <a:spcAft>
                <a:spcPts val="1200"/>
              </a:spcAft>
              <a:buClr>
                <a:srgbClr val="1AB7EA"/>
              </a:buClr>
            </a:pPr>
            <a:r>
              <a:rPr lang="hr-HR" sz="1800" dirty="0">
                <a:solidFill>
                  <a:srgbClr val="005CFF"/>
                </a:solidFill>
                <a:latin typeface="Aptos Light" panose="020B0004020202020204" pitchFamily="34" charset="0"/>
              </a:rPr>
              <a:t>[</a:t>
            </a:r>
            <a:r>
              <a:rPr lang="hr-HR" sz="1600" b="1" dirty="0">
                <a:solidFill>
                  <a:srgbClr val="005CFF"/>
                </a:solidFill>
                <a:latin typeface="Aptos Light" panose="020B0004020202020204" pitchFamily="34" charset="0"/>
              </a:rPr>
              <a:t>Proizvođač javlja</a:t>
            </a:r>
            <a:r>
              <a:rPr lang="hr-HR" sz="1600" dirty="0">
                <a:solidFill>
                  <a:srgbClr val="005CFF"/>
                </a:solidFill>
                <a:latin typeface="Aptos Light" panose="020B0004020202020204" pitchFamily="34" charset="0"/>
              </a:rPr>
              <a:t>]… Implementacija novih maloprodajnih cijena na tržištu je finalizirana, a o čemu smo vas odmah pismeno obavještavali putem traženog monitoringa: Distributer X je prošli tjedan implementirao nove cijene na čitavoj kategoriji proizvoda, na vama je red…</a:t>
            </a:r>
            <a:endParaRPr lang="en-US" sz="1600" dirty="0">
              <a:solidFill>
                <a:srgbClr val="005CFF"/>
              </a:solidFill>
              <a:latin typeface="Aptos Light" panose="020B0004020202020204" pitchFamily="34" charset="0"/>
            </a:endParaRPr>
          </a:p>
          <a:p>
            <a:pPr algn="just">
              <a:spcAft>
                <a:spcPts val="1200"/>
              </a:spcAft>
              <a:buClr>
                <a:srgbClr val="1AB7EA"/>
              </a:buClr>
            </a:pPr>
            <a:r>
              <a:rPr lang="hr-HR" sz="1600" dirty="0">
                <a:solidFill>
                  <a:schemeClr val="bg1">
                    <a:lumMod val="75000"/>
                  </a:schemeClr>
                </a:solidFill>
                <a:latin typeface="Aptos Light" panose="020B0004020202020204" pitchFamily="34" charset="0"/>
              </a:rPr>
              <a:t>[</a:t>
            </a:r>
            <a:r>
              <a:rPr lang="hr-HR" sz="1600" b="1" dirty="0">
                <a:solidFill>
                  <a:schemeClr val="bg1">
                    <a:lumMod val="75000"/>
                  </a:schemeClr>
                </a:solidFill>
                <a:latin typeface="Aptos Light" panose="020B0004020202020204" pitchFamily="34" charset="0"/>
              </a:rPr>
              <a:t>Proizvođač vas obavještava</a:t>
            </a:r>
            <a:r>
              <a:rPr lang="hr-HR" sz="1600" dirty="0">
                <a:solidFill>
                  <a:schemeClr val="bg1">
                    <a:lumMod val="75000"/>
                  </a:schemeClr>
                </a:solidFill>
                <a:latin typeface="Aptos Light" panose="020B0004020202020204" pitchFamily="34" charset="0"/>
              </a:rPr>
              <a:t>] gledao sam i usporedbu sa 0.5 litre soka naše konkurencije, u istom periodu od 01.11. do danas. Oni imaju pad jer je očito 1,99 prevelika cijena i zato mislim da treba ovaj naš proizvod imati distancu, pametno mu dignite cijenu; tako da vidite da kad bude primjena novih cijena, da ide tada i pomicanje sa 0,99 na 1,99...ne bih išao prije jer će sigurno zabilježiti pad realizacije…</a:t>
            </a:r>
            <a:endParaRPr lang="en-US" sz="1600" dirty="0">
              <a:solidFill>
                <a:schemeClr val="bg1">
                  <a:lumMod val="75000"/>
                </a:schemeClr>
              </a:solidFill>
              <a:latin typeface="Aptos Light" panose="020B0004020202020204" pitchFamily="34" charset="0"/>
            </a:endParaRPr>
          </a:p>
          <a:p>
            <a:pPr algn="just">
              <a:spcAft>
                <a:spcPts val="1200"/>
              </a:spcAft>
              <a:buClr>
                <a:srgbClr val="1AB7EA"/>
              </a:buClr>
            </a:pPr>
            <a:r>
              <a:rPr lang="hr-HR" sz="1600" dirty="0">
                <a:solidFill>
                  <a:schemeClr val="bg1">
                    <a:lumMod val="75000"/>
                  </a:schemeClr>
                </a:solidFill>
                <a:latin typeface="Aptos Light" panose="020B0004020202020204" pitchFamily="34" charset="0"/>
              </a:rPr>
              <a:t>[</a:t>
            </a:r>
            <a:r>
              <a:rPr lang="hr-HR" sz="1600" b="1" dirty="0">
                <a:solidFill>
                  <a:schemeClr val="bg1">
                    <a:lumMod val="75000"/>
                  </a:schemeClr>
                </a:solidFill>
                <a:latin typeface="Aptos Light" panose="020B0004020202020204" pitchFamily="34" charset="0"/>
              </a:rPr>
              <a:t>Proizvođač informira</a:t>
            </a:r>
            <a:r>
              <a:rPr lang="hr-HR" sz="1600" dirty="0">
                <a:solidFill>
                  <a:schemeClr val="bg1">
                    <a:lumMod val="75000"/>
                  </a:schemeClr>
                </a:solidFill>
                <a:latin typeface="Aptos Light" panose="020B0004020202020204" pitchFamily="34" charset="0"/>
              </a:rPr>
              <a:t>]</a:t>
            </a:r>
            <a:r>
              <a:rPr lang="hr-HR" sz="1600" b="1" dirty="0">
                <a:solidFill>
                  <a:schemeClr val="bg1">
                    <a:lumMod val="75000"/>
                  </a:schemeClr>
                </a:solidFill>
                <a:latin typeface="Aptos Light" panose="020B0004020202020204" pitchFamily="34" charset="0"/>
              </a:rPr>
              <a:t> </a:t>
            </a:r>
            <a:r>
              <a:rPr lang="hr-HR" sz="1600" dirty="0">
                <a:solidFill>
                  <a:schemeClr val="bg1">
                    <a:lumMod val="75000"/>
                  </a:schemeClr>
                </a:solidFill>
                <a:latin typeface="Aptos Light" panose="020B0004020202020204" pitchFamily="34" charset="0"/>
              </a:rPr>
              <a:t>s obzirom da su svi kupci primijenili novi cjenik i korigirali MPC (neki artikli su kod nekih kupaca na akcijama pa su do kraja akcija niže cijene), molim te da nam javiš kada ćete primijeniti cjenik kako ne bi bilo razlika u fakturama… s primjenom novog cjenika možemo odmah primijeniti i dodatne akcijske uvjete za artikle u tabeli s tim da najniža cijena za spomenuti proizvod bude 8,49…</a:t>
            </a:r>
            <a:endParaRPr lang="en-US" sz="1600" dirty="0">
              <a:solidFill>
                <a:schemeClr val="bg1">
                  <a:lumMod val="75000"/>
                </a:schemeClr>
              </a:solidFill>
              <a:latin typeface="Aptos Light" panose="020B0004020202020204" pitchFamily="34" charset="0"/>
            </a:endParaRPr>
          </a:p>
          <a:p>
            <a:pPr algn="just">
              <a:spcAft>
                <a:spcPts val="1200"/>
              </a:spcAft>
              <a:buClr>
                <a:srgbClr val="1AB7EA"/>
              </a:buClr>
            </a:pPr>
            <a:r>
              <a:rPr lang="hr-HR" sz="1600" dirty="0">
                <a:solidFill>
                  <a:schemeClr val="bg1">
                    <a:lumMod val="75000"/>
                  </a:schemeClr>
                </a:solidFill>
                <a:latin typeface="Aptos Light" panose="020B0004020202020204" pitchFamily="34" charset="0"/>
              </a:rPr>
              <a:t>[</a:t>
            </a:r>
            <a:r>
              <a:rPr lang="hr-HR" sz="1600" b="1" dirty="0">
                <a:solidFill>
                  <a:schemeClr val="bg1">
                    <a:lumMod val="75000"/>
                  </a:schemeClr>
                </a:solidFill>
                <a:latin typeface="Aptos Light" panose="020B0004020202020204" pitchFamily="34" charset="0"/>
              </a:rPr>
              <a:t>Proizvođač vam savjetuje</a:t>
            </a:r>
            <a:r>
              <a:rPr lang="hr-HR" sz="1600" dirty="0">
                <a:solidFill>
                  <a:schemeClr val="bg1">
                    <a:lumMod val="75000"/>
                  </a:schemeClr>
                </a:solidFill>
                <a:latin typeface="Aptos Light" panose="020B0004020202020204" pitchFamily="34" charset="0"/>
              </a:rPr>
              <a:t>] nijednom kupcu ne dajemo rabate po nalogu Uprave radi niske bruto marže, ono što ćemo mi napraviti jest da ćemo pokušati dignuti cijene kod konkurencije tijekom ovog tjedna, ako ne uspijemo dogovorimo nešto naknadno…</a:t>
            </a:r>
            <a:endParaRPr lang="en-US" sz="1600" dirty="0">
              <a:solidFill>
                <a:schemeClr val="bg1">
                  <a:lumMod val="75000"/>
                </a:schemeClr>
              </a:solidFill>
              <a:latin typeface="Aptos Light" panose="020B0004020202020204" pitchFamily="34" charset="0"/>
            </a:endParaRPr>
          </a:p>
          <a:p>
            <a:pPr algn="just">
              <a:spcAft>
                <a:spcPts val="1200"/>
              </a:spcAft>
              <a:buClr>
                <a:srgbClr val="1AB7EA"/>
              </a:buClr>
            </a:pPr>
            <a:r>
              <a:rPr lang="hr-HR" sz="1600" dirty="0">
                <a:solidFill>
                  <a:schemeClr val="bg1">
                    <a:lumMod val="75000"/>
                  </a:schemeClr>
                </a:solidFill>
                <a:latin typeface="Aptos Light" panose="020B0004020202020204" pitchFamily="34" charset="0"/>
              </a:rPr>
              <a:t>[</a:t>
            </a:r>
            <a:r>
              <a:rPr lang="hr-HR" sz="1600" b="1" dirty="0">
                <a:solidFill>
                  <a:schemeClr val="bg1">
                    <a:lumMod val="75000"/>
                  </a:schemeClr>
                </a:solidFill>
                <a:latin typeface="Aptos Light" panose="020B0004020202020204" pitchFamily="34" charset="0"/>
              </a:rPr>
              <a:t>Proizvođač, vam javlja</a:t>
            </a:r>
            <a:r>
              <a:rPr lang="hr-HR" sz="1600" dirty="0">
                <a:solidFill>
                  <a:schemeClr val="bg1">
                    <a:lumMod val="75000"/>
                  </a:schemeClr>
                </a:solidFill>
                <a:latin typeface="Aptos Light" panose="020B0004020202020204" pitchFamily="34" charset="0"/>
              </a:rPr>
              <a:t>] šaljem ti prijedlog akcijske maloprodajne kalkulacije. Skinuo sam cijenu do kraja. Jedva pokrivam trošak prijevoza. Idemo na MPC 5,99. Ok?…</a:t>
            </a:r>
            <a:endParaRPr lang="en-US" sz="1600" dirty="0">
              <a:solidFill>
                <a:schemeClr val="bg1">
                  <a:lumMod val="75000"/>
                </a:schemeClr>
              </a:solidFill>
              <a:latin typeface="Aptos Light" panose="020B0004020202020204" pitchFamily="34" charset="0"/>
            </a:endParaRPr>
          </a:p>
          <a:p>
            <a:pPr algn="just">
              <a:spcAft>
                <a:spcPts val="1200"/>
              </a:spcAft>
              <a:buClr>
                <a:srgbClr val="1AB7EA"/>
              </a:buClr>
            </a:pPr>
            <a:r>
              <a:rPr lang="hr-HR" sz="1600" dirty="0">
                <a:solidFill>
                  <a:schemeClr val="bg1">
                    <a:lumMod val="75000"/>
                  </a:schemeClr>
                </a:solidFill>
                <a:latin typeface="Aptos Light" panose="020B0004020202020204" pitchFamily="34" charset="0"/>
              </a:rPr>
              <a:t>[</a:t>
            </a:r>
            <a:r>
              <a:rPr lang="hr-HR" sz="1600" b="1" dirty="0">
                <a:solidFill>
                  <a:schemeClr val="bg1">
                    <a:lumMod val="75000"/>
                  </a:schemeClr>
                </a:solidFill>
                <a:latin typeface="Aptos Light" panose="020B0004020202020204" pitchFamily="34" charset="0"/>
              </a:rPr>
              <a:t>Proizvođač vam stavlja na znanje</a:t>
            </a:r>
            <a:r>
              <a:rPr lang="hr-HR" sz="1600" dirty="0">
                <a:solidFill>
                  <a:schemeClr val="bg1">
                    <a:lumMod val="75000"/>
                  </a:schemeClr>
                </a:solidFill>
                <a:latin typeface="Aptos Light" panose="020B0004020202020204" pitchFamily="34" charset="0"/>
              </a:rPr>
              <a:t>]… katalog je planiran u periodu od 21. lipnja -28. lipnja 2018. (MPC 22,99). Nakon kataloga od 01.07. podignite cijenu proizvoda, a ja ću i dalje odobravati akcijski rabat od 10% ( RUC je vaš) 24,99…</a:t>
            </a:r>
            <a:endParaRPr lang="en-US" sz="1600" dirty="0">
              <a:solidFill>
                <a:schemeClr val="bg1">
                  <a:lumMod val="75000"/>
                </a:schemeClr>
              </a:solidFill>
              <a:latin typeface="Aptos Light" panose="020B0004020202020204" pitchFamily="34" charset="0"/>
            </a:endParaRPr>
          </a:p>
        </p:txBody>
      </p:sp>
    </p:spTree>
    <p:extLst>
      <p:ext uri="{BB962C8B-B14F-4D97-AF65-F5344CB8AC3E}">
        <p14:creationId xmlns:p14="http://schemas.microsoft.com/office/powerpoint/2010/main" val="240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5">
                                            <p:txEl>
                                              <p:pRg st="0" end="0"/>
                                            </p:txEl>
                                          </p:spTgt>
                                        </p:tgtEl>
                                        <p:attrNameLst>
                                          <p:attrName>style.color</p:attrName>
                                        </p:attrNameLst>
                                      </p:cBhvr>
                                      <p:to>
                                        <p:clrVal>
                                          <a:schemeClr val="bg2"/>
                                        </p:clrVal>
                                      </p:to>
                                    </p:set>
                                  </p:childTnLst>
                                </p:cTn>
                              </p:par>
                              <p:par>
                                <p:cTn id="7" presetID="3" presetClass="emph" presetSubtype="1" nodeType="withEffect">
                                  <p:stCondLst>
                                    <p:cond delay="0"/>
                                  </p:stCondLst>
                                  <p:childTnLst>
                                    <p:set>
                                      <p:cBhvr override="childStyle">
                                        <p:cTn id="8" dur="indefinite"/>
                                        <p:tgtEl>
                                          <p:spTgt spid="5">
                                            <p:txEl>
                                              <p:pRg st="1" end="1"/>
                                            </p:txEl>
                                          </p:spTgt>
                                        </p:tgtEl>
                                        <p:attrNameLst>
                                          <p:attrName>style.color</p:attrName>
                                        </p:attrNameLst>
                                      </p:cBhvr>
                                      <p:to>
                                        <p:clrVal>
                                          <a:srgbClr val="005CFF"/>
                                        </p:clrVal>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1" nodeType="clickEffect">
                                  <p:stCondLst>
                                    <p:cond delay="0"/>
                                  </p:stCondLst>
                                  <p:childTnLst>
                                    <p:set>
                                      <p:cBhvr override="childStyle">
                                        <p:cTn id="12" dur="indefinite"/>
                                        <p:tgtEl>
                                          <p:spTgt spid="5">
                                            <p:txEl>
                                              <p:pRg st="1" end="1"/>
                                            </p:txEl>
                                          </p:spTgt>
                                        </p:tgtEl>
                                        <p:attrNameLst>
                                          <p:attrName>style.color</p:attrName>
                                        </p:attrNameLst>
                                      </p:cBhvr>
                                      <p:to>
                                        <p:clrVal>
                                          <a:schemeClr val="bg2"/>
                                        </p:clrVal>
                                      </p:to>
                                    </p:set>
                                  </p:childTnLst>
                                </p:cTn>
                              </p:par>
                              <p:par>
                                <p:cTn id="13" presetID="3" presetClass="emph" presetSubtype="1" nodeType="withEffect">
                                  <p:stCondLst>
                                    <p:cond delay="0"/>
                                  </p:stCondLst>
                                  <p:childTnLst>
                                    <p:set>
                                      <p:cBhvr override="childStyle">
                                        <p:cTn id="14" dur="indefinite"/>
                                        <p:tgtEl>
                                          <p:spTgt spid="5">
                                            <p:txEl>
                                              <p:pRg st="2" end="2"/>
                                            </p:txEl>
                                          </p:spTgt>
                                        </p:tgtEl>
                                        <p:attrNameLst>
                                          <p:attrName>style.color</p:attrName>
                                        </p:attrNameLst>
                                      </p:cBhvr>
                                      <p:to>
                                        <p:clrVal>
                                          <a:srgbClr val="005CFF"/>
                                        </p:clrVal>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1" nodeType="clickEffect">
                                  <p:stCondLst>
                                    <p:cond delay="0"/>
                                  </p:stCondLst>
                                  <p:childTnLst>
                                    <p:set>
                                      <p:cBhvr override="childStyle">
                                        <p:cTn id="18" dur="indefinite"/>
                                        <p:tgtEl>
                                          <p:spTgt spid="5">
                                            <p:txEl>
                                              <p:pRg st="2" end="2"/>
                                            </p:txEl>
                                          </p:spTgt>
                                        </p:tgtEl>
                                        <p:attrNameLst>
                                          <p:attrName>style.color</p:attrName>
                                        </p:attrNameLst>
                                      </p:cBhvr>
                                      <p:to>
                                        <p:clrVal>
                                          <a:schemeClr val="bg2"/>
                                        </p:clrVal>
                                      </p:to>
                                    </p:set>
                                  </p:childTnLst>
                                </p:cTn>
                              </p:par>
                              <p:par>
                                <p:cTn id="19" presetID="3" presetClass="emph" presetSubtype="1" nodeType="withEffect">
                                  <p:stCondLst>
                                    <p:cond delay="0"/>
                                  </p:stCondLst>
                                  <p:childTnLst>
                                    <p:set>
                                      <p:cBhvr override="childStyle">
                                        <p:cTn id="20" dur="indefinite"/>
                                        <p:tgtEl>
                                          <p:spTgt spid="5">
                                            <p:txEl>
                                              <p:pRg st="3" end="3"/>
                                            </p:txEl>
                                          </p:spTgt>
                                        </p:tgtEl>
                                        <p:attrNameLst>
                                          <p:attrName>style.color</p:attrName>
                                        </p:attrNameLst>
                                      </p:cBhvr>
                                      <p:to>
                                        <p:clrVal>
                                          <a:srgbClr val="005CFF"/>
                                        </p:clrVal>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1" nodeType="clickEffect">
                                  <p:stCondLst>
                                    <p:cond delay="0"/>
                                  </p:stCondLst>
                                  <p:childTnLst>
                                    <p:set>
                                      <p:cBhvr override="childStyle">
                                        <p:cTn id="24" dur="indefinite"/>
                                        <p:tgtEl>
                                          <p:spTgt spid="5">
                                            <p:txEl>
                                              <p:pRg st="3" end="3"/>
                                            </p:txEl>
                                          </p:spTgt>
                                        </p:tgtEl>
                                        <p:attrNameLst>
                                          <p:attrName>style.color</p:attrName>
                                        </p:attrNameLst>
                                      </p:cBhvr>
                                      <p:to>
                                        <p:clrVal>
                                          <a:schemeClr val="bg2"/>
                                        </p:clrVal>
                                      </p:to>
                                    </p:set>
                                  </p:childTnLst>
                                </p:cTn>
                              </p:par>
                              <p:par>
                                <p:cTn id="25" presetID="3" presetClass="emph" presetSubtype="1" nodeType="withEffect">
                                  <p:stCondLst>
                                    <p:cond delay="0"/>
                                  </p:stCondLst>
                                  <p:childTnLst>
                                    <p:set>
                                      <p:cBhvr override="childStyle">
                                        <p:cTn id="26" dur="indefinite"/>
                                        <p:tgtEl>
                                          <p:spTgt spid="5">
                                            <p:txEl>
                                              <p:pRg st="4" end="4"/>
                                            </p:txEl>
                                          </p:spTgt>
                                        </p:tgtEl>
                                        <p:attrNameLst>
                                          <p:attrName>style.color</p:attrName>
                                        </p:attrNameLst>
                                      </p:cBhvr>
                                      <p:to>
                                        <p:clrVal>
                                          <a:srgbClr val="005CFF"/>
                                        </p:clrVal>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1" nodeType="clickEffect">
                                  <p:stCondLst>
                                    <p:cond delay="0"/>
                                  </p:stCondLst>
                                  <p:childTnLst>
                                    <p:set>
                                      <p:cBhvr override="childStyle">
                                        <p:cTn id="30" dur="indefinite"/>
                                        <p:tgtEl>
                                          <p:spTgt spid="5">
                                            <p:txEl>
                                              <p:pRg st="4" end="4"/>
                                            </p:txEl>
                                          </p:spTgt>
                                        </p:tgtEl>
                                        <p:attrNameLst>
                                          <p:attrName>style.color</p:attrName>
                                        </p:attrNameLst>
                                      </p:cBhvr>
                                      <p:to>
                                        <p:clrVal>
                                          <a:schemeClr val="bg2"/>
                                        </p:clrVal>
                                      </p:to>
                                    </p:set>
                                  </p:childTnLst>
                                </p:cTn>
                              </p:par>
                              <p:par>
                                <p:cTn id="31" presetID="3" presetClass="emph" presetSubtype="1" nodeType="withEffect">
                                  <p:stCondLst>
                                    <p:cond delay="0"/>
                                  </p:stCondLst>
                                  <p:childTnLst>
                                    <p:set>
                                      <p:cBhvr override="childStyle">
                                        <p:cTn id="32" dur="indefinite"/>
                                        <p:tgtEl>
                                          <p:spTgt spid="5">
                                            <p:txEl>
                                              <p:pRg st="5" end="5"/>
                                            </p:txEl>
                                          </p:spTgt>
                                        </p:tgtEl>
                                        <p:attrNameLst>
                                          <p:attrName>style.color</p:attrName>
                                        </p:attrNameLst>
                                      </p:cBhvr>
                                      <p:to>
                                        <p:clrVal>
                                          <a:srgbClr val="005CFF"/>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95250" y="-133350"/>
            <a:ext cx="6343650" cy="7005209"/>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6F14C1DA-4E0D-5BEE-DE73-948CA9BC8922}"/>
              </a:ext>
            </a:extLst>
          </p:cNvPr>
          <p:cNvSpPr/>
          <p:nvPr/>
        </p:nvSpPr>
        <p:spPr>
          <a:xfrm>
            <a:off x="6248400" y="-56656"/>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3">
            <a:duotone>
              <a:prstClr val="black"/>
              <a:srgbClr val="005CFF">
                <a:tint val="45000"/>
                <a:satMod val="400000"/>
              </a:srgbClr>
            </a:duotone>
            <a:extLst>
              <a:ext uri="{BEBA8EAE-BF5A-486C-A8C5-ECC9F3942E4B}">
                <a14:imgProps xmlns:a14="http://schemas.microsoft.com/office/drawing/2010/main">
                  <a14:imgLayer r:embed="rId4">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6" name="Group 5">
            <a:extLst>
              <a:ext uri="{FF2B5EF4-FFF2-40B4-BE49-F238E27FC236}">
                <a16:creationId xmlns:a16="http://schemas.microsoft.com/office/drawing/2014/main" id="{56194FFF-0735-3A18-2880-1E1FD29C17D9}"/>
              </a:ext>
            </a:extLst>
          </p:cNvPr>
          <p:cNvGrpSpPr/>
          <p:nvPr/>
        </p:nvGrpSpPr>
        <p:grpSpPr>
          <a:xfrm>
            <a:off x="7315200" y="1951017"/>
            <a:ext cx="4178300" cy="2955966"/>
            <a:chOff x="7315200" y="1907475"/>
            <a:chExt cx="4178300" cy="2955966"/>
          </a:xfrm>
        </p:grpSpPr>
        <p:sp>
          <p:nvSpPr>
            <p:cNvPr id="14" name="TextBox 13">
              <a:extLst>
                <a:ext uri="{FF2B5EF4-FFF2-40B4-BE49-F238E27FC236}">
                  <a16:creationId xmlns:a16="http://schemas.microsoft.com/office/drawing/2014/main" id="{7EAA327C-A99F-8820-64A1-D848895F894B}"/>
                </a:ext>
              </a:extLst>
            </p:cNvPr>
            <p:cNvSpPr txBox="1"/>
            <p:nvPr/>
          </p:nvSpPr>
          <p:spPr>
            <a:xfrm>
              <a:off x="7315200" y="1907475"/>
              <a:ext cx="3835400" cy="523220"/>
            </a:xfrm>
            <a:prstGeom prst="rect">
              <a:avLst/>
            </a:prstGeom>
            <a:noFill/>
          </p:spPr>
          <p:txBody>
            <a:bodyPr wrap="square" rtlCol="0">
              <a:spAutoFit/>
            </a:bodyPr>
            <a:lstStyle/>
            <a:p>
              <a:r>
                <a:rPr lang="hr-HR" sz="2800" b="1">
                  <a:solidFill>
                    <a:srgbClr val="005CFF"/>
                  </a:solidFill>
                  <a:latin typeface="Aptos ExtraBold" panose="020B0004020202020204" pitchFamily="34" charset="0"/>
                </a:rPr>
                <a:t>COMPLIANCE UPUTE</a:t>
              </a:r>
            </a:p>
          </p:txBody>
        </p:sp>
        <p:sp>
          <p:nvSpPr>
            <p:cNvPr id="16" name="TextBox 15">
              <a:extLst>
                <a:ext uri="{FF2B5EF4-FFF2-40B4-BE49-F238E27FC236}">
                  <a16:creationId xmlns:a16="http://schemas.microsoft.com/office/drawing/2014/main" id="{45A2FFBC-4A80-1B15-500F-BD202B99657D}"/>
                </a:ext>
              </a:extLst>
            </p:cNvPr>
            <p:cNvSpPr txBox="1"/>
            <p:nvPr/>
          </p:nvSpPr>
          <p:spPr>
            <a:xfrm>
              <a:off x="7315200" y="2424563"/>
              <a:ext cx="3835400" cy="338554"/>
            </a:xfrm>
            <a:prstGeom prst="rect">
              <a:avLst/>
            </a:prstGeom>
            <a:noFill/>
          </p:spPr>
          <p:txBody>
            <a:bodyPr wrap="square" rtlCol="0">
              <a:spAutoFit/>
            </a:bodyPr>
            <a:lstStyle/>
            <a:p>
              <a:r>
                <a:rPr lang="hr-HR" sz="1600" dirty="0">
                  <a:solidFill>
                    <a:srgbClr val="005CFF"/>
                  </a:solidFill>
                  <a:latin typeface="Aptos Light" panose="020B0004020202020204" pitchFamily="34" charset="0"/>
                </a:rPr>
                <a:t>NE DOGOVARAJTE SE OKO CIJENA</a:t>
              </a:r>
            </a:p>
          </p:txBody>
        </p:sp>
        <p:sp>
          <p:nvSpPr>
            <p:cNvPr id="17" name="TextBox 16">
              <a:extLst>
                <a:ext uri="{FF2B5EF4-FFF2-40B4-BE49-F238E27FC236}">
                  <a16:creationId xmlns:a16="http://schemas.microsoft.com/office/drawing/2014/main" id="{D97D69B8-1561-E37A-0E7C-4D75B11DD887}"/>
                </a:ext>
              </a:extLst>
            </p:cNvPr>
            <p:cNvSpPr txBox="1"/>
            <p:nvPr/>
          </p:nvSpPr>
          <p:spPr>
            <a:xfrm>
              <a:off x="7315200" y="2832116"/>
              <a:ext cx="4178300" cy="2031325"/>
            </a:xfrm>
            <a:prstGeom prst="rect">
              <a:avLst/>
            </a:prstGeom>
            <a:noFill/>
          </p:spPr>
          <p:txBody>
            <a:bodyPr wrap="square" rtlCol="0">
              <a:spAutoFit/>
            </a:bodyPr>
            <a:lstStyle/>
            <a:p>
              <a:r>
                <a:rPr lang="hr-HR" dirty="0">
                  <a:latin typeface="Aptos Light" panose="020B0004020202020204" pitchFamily="34" charset="0"/>
                </a:rPr>
                <a:t>Poznavanje pravila je početak, ali znanje brzo izblijedi ili se stvaraju „kreativne” iznimke. Uspostaviti dobar i uravnotežen </a:t>
              </a:r>
              <a:r>
                <a:rPr lang="hr-HR" dirty="0" err="1">
                  <a:latin typeface="Aptos Light" panose="020B0004020202020204" pitchFamily="34" charset="0"/>
                </a:rPr>
                <a:t>compliance</a:t>
              </a:r>
              <a:r>
                <a:rPr lang="hr-HR" dirty="0">
                  <a:latin typeface="Aptos Light" panose="020B0004020202020204" pitchFamily="34" charset="0"/>
                </a:rPr>
                <a:t> sustav nije lako. Kako osigurati da prodaja i nabava brzo i nesmetano posluju, a da pritom ne čine povrede tržišnog natjecanja?</a:t>
              </a:r>
            </a:p>
          </p:txBody>
        </p:sp>
      </p:grpSp>
      <p:pic>
        <p:nvPicPr>
          <p:cNvPr id="15" name="Picture 6" descr="How To Hold The Scissors To Make An Incision, Vintage Engraved  Illustration. Magasin Pittoresque 1875. Royalty Free SVG, Cliparts,  Vectors, and Stock Illustration. Image 13766957.">
            <a:extLst>
              <a:ext uri="{FF2B5EF4-FFF2-40B4-BE49-F238E27FC236}">
                <a16:creationId xmlns:a16="http://schemas.microsoft.com/office/drawing/2014/main" id="{7D7491AE-7210-8B81-879E-C37BEAA9ACC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69" b="93289" l="5030" r="92899">
                        <a14:foregroundMark x1="60651" y1="17450" x2="85799" y2="42282"/>
                        <a14:foregroundMark x1="85799" y1="42282" x2="85799" y2="42282"/>
                        <a14:foregroundMark x1="90237" y1="30872" x2="92308" y2="77852"/>
                        <a14:foregroundMark x1="18343" y1="39597" x2="18343" y2="39597"/>
                        <a14:foregroundMark x1="16864" y1="36913" x2="10651" y2="34899"/>
                        <a14:foregroundMark x1="18047" y1="49664" x2="9763" y2="55705"/>
                        <a14:foregroundMark x1="9172" y1="36242" x2="6805" y2="35570"/>
                        <a14:foregroundMark x1="5917" y1="34899" x2="5917" y2="34899"/>
                        <a14:foregroundMark x1="5917" y1="56376" x2="5917" y2="56376"/>
                        <a14:foregroundMark x1="93491" y1="24832" x2="93491" y2="24832"/>
                        <a14:foregroundMark x1="93491" y1="22819" x2="93491" y2="22819"/>
                        <a14:foregroundMark x1="92308" y1="91275" x2="92308" y2="91275"/>
                        <a14:foregroundMark x1="93491" y1="93289" x2="93491" y2="93289"/>
                        <a14:foregroundMark x1="92604" y1="76510" x2="92604" y2="71812"/>
                        <a14:foregroundMark x1="92308" y1="18792" x2="92308" y2="18792"/>
                        <a14:foregroundMark x1="93195" y1="18792" x2="93195" y2="18792"/>
                        <a14:foregroundMark x1="50888" y1="7383" x2="50888" y2="7383"/>
                        <a14:foregroundMark x1="57101" y1="5369" x2="57101" y2="5369"/>
                        <a14:foregroundMark x1="52959" y1="8054" x2="52959" y2="8054"/>
                        <a14:foregroundMark x1="52071" y1="7383" x2="52071" y2="7383"/>
                        <a14:backgroundMark x1="32840" y1="42953" x2="32840" y2="42953"/>
                        <a14:backgroundMark x1="38462" y1="32215" x2="38462" y2="32215"/>
                        <a14:backgroundMark x1="39645" y1="31544" x2="39645" y2="31544"/>
                        <a14:backgroundMark x1="40533" y1="31544" x2="40533" y2="31544"/>
                        <a14:backgroundMark x1="36686" y1="34228" x2="36686" y2="34228"/>
                        <a14:backgroundMark x1="35503" y1="34228" x2="35503" y2="34228"/>
                        <a14:backgroundMark x1="34615" y1="34899" x2="34615" y2="34899"/>
                        <a14:backgroundMark x1="33432" y1="35570" x2="33432" y2="35570"/>
                        <a14:backgroundMark x1="32840" y1="36242" x2="32840" y2="36242"/>
                      </a14:backgroundRemoval>
                    </a14:imgEffect>
                  </a14:imgLayer>
                </a14:imgProps>
              </a:ext>
              <a:ext uri="{28A0092B-C50C-407E-A947-70E740481C1C}">
                <a14:useLocalDpi xmlns:a14="http://schemas.microsoft.com/office/drawing/2010/main" val="0"/>
              </a:ext>
            </a:extLst>
          </a:blip>
          <a:srcRect/>
          <a:stretch>
            <a:fillRect/>
          </a:stretch>
        </p:blipFill>
        <p:spPr bwMode="auto">
          <a:xfrm rot="1152349" flipH="1">
            <a:off x="-1112279" y="2201219"/>
            <a:ext cx="6874339" cy="319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5691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95250" y="-133350"/>
            <a:ext cx="6343650" cy="7005209"/>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6F14C1DA-4E0D-5BEE-DE73-948CA9BC8922}"/>
              </a:ext>
            </a:extLst>
          </p:cNvPr>
          <p:cNvSpPr/>
          <p:nvPr/>
        </p:nvSpPr>
        <p:spPr>
          <a:xfrm>
            <a:off x="6248400" y="-56656"/>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3">
            <a:duotone>
              <a:prstClr val="black"/>
              <a:srgbClr val="005CFF">
                <a:tint val="45000"/>
                <a:satMod val="400000"/>
              </a:srgbClr>
            </a:duotone>
            <a:extLst>
              <a:ext uri="{BEBA8EAE-BF5A-486C-A8C5-ECC9F3942E4B}">
                <a14:imgProps xmlns:a14="http://schemas.microsoft.com/office/drawing/2010/main">
                  <a14:imgLayer r:embed="rId4">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6" name="Group 5">
            <a:extLst>
              <a:ext uri="{FF2B5EF4-FFF2-40B4-BE49-F238E27FC236}">
                <a16:creationId xmlns:a16="http://schemas.microsoft.com/office/drawing/2014/main" id="{56194FFF-0735-3A18-2880-1E1FD29C17D9}"/>
              </a:ext>
            </a:extLst>
          </p:cNvPr>
          <p:cNvGrpSpPr/>
          <p:nvPr/>
        </p:nvGrpSpPr>
        <p:grpSpPr>
          <a:xfrm>
            <a:off x="7315200" y="1951017"/>
            <a:ext cx="4178300" cy="1293973"/>
            <a:chOff x="7315200" y="1907475"/>
            <a:chExt cx="4178300" cy="1293973"/>
          </a:xfrm>
        </p:grpSpPr>
        <p:sp>
          <p:nvSpPr>
            <p:cNvPr id="14" name="TextBox 13">
              <a:extLst>
                <a:ext uri="{FF2B5EF4-FFF2-40B4-BE49-F238E27FC236}">
                  <a16:creationId xmlns:a16="http://schemas.microsoft.com/office/drawing/2014/main" id="{7EAA327C-A99F-8820-64A1-D848895F894B}"/>
                </a:ext>
              </a:extLst>
            </p:cNvPr>
            <p:cNvSpPr txBox="1"/>
            <p:nvPr/>
          </p:nvSpPr>
          <p:spPr>
            <a:xfrm>
              <a:off x="7315200" y="1907475"/>
              <a:ext cx="3835400" cy="523220"/>
            </a:xfrm>
            <a:prstGeom prst="rect">
              <a:avLst/>
            </a:prstGeom>
            <a:noFill/>
          </p:spPr>
          <p:txBody>
            <a:bodyPr wrap="square" rtlCol="0">
              <a:spAutoFit/>
            </a:bodyPr>
            <a:lstStyle/>
            <a:p>
              <a:r>
                <a:rPr lang="hr-HR" sz="2800" b="1">
                  <a:solidFill>
                    <a:srgbClr val="005CFF"/>
                  </a:solidFill>
                  <a:latin typeface="Aptos ExtraBold" panose="020B0004020202020204" pitchFamily="34" charset="0"/>
                </a:rPr>
                <a:t>COMPLIANCE UPUTE</a:t>
              </a:r>
            </a:p>
          </p:txBody>
        </p:sp>
        <p:sp>
          <p:nvSpPr>
            <p:cNvPr id="16" name="TextBox 15">
              <a:extLst>
                <a:ext uri="{FF2B5EF4-FFF2-40B4-BE49-F238E27FC236}">
                  <a16:creationId xmlns:a16="http://schemas.microsoft.com/office/drawing/2014/main" id="{45A2FFBC-4A80-1B15-500F-BD202B99657D}"/>
                </a:ext>
              </a:extLst>
            </p:cNvPr>
            <p:cNvSpPr txBox="1"/>
            <p:nvPr/>
          </p:nvSpPr>
          <p:spPr>
            <a:xfrm>
              <a:off x="7315200" y="2424563"/>
              <a:ext cx="3835400" cy="338554"/>
            </a:xfrm>
            <a:prstGeom prst="rect">
              <a:avLst/>
            </a:prstGeom>
            <a:noFill/>
          </p:spPr>
          <p:txBody>
            <a:bodyPr wrap="square" rtlCol="0">
              <a:spAutoFit/>
            </a:bodyPr>
            <a:lstStyle/>
            <a:p>
              <a:r>
                <a:rPr lang="hr-HR" sz="1600">
                  <a:solidFill>
                    <a:srgbClr val="005CFF"/>
                  </a:solidFill>
                  <a:latin typeface="Aptos Light" panose="020B0004020202020204" pitchFamily="34" charset="0"/>
                </a:rPr>
                <a:t>[</a:t>
              </a:r>
              <a:r>
                <a:rPr lang="hr-HR" sz="1600">
                  <a:solidFill>
                    <a:srgbClr val="005CFF"/>
                  </a:solidFill>
                  <a:latin typeface="Aptos Light" panose="020B0004020202020204" pitchFamily="34" charset="0"/>
                  <a:sym typeface="Symbol" panose="05050102010706020507" pitchFamily="18" charset="2"/>
                </a:rPr>
                <a:t></a:t>
              </a:r>
              <a:r>
                <a:rPr lang="hr-HR" sz="1600">
                  <a:solidFill>
                    <a:srgbClr val="005CFF"/>
                  </a:solidFill>
                  <a:latin typeface="Aptos Light" panose="020B0004020202020204" pitchFamily="34" charset="0"/>
                </a:rPr>
                <a:t>]</a:t>
              </a:r>
            </a:p>
          </p:txBody>
        </p:sp>
        <p:sp>
          <p:nvSpPr>
            <p:cNvPr id="17" name="TextBox 16">
              <a:extLst>
                <a:ext uri="{FF2B5EF4-FFF2-40B4-BE49-F238E27FC236}">
                  <a16:creationId xmlns:a16="http://schemas.microsoft.com/office/drawing/2014/main" id="{D97D69B8-1561-E37A-0E7C-4D75B11DD887}"/>
                </a:ext>
              </a:extLst>
            </p:cNvPr>
            <p:cNvSpPr txBox="1"/>
            <p:nvPr/>
          </p:nvSpPr>
          <p:spPr>
            <a:xfrm>
              <a:off x="7315200" y="2832116"/>
              <a:ext cx="4178300" cy="369332"/>
            </a:xfrm>
            <a:prstGeom prst="rect">
              <a:avLst/>
            </a:prstGeom>
            <a:noFill/>
          </p:spPr>
          <p:txBody>
            <a:bodyPr wrap="square" rtlCol="0">
              <a:spAutoFit/>
            </a:bodyPr>
            <a:lstStyle/>
            <a:p>
              <a:r>
                <a:rPr lang="hr-HR">
                  <a:latin typeface="Aptos Light" panose="020B0004020202020204" pitchFamily="34" charset="0"/>
                </a:rPr>
                <a:t>Poznavanje pravila je početak, ali je </a:t>
              </a:r>
            </a:p>
          </p:txBody>
        </p:sp>
      </p:grpSp>
    </p:spTree>
    <p:extLst>
      <p:ext uri="{BB962C8B-B14F-4D97-AF65-F5344CB8AC3E}">
        <p14:creationId xmlns:p14="http://schemas.microsoft.com/office/powerpoint/2010/main" val="1167456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ow To Hold The Scissors To Make An Incision, Vintage Engraved  Illustration. Magasin Pittoresque 1875. Royalty Free SVG, Cliparts,  Vectors, and Stock Illustration. Image 13766957.">
            <a:extLst>
              <a:ext uri="{FF2B5EF4-FFF2-40B4-BE49-F238E27FC236}">
                <a16:creationId xmlns:a16="http://schemas.microsoft.com/office/drawing/2014/main" id="{D33672D9-4957-11DB-8A5F-DE1243D9C83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69" b="93289" l="5030" r="92899">
                        <a14:foregroundMark x1="60651" y1="17450" x2="85799" y2="42282"/>
                        <a14:foregroundMark x1="85799" y1="42282" x2="85799" y2="42282"/>
                        <a14:foregroundMark x1="90237" y1="30872" x2="92308" y2="77852"/>
                        <a14:foregroundMark x1="18343" y1="39597" x2="18343" y2="39597"/>
                        <a14:foregroundMark x1="16864" y1="36913" x2="10651" y2="34899"/>
                        <a14:foregroundMark x1="18047" y1="49664" x2="9763" y2="55705"/>
                        <a14:foregroundMark x1="9172" y1="36242" x2="6805" y2="35570"/>
                        <a14:foregroundMark x1="5917" y1="34899" x2="5917" y2="34899"/>
                        <a14:foregroundMark x1="5917" y1="56376" x2="5917" y2="56376"/>
                        <a14:foregroundMark x1="93491" y1="24832" x2="93491" y2="24832"/>
                        <a14:foregroundMark x1="93491" y1="22819" x2="93491" y2="22819"/>
                        <a14:foregroundMark x1="92308" y1="91275" x2="92308" y2="91275"/>
                        <a14:foregroundMark x1="93491" y1="93289" x2="93491" y2="93289"/>
                        <a14:foregroundMark x1="92604" y1="76510" x2="92604" y2="71812"/>
                        <a14:foregroundMark x1="92308" y1="18792" x2="92308" y2="18792"/>
                        <a14:foregroundMark x1="93195" y1="18792" x2="93195" y2="18792"/>
                        <a14:foregroundMark x1="50888" y1="7383" x2="50888" y2="7383"/>
                        <a14:foregroundMark x1="57101" y1="5369" x2="57101" y2="5369"/>
                        <a14:foregroundMark x1="52959" y1="8054" x2="52959" y2="8054"/>
                        <a14:foregroundMark x1="52071" y1="7383" x2="52071" y2="7383"/>
                        <a14:backgroundMark x1="32840" y1="42953" x2="32840" y2="42953"/>
                        <a14:backgroundMark x1="38462" y1="32215" x2="38462" y2="32215"/>
                        <a14:backgroundMark x1="39645" y1="31544" x2="39645" y2="31544"/>
                        <a14:backgroundMark x1="40533" y1="31544" x2="40533" y2="31544"/>
                        <a14:backgroundMark x1="36686" y1="34228" x2="36686" y2="34228"/>
                        <a14:backgroundMark x1="35503" y1="34228" x2="35503" y2="34228"/>
                        <a14:backgroundMark x1="34615" y1="34899" x2="34615" y2="34899"/>
                        <a14:backgroundMark x1="33432" y1="35570" x2="33432" y2="35570"/>
                        <a14:backgroundMark x1="32840" y1="36242" x2="32840" y2="36242"/>
                      </a14:backgroundRemoval>
                    </a14:imgEffect>
                  </a14:imgLayer>
                </a14:imgProps>
              </a:ext>
              <a:ext uri="{28A0092B-C50C-407E-A947-70E740481C1C}">
                <a14:useLocalDpi xmlns:a14="http://schemas.microsoft.com/office/drawing/2010/main" val="0"/>
              </a:ext>
            </a:extLst>
          </a:blip>
          <a:srcRect/>
          <a:stretch>
            <a:fillRect/>
          </a:stretch>
        </p:blipFill>
        <p:spPr bwMode="auto">
          <a:xfrm rot="20304693">
            <a:off x="1017625" y="4169051"/>
            <a:ext cx="2650456" cy="12539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ABB5E3-12DC-D80F-0A8E-AE0AAF6934F6}"/>
              </a:ext>
            </a:extLst>
          </p:cNvPr>
          <p:cNvSpPr/>
          <p:nvPr/>
        </p:nvSpPr>
        <p:spPr>
          <a:xfrm>
            <a:off x="3294888" y="0"/>
            <a:ext cx="8897112" cy="6858000"/>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p:txBody>
      </p:sp>
      <p:sp>
        <p:nvSpPr>
          <p:cNvPr id="6" name="TextBox 5">
            <a:extLst>
              <a:ext uri="{FF2B5EF4-FFF2-40B4-BE49-F238E27FC236}">
                <a16:creationId xmlns:a16="http://schemas.microsoft.com/office/drawing/2014/main" id="{EBB284AB-D1EC-0211-F620-1E933D0C852D}"/>
              </a:ext>
            </a:extLst>
          </p:cNvPr>
          <p:cNvSpPr txBox="1"/>
          <p:nvPr/>
        </p:nvSpPr>
        <p:spPr>
          <a:xfrm>
            <a:off x="557785" y="614437"/>
            <a:ext cx="3048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solidFill>
                  <a:srgbClr val="FF742E"/>
                </a:solidFill>
                <a:latin typeface="Aptos" panose="02110004020202020204"/>
              </a:rPr>
              <a:t>COMPLIANCE UPUTE</a:t>
            </a:r>
            <a:endParaRPr kumimoji="0" lang="hr-HR" sz="1800" b="1" i="0" u="none" strike="noStrike" kern="1200" cap="none" spc="300" normalizeH="0" baseline="0" noProof="0" dirty="0">
              <a:ln>
                <a:noFill/>
              </a:ln>
              <a:solidFill>
                <a:srgbClr val="FF742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F85C7B5B-4F7F-CCEC-3635-FEE4B3555955}"/>
              </a:ext>
            </a:extLst>
          </p:cNvPr>
          <p:cNvSpPr txBox="1"/>
          <p:nvPr/>
        </p:nvSpPr>
        <p:spPr>
          <a:xfrm>
            <a:off x="3875312" y="1505397"/>
            <a:ext cx="778154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Tipizacija ugovora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Edukacija novih zaposlenike, posebno u sektoru prodaje/nabave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Periodične edukacije kao podsjetnik i jasne procedure postupanja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Pregled analize izvješća agencija koje prikupljaju informacije o cijenama na tržištu i način na koji se ista koriste u prodajnim politikama društva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Osnažiti ulogu </a:t>
            </a:r>
            <a:r>
              <a:rPr kumimoji="0" lang="hr-HR" sz="2000" b="0" i="1"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in-</a:t>
            </a:r>
            <a:r>
              <a:rPr kumimoji="0" lang="hr-HR" sz="2000" b="0" i="1" u="none" strike="noStrike" kern="1200" cap="none" spc="0" normalizeH="0" baseline="0" noProof="0" dirty="0" err="1">
                <a:ln>
                  <a:noFill/>
                </a:ln>
                <a:solidFill>
                  <a:prstClr val="white"/>
                </a:solidFill>
                <a:effectLst/>
                <a:uLnTx/>
                <a:uFillTx/>
                <a:latin typeface="Aptos Light" panose="020B0004020202020204" pitchFamily="34" charset="0"/>
                <a:ea typeface="+mn-ea"/>
                <a:cs typeface="+mn-cs"/>
              </a:rPr>
              <a:t>house</a:t>
            </a: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 legala zaduženog za pitanja tržišnog natjecanja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Periodična „</a:t>
            </a:r>
            <a:r>
              <a:rPr kumimoji="0" lang="hr-HR" sz="2000" b="0" i="0" u="none" strike="noStrike" kern="1200" cap="none" spc="0" normalizeH="0" baseline="0" noProof="0" dirty="0" err="1">
                <a:ln>
                  <a:noFill/>
                </a:ln>
                <a:solidFill>
                  <a:prstClr val="white"/>
                </a:solidFill>
                <a:effectLst/>
                <a:uLnTx/>
                <a:uFillTx/>
                <a:latin typeface="Aptos Light" panose="020B0004020202020204" pitchFamily="34" charset="0"/>
                <a:ea typeface="+mn-ea"/>
                <a:cs typeface="+mn-cs"/>
              </a:rPr>
              <a:t>foreznička</a:t>
            </a:r>
            <a:r>
              <a:rPr kumimoji="0" lang="hr-HR" sz="2000" b="0" i="0" u="none" strike="noStrike" kern="1200" cap="none" spc="0" normalizeH="0" baseline="0" noProof="0" dirty="0">
                <a:ln>
                  <a:noFill/>
                </a:ln>
                <a:solidFill>
                  <a:prstClr val="white"/>
                </a:solidFill>
                <a:effectLst/>
                <a:uLnTx/>
                <a:uFillTx/>
                <a:latin typeface="Aptos Light" panose="020B0004020202020204" pitchFamily="34" charset="0"/>
                <a:ea typeface="+mn-ea"/>
                <a:cs typeface="+mn-cs"/>
              </a:rPr>
              <a:t>” analiza dokumentacije i korespondencije</a:t>
            </a:r>
          </a:p>
        </p:txBody>
      </p:sp>
      <p:sp>
        <p:nvSpPr>
          <p:cNvPr id="8" name="TextBox 7">
            <a:extLst>
              <a:ext uri="{FF2B5EF4-FFF2-40B4-BE49-F238E27FC236}">
                <a16:creationId xmlns:a16="http://schemas.microsoft.com/office/drawing/2014/main" id="{126FBDB1-2C20-7A57-A594-E1178CF9F45B}"/>
              </a:ext>
            </a:extLst>
          </p:cNvPr>
          <p:cNvSpPr txBox="1"/>
          <p:nvPr/>
        </p:nvSpPr>
        <p:spPr>
          <a:xfrm>
            <a:off x="572987" y="5180997"/>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FF742E"/>
                </a:solidFill>
                <a:effectLst/>
                <a:uLnTx/>
                <a:uFillTx/>
                <a:latin typeface="Aptos" panose="02110004020202020204"/>
                <a:ea typeface="+mn-ea"/>
                <a:cs typeface="+mn-cs"/>
              </a:rPr>
              <a:t>OPĆENITO</a:t>
            </a:r>
          </a:p>
        </p:txBody>
      </p:sp>
      <p:cxnSp>
        <p:nvCxnSpPr>
          <p:cNvPr id="10" name="Straight Connector 9">
            <a:extLst>
              <a:ext uri="{FF2B5EF4-FFF2-40B4-BE49-F238E27FC236}">
                <a16:creationId xmlns:a16="http://schemas.microsoft.com/office/drawing/2014/main" id="{448B4DB5-7721-6EB1-3BFF-071EA123411A}"/>
              </a:ext>
            </a:extLst>
          </p:cNvPr>
          <p:cNvCxnSpPr>
            <a:cxnSpLocks/>
          </p:cNvCxnSpPr>
          <p:nvPr/>
        </p:nvCxnSpPr>
        <p:spPr>
          <a:xfrm>
            <a:off x="519149" y="4957011"/>
            <a:ext cx="0" cy="909638"/>
          </a:xfrm>
          <a:prstGeom prst="line">
            <a:avLst/>
          </a:prstGeom>
          <a:ln>
            <a:solidFill>
              <a:srgbClr val="FF742E"/>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B0D4C0CD-6ED2-9FE3-36FE-EB9610243D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222770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85AA748-0159-4A40-5585-B485E1F075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mc:AlternateContent xmlns:mc="http://schemas.openxmlformats.org/markup-compatibility/2006" xmlns:psez="http://schemas.microsoft.com/office/powerpoint/2016/sectionzoom">
        <mc:Choice Requires="psez">
          <p:graphicFrame>
            <p:nvGraphicFramePr>
              <p:cNvPr id="30" name="Section Zoom 29">
                <a:extLst>
                  <a:ext uri="{FF2B5EF4-FFF2-40B4-BE49-F238E27FC236}">
                    <a16:creationId xmlns:a16="http://schemas.microsoft.com/office/drawing/2014/main" id="{83F7C8EA-AD8B-A233-DA9A-093DE3F3FE43}"/>
                  </a:ext>
                </a:extLst>
              </p:cNvPr>
              <p:cNvGraphicFramePr>
                <a:graphicFrameLocks noChangeAspect="1"/>
              </p:cNvGraphicFramePr>
              <p:nvPr>
                <p:extLst>
                  <p:ext uri="{D42A27DB-BD31-4B8C-83A1-F6EECF244321}">
                    <p14:modId xmlns:p14="http://schemas.microsoft.com/office/powerpoint/2010/main" val="2885821192"/>
                  </p:ext>
                </p:extLst>
              </p:nvPr>
            </p:nvGraphicFramePr>
            <p:xfrm>
              <a:off x="-335319" y="1583628"/>
              <a:ext cx="3722697" cy="3690743"/>
            </p:xfrm>
            <a:graphic>
              <a:graphicData uri="http://schemas.microsoft.com/office/powerpoint/2016/sectionzoom">
                <psez:sectionZm>
                  <psez:sectionZmObj sectionId="{4B5759E7-3A04-4EFC-83C6-938B8F092560}">
                    <psez:zmPr id="{9CA57C77-5A04-4679-B28A-7A67C48F6301}"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3722697" cy="3690743"/>
                        </a:xfrm>
                        <a:prstGeom prst="rect">
                          <a:avLst/>
                        </a:prstGeom>
                        <a:ln w="3175">
                          <a:noFill/>
                        </a:ln>
                      </p166:spPr>
                    </psez:zmPr>
                  </psez:sectionZmObj>
                </psez:sectionZm>
              </a:graphicData>
            </a:graphic>
          </p:graphicFrame>
        </mc:Choice>
        <mc:Fallback xmlns="">
          <p:pic>
            <p:nvPicPr>
              <p:cNvPr id="30" name="Section Zoom 29">
                <a:hlinkClick r:id="rId5" action="ppaction://hlinksldjump"/>
                <a:extLst>
                  <a:ext uri="{FF2B5EF4-FFF2-40B4-BE49-F238E27FC236}">
                    <a16:creationId xmlns:a16="http://schemas.microsoft.com/office/drawing/2014/main" id="{83F7C8EA-AD8B-A233-DA9A-093DE3F3FE43}"/>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335319" y="1583628"/>
                <a:ext cx="3722697" cy="3690743"/>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A2158A21-1A78-611D-5809-F7737F509E02}"/>
                  </a:ext>
                </a:extLst>
              </p:cNvPr>
              <p:cNvGraphicFramePr>
                <a:graphicFrameLocks noChangeAspect="1"/>
              </p:cNvGraphicFramePr>
              <p:nvPr>
                <p:extLst>
                  <p:ext uri="{D42A27DB-BD31-4B8C-83A1-F6EECF244321}">
                    <p14:modId xmlns:p14="http://schemas.microsoft.com/office/powerpoint/2010/main" val="806461715"/>
                  </p:ext>
                </p:extLst>
              </p:nvPr>
            </p:nvGraphicFramePr>
            <p:xfrm>
              <a:off x="3109116" y="1583628"/>
              <a:ext cx="3237088" cy="3690743"/>
            </p:xfrm>
            <a:graphic>
              <a:graphicData uri="http://schemas.microsoft.com/office/powerpoint/2016/sectionzoom">
                <psez:sectionZm>
                  <psez:sectionZmObj sectionId="{F858EAEC-52FE-47D9-9395-5CDBA84CEB7C}">
                    <psez:zmPr id="{1EC82215-1886-4D3C-AF6E-DF64E2309729}" imageType="cover" transitionDur="100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3237088" cy="3690743"/>
                        </a:xfrm>
                        <a:prstGeom prst="rect">
                          <a:avLst/>
                        </a:prstGeom>
                        <a:ln w="3175">
                          <a:noFill/>
                        </a:ln>
                      </p166:spPr>
                    </psez:zmPr>
                  </psez:sectionZmObj>
                </psez:sectionZm>
              </a:graphicData>
            </a:graphic>
          </p:graphicFrame>
        </mc:Choice>
        <mc:Fallback xmlns="">
          <p:pic>
            <p:nvPicPr>
              <p:cNvPr id="32" name="Section Zoom 31">
                <a:hlinkClick r:id="rId8" action="ppaction://hlinksldjump"/>
                <a:extLst>
                  <a:ext uri="{FF2B5EF4-FFF2-40B4-BE49-F238E27FC236}">
                    <a16:creationId xmlns:a16="http://schemas.microsoft.com/office/drawing/2014/main" id="{A2158A21-1A78-611D-5809-F7737F509E02}"/>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3109116" y="1583628"/>
                <a:ext cx="3237088" cy="3690743"/>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34" name="Section Zoom 33">
                <a:extLst>
                  <a:ext uri="{FF2B5EF4-FFF2-40B4-BE49-F238E27FC236}">
                    <a16:creationId xmlns:a16="http://schemas.microsoft.com/office/drawing/2014/main" id="{A3AAED8D-5E72-3057-B2F9-83221CCD18F0}"/>
                  </a:ext>
                </a:extLst>
              </p:cNvPr>
              <p:cNvGraphicFramePr>
                <a:graphicFrameLocks noChangeAspect="1"/>
              </p:cNvGraphicFramePr>
              <p:nvPr>
                <p:extLst>
                  <p:ext uri="{D42A27DB-BD31-4B8C-83A1-F6EECF244321}">
                    <p14:modId xmlns:p14="http://schemas.microsoft.com/office/powerpoint/2010/main" val="3622501279"/>
                  </p:ext>
                </p:extLst>
              </p:nvPr>
            </p:nvGraphicFramePr>
            <p:xfrm>
              <a:off x="6039413" y="2082797"/>
              <a:ext cx="3572408" cy="3191574"/>
            </p:xfrm>
            <a:graphic>
              <a:graphicData uri="http://schemas.microsoft.com/office/powerpoint/2016/sectionzoom">
                <psez:sectionZm>
                  <psez:sectionZmObj sectionId="{50B9B1C9-A771-4BEC-BEDB-F1DCA1D87101}">
                    <psez:zmPr id="{533CD8E4-2E83-4590-B005-F0472D49771E}"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3572408" cy="3191574"/>
                        </a:xfrm>
                        <a:prstGeom prst="rect">
                          <a:avLst/>
                        </a:prstGeom>
                        <a:ln w="3175">
                          <a:noFill/>
                        </a:ln>
                      </p166:spPr>
                    </psez:zmPr>
                  </psez:sectionZmObj>
                </psez:sectionZm>
              </a:graphicData>
            </a:graphic>
          </p:graphicFrame>
        </mc:Choice>
        <mc:Fallback xmlns="">
          <p:pic>
            <p:nvPicPr>
              <p:cNvPr id="34" name="Section Zoom 33">
                <a:hlinkClick r:id="rId11" action="ppaction://hlinksldjump"/>
                <a:extLst>
                  <a:ext uri="{FF2B5EF4-FFF2-40B4-BE49-F238E27FC236}">
                    <a16:creationId xmlns:a16="http://schemas.microsoft.com/office/drawing/2014/main" id="{A3AAED8D-5E72-3057-B2F9-83221CCD18F0}"/>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6039413" y="2082797"/>
                <a:ext cx="3572408" cy="3191574"/>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36" name="Section Zoom 35">
                <a:extLst>
                  <a:ext uri="{FF2B5EF4-FFF2-40B4-BE49-F238E27FC236}">
                    <a16:creationId xmlns:a16="http://schemas.microsoft.com/office/drawing/2014/main" id="{F9543B58-4017-AED3-B2DA-8A7647DE6CFE}"/>
                  </a:ext>
                </a:extLst>
              </p:cNvPr>
              <p:cNvGraphicFramePr>
                <a:graphicFrameLocks noChangeAspect="1"/>
              </p:cNvGraphicFramePr>
              <p:nvPr>
                <p:extLst>
                  <p:ext uri="{D42A27DB-BD31-4B8C-83A1-F6EECF244321}">
                    <p14:modId xmlns:p14="http://schemas.microsoft.com/office/powerpoint/2010/main" val="4244762975"/>
                  </p:ext>
                </p:extLst>
              </p:nvPr>
            </p:nvGraphicFramePr>
            <p:xfrm>
              <a:off x="9203690" y="1920279"/>
              <a:ext cx="2886970" cy="3354092"/>
            </p:xfrm>
            <a:graphic>
              <a:graphicData uri="http://schemas.microsoft.com/office/powerpoint/2016/sectionzoom">
                <psez:sectionZm>
                  <psez:sectionZmObj sectionId="{E20F4CE5-5FCE-4FB7-AD84-21BC5E6597E6}">
                    <psez:zmPr id="{39121DE6-F600-475A-A535-7F1492562DB2}"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2886970" cy="3354092"/>
                        </a:xfrm>
                        <a:prstGeom prst="rect">
                          <a:avLst/>
                        </a:prstGeom>
                        <a:ln w="3175">
                          <a:noFill/>
                        </a:ln>
                      </p166:spPr>
                    </psez:zmPr>
                  </psez:sectionZmObj>
                </psez:sectionZm>
              </a:graphicData>
            </a:graphic>
          </p:graphicFrame>
        </mc:Choice>
        <mc:Fallback xmlns="">
          <p:pic>
            <p:nvPicPr>
              <p:cNvPr id="36" name="Section Zoom 35">
                <a:hlinkClick r:id="rId14" action="ppaction://hlinksldjump"/>
                <a:extLst>
                  <a:ext uri="{FF2B5EF4-FFF2-40B4-BE49-F238E27FC236}">
                    <a16:creationId xmlns:a16="http://schemas.microsoft.com/office/drawing/2014/main" id="{F9543B58-4017-AED3-B2DA-8A7647DE6CFE}"/>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9203690" y="1920279"/>
                <a:ext cx="2886970" cy="3354092"/>
              </a:xfrm>
              <a:prstGeom prst="rect">
                <a:avLst/>
              </a:prstGeom>
              <a:ln w="3175">
                <a:noFill/>
              </a:ln>
            </p:spPr>
          </p:pic>
        </mc:Fallback>
      </mc:AlternateContent>
    </p:spTree>
    <p:extLst>
      <p:ext uri="{BB962C8B-B14F-4D97-AF65-F5344CB8AC3E}">
        <p14:creationId xmlns:p14="http://schemas.microsoft.com/office/powerpoint/2010/main" val="3422414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22225" y="-147209"/>
            <a:ext cx="6343650" cy="700520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6F14C1DA-4E0D-5BEE-DE73-948CA9BC8922}"/>
              </a:ext>
            </a:extLst>
          </p:cNvPr>
          <p:cNvSpPr/>
          <p:nvPr/>
        </p:nvSpPr>
        <p:spPr>
          <a:xfrm>
            <a:off x="6248400" y="-99453"/>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3">
            <a:duotone>
              <a:prstClr val="black"/>
              <a:srgbClr val="005CFF">
                <a:tint val="45000"/>
                <a:satMod val="400000"/>
              </a:srgbClr>
            </a:duotone>
            <a:extLst>
              <a:ext uri="{BEBA8EAE-BF5A-486C-A8C5-ECC9F3942E4B}">
                <a14:imgProps xmlns:a14="http://schemas.microsoft.com/office/drawing/2010/main">
                  <a14:imgLayer r:embed="rId4">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6" name="Group 5">
            <a:extLst>
              <a:ext uri="{FF2B5EF4-FFF2-40B4-BE49-F238E27FC236}">
                <a16:creationId xmlns:a16="http://schemas.microsoft.com/office/drawing/2014/main" id="{56194FFF-0735-3A18-2880-1E1FD29C17D9}"/>
              </a:ext>
            </a:extLst>
          </p:cNvPr>
          <p:cNvGrpSpPr/>
          <p:nvPr/>
        </p:nvGrpSpPr>
        <p:grpSpPr>
          <a:xfrm>
            <a:off x="758825" y="1697017"/>
            <a:ext cx="3835400" cy="855642"/>
            <a:chOff x="7315200" y="1907475"/>
            <a:chExt cx="3835400" cy="855642"/>
          </a:xfrm>
        </p:grpSpPr>
        <p:sp>
          <p:nvSpPr>
            <p:cNvPr id="14" name="TextBox 13">
              <a:extLst>
                <a:ext uri="{FF2B5EF4-FFF2-40B4-BE49-F238E27FC236}">
                  <a16:creationId xmlns:a16="http://schemas.microsoft.com/office/drawing/2014/main" id="{7EAA327C-A99F-8820-64A1-D848895F894B}"/>
                </a:ext>
              </a:extLst>
            </p:cNvPr>
            <p:cNvSpPr txBox="1"/>
            <p:nvPr/>
          </p:nvSpPr>
          <p:spPr>
            <a:xfrm>
              <a:off x="7315200" y="1907475"/>
              <a:ext cx="3835400" cy="523220"/>
            </a:xfrm>
            <a:prstGeom prst="rect">
              <a:avLst/>
            </a:prstGeom>
            <a:noFill/>
          </p:spPr>
          <p:txBody>
            <a:bodyPr wrap="square" rtlCol="0">
              <a:spAutoFit/>
            </a:bodyPr>
            <a:lstStyle/>
            <a:p>
              <a:r>
                <a:rPr lang="hr-HR" sz="2800" b="1">
                  <a:solidFill>
                    <a:srgbClr val="FF742E"/>
                  </a:solidFill>
                  <a:latin typeface="Aptos ExtraBold" panose="020B0004020202020204" pitchFamily="34" charset="0"/>
                </a:rPr>
                <a:t>DETEKCIJA I ALATI</a:t>
              </a:r>
            </a:p>
          </p:txBody>
        </p:sp>
        <p:sp>
          <p:nvSpPr>
            <p:cNvPr id="16" name="TextBox 15">
              <a:extLst>
                <a:ext uri="{FF2B5EF4-FFF2-40B4-BE49-F238E27FC236}">
                  <a16:creationId xmlns:a16="http://schemas.microsoft.com/office/drawing/2014/main" id="{45A2FFBC-4A80-1B15-500F-BD202B99657D}"/>
                </a:ext>
              </a:extLst>
            </p:cNvPr>
            <p:cNvSpPr txBox="1"/>
            <p:nvPr/>
          </p:nvSpPr>
          <p:spPr>
            <a:xfrm>
              <a:off x="7315200" y="2424563"/>
              <a:ext cx="3835400" cy="338554"/>
            </a:xfrm>
            <a:prstGeom prst="rect">
              <a:avLst/>
            </a:prstGeom>
            <a:noFill/>
          </p:spPr>
          <p:txBody>
            <a:bodyPr wrap="square" rtlCol="0">
              <a:spAutoFit/>
            </a:bodyPr>
            <a:lstStyle/>
            <a:p>
              <a:r>
                <a:rPr kumimoji="0" lang="hr-HR" sz="1600" b="0" i="0" u="none" strike="noStrike" kern="1200" cap="none" spc="0" normalizeH="0" baseline="0" noProof="0" dirty="0">
                  <a:ln>
                    <a:noFill/>
                  </a:ln>
                  <a:solidFill>
                    <a:srgbClr val="FF742E"/>
                  </a:solidFill>
                  <a:effectLst/>
                  <a:uLnTx/>
                  <a:uFillTx/>
                  <a:latin typeface="Aptos Light" panose="020B0004020202020204" pitchFamily="34" charset="0"/>
                  <a:ea typeface="+mn-ea"/>
                  <a:cs typeface="+mn-cs"/>
                </a:rPr>
                <a:t>FOREZNIČKA ANALIZA</a:t>
              </a:r>
              <a:endParaRPr lang="hr-HR" sz="1600" dirty="0">
                <a:solidFill>
                  <a:srgbClr val="FF742E"/>
                </a:solidFill>
                <a:latin typeface="Aptos Light" panose="020B0004020202020204" pitchFamily="34" charset="0"/>
              </a:endParaRPr>
            </a:p>
          </p:txBody>
        </p:sp>
      </p:grpSp>
      <p:pic>
        <p:nvPicPr>
          <p:cNvPr id="9" name="Picture 2" descr="Surgical instruments for tonsil operations, plate from 'Complete Treatise  on the Anatomy of Man' by Jean-Baptiste Marc Bourgery (1797-1849) 1866-67">
            <a:extLst>
              <a:ext uri="{FF2B5EF4-FFF2-40B4-BE49-F238E27FC236}">
                <a16:creationId xmlns:a16="http://schemas.microsoft.com/office/drawing/2014/main" id="{0E4A15B9-7E41-5FC3-6528-5A396F961F9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19700" y="-139839"/>
            <a:ext cx="6972299" cy="989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412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sp>
        <p:nvSpPr>
          <p:cNvPr id="2221" name="Google Shape;2221;p237"/>
          <p:cNvSpPr/>
          <p:nvPr/>
        </p:nvSpPr>
        <p:spPr>
          <a:xfrm rot="5400000" flipH="1">
            <a:off x="10594525" y="5360736"/>
            <a:ext cx="994331" cy="994331"/>
          </a:xfrm>
          <a:custGeom>
            <a:avLst/>
            <a:gdLst/>
            <a:ahLst/>
            <a:cxnLst/>
            <a:rect l="l" t="t" r="r" b="b"/>
            <a:pathLst>
              <a:path w="857182" h="857182" extrusionOk="0">
                <a:moveTo>
                  <a:pt x="857182" y="0"/>
                </a:moveTo>
                <a:cubicBezTo>
                  <a:pt x="857258" y="473335"/>
                  <a:pt x="473589" y="857106"/>
                  <a:pt x="254" y="857182"/>
                </a:cubicBezTo>
                <a:cubicBezTo>
                  <a:pt x="165" y="857182"/>
                  <a:pt x="89" y="857182"/>
                  <a:pt x="0" y="857182"/>
                </a:cubicBezTo>
                <a:lnTo>
                  <a:pt x="0" y="0"/>
                </a:lnTo>
                <a:close/>
              </a:path>
            </a:pathLst>
          </a:custGeom>
          <a:solidFill>
            <a:schemeClr val="accent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22" name="Google Shape;2222;p237"/>
          <p:cNvSpPr txBox="1">
            <a:spLocks noGrp="1"/>
          </p:cNvSpPr>
          <p:nvPr>
            <p:ph type="title"/>
          </p:nvPr>
        </p:nvSpPr>
        <p:spPr>
          <a:xfrm>
            <a:off x="460373" y="141880"/>
            <a:ext cx="11306000" cy="449200"/>
          </a:xfrm>
          <a:prstGeom prst="rect">
            <a:avLst/>
          </a:prstGeom>
          <a:noFill/>
          <a:ln>
            <a:noFill/>
          </a:ln>
        </p:spPr>
        <p:txBody>
          <a:bodyPr spcFirstLastPara="1" vert="horz" wrap="square" lIns="0" tIns="0" rIns="0" bIns="0" rtlCol="0" anchor="t" anchorCtr="0">
            <a:noAutofit/>
          </a:bodyPr>
          <a:lstStyle/>
          <a:p>
            <a:pPr>
              <a:buSzPts val="1100"/>
            </a:pPr>
            <a:r>
              <a:rPr lang="en" sz="3733">
                <a:solidFill>
                  <a:schemeClr val="accent1"/>
                </a:solidFill>
              </a:rPr>
              <a:t>PwC Guru </a:t>
            </a:r>
            <a:r>
              <a:rPr lang="en" sz="3733"/>
              <a:t>– </a:t>
            </a:r>
            <a:r>
              <a:rPr lang="en-US" sz="3467"/>
              <a:t>AI Assistant for law firms</a:t>
            </a:r>
            <a:br>
              <a:rPr lang="en-US" sz="3733"/>
            </a:br>
            <a:r>
              <a:rPr lang="en" sz="3333">
                <a:solidFill>
                  <a:schemeClr val="accent1"/>
                </a:solidFill>
              </a:rPr>
              <a:t>Chat with your data</a:t>
            </a:r>
            <a:endParaRPr sz="3333">
              <a:solidFill>
                <a:schemeClr val="accent1"/>
              </a:solidFill>
            </a:endParaRPr>
          </a:p>
          <a:p>
            <a:pPr>
              <a:buSzPts val="800"/>
            </a:pPr>
            <a:endParaRPr/>
          </a:p>
        </p:txBody>
      </p:sp>
      <p:sp>
        <p:nvSpPr>
          <p:cNvPr id="2223" name="Google Shape;2223;p237"/>
          <p:cNvSpPr/>
          <p:nvPr/>
        </p:nvSpPr>
        <p:spPr>
          <a:xfrm rot="10800000" flipH="1">
            <a:off x="11197680" y="-10"/>
            <a:ext cx="994331" cy="994331"/>
          </a:xfrm>
          <a:custGeom>
            <a:avLst/>
            <a:gdLst/>
            <a:ahLst/>
            <a:cxnLst/>
            <a:rect l="l" t="t" r="r" b="b"/>
            <a:pathLst>
              <a:path w="857182" h="857182" extrusionOk="0">
                <a:moveTo>
                  <a:pt x="857182" y="0"/>
                </a:moveTo>
                <a:cubicBezTo>
                  <a:pt x="857258" y="473335"/>
                  <a:pt x="473589" y="857106"/>
                  <a:pt x="254" y="857182"/>
                </a:cubicBezTo>
                <a:cubicBezTo>
                  <a:pt x="165" y="857182"/>
                  <a:pt x="89" y="857182"/>
                  <a:pt x="0" y="857182"/>
                </a:cubicBezTo>
                <a:lnTo>
                  <a:pt x="0" y="0"/>
                </a:lnTo>
                <a:close/>
              </a:path>
            </a:pathLst>
          </a:custGeom>
          <a:solidFill>
            <a:schemeClr val="accent4"/>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nvGrpSpPr>
          <p:cNvPr id="2224" name="Google Shape;2224;p237"/>
          <p:cNvGrpSpPr/>
          <p:nvPr/>
        </p:nvGrpSpPr>
        <p:grpSpPr>
          <a:xfrm rot="5400000" flipH="1">
            <a:off x="11208470" y="5869013"/>
            <a:ext cx="992221" cy="984580"/>
            <a:chOff x="17291810" y="432117"/>
            <a:chExt cx="857630" cy="851026"/>
          </a:xfrm>
        </p:grpSpPr>
        <p:sp>
          <p:nvSpPr>
            <p:cNvPr id="2225" name="Google Shape;2225;p237"/>
            <p:cNvSpPr/>
            <p:nvPr/>
          </p:nvSpPr>
          <p:spPr>
            <a:xfrm>
              <a:off x="17291810" y="432117"/>
              <a:ext cx="300481" cy="47625"/>
            </a:xfrm>
            <a:custGeom>
              <a:avLst/>
              <a:gdLst/>
              <a:ahLst/>
              <a:cxnLst/>
              <a:rect l="l" t="t" r="r" b="b"/>
              <a:pathLst>
                <a:path w="300481" h="47625" extrusionOk="0">
                  <a:moveTo>
                    <a:pt x="0" y="0"/>
                  </a:moveTo>
                  <a:lnTo>
                    <a:pt x="0" y="47625"/>
                  </a:lnTo>
                  <a:lnTo>
                    <a:pt x="300482" y="47625"/>
                  </a:lnTo>
                  <a:cubicBezTo>
                    <a:pt x="238379" y="24384"/>
                    <a:pt x="172847" y="8255"/>
                    <a:pt x="104775" y="0"/>
                  </a:cubicBezTo>
                  <a:lnTo>
                    <a:pt x="0" y="0"/>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26" name="Google Shape;2226;p237"/>
            <p:cNvSpPr/>
            <p:nvPr/>
          </p:nvSpPr>
          <p:spPr>
            <a:xfrm>
              <a:off x="17291810" y="533209"/>
              <a:ext cx="491997" cy="47625"/>
            </a:xfrm>
            <a:custGeom>
              <a:avLst/>
              <a:gdLst/>
              <a:ahLst/>
              <a:cxnLst/>
              <a:rect l="l" t="t" r="r" b="b"/>
              <a:pathLst>
                <a:path w="491997" h="47625" extrusionOk="0">
                  <a:moveTo>
                    <a:pt x="0" y="47625"/>
                  </a:moveTo>
                  <a:lnTo>
                    <a:pt x="491998" y="47625"/>
                  </a:lnTo>
                  <a:cubicBezTo>
                    <a:pt x="467614" y="30480"/>
                    <a:pt x="442214" y="14605"/>
                    <a:pt x="416052"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27" name="Google Shape;2227;p237"/>
            <p:cNvSpPr/>
            <p:nvPr/>
          </p:nvSpPr>
          <p:spPr>
            <a:xfrm>
              <a:off x="17291810" y="634302"/>
              <a:ext cx="611377" cy="47625"/>
            </a:xfrm>
            <a:custGeom>
              <a:avLst/>
              <a:gdLst/>
              <a:ahLst/>
              <a:cxnLst/>
              <a:rect l="l" t="t" r="r" b="b"/>
              <a:pathLst>
                <a:path w="611377" h="47625" extrusionOk="0">
                  <a:moveTo>
                    <a:pt x="0" y="47625"/>
                  </a:moveTo>
                  <a:lnTo>
                    <a:pt x="611378" y="47625"/>
                  </a:lnTo>
                  <a:cubicBezTo>
                    <a:pt x="595122" y="30988"/>
                    <a:pt x="577977" y="15240"/>
                    <a:pt x="560451"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28" name="Google Shape;2228;p237"/>
            <p:cNvSpPr/>
            <p:nvPr/>
          </p:nvSpPr>
          <p:spPr>
            <a:xfrm>
              <a:off x="17291810" y="735266"/>
              <a:ext cx="696467" cy="47625"/>
            </a:xfrm>
            <a:custGeom>
              <a:avLst/>
              <a:gdLst/>
              <a:ahLst/>
              <a:cxnLst/>
              <a:rect l="l" t="t" r="r" b="b"/>
              <a:pathLst>
                <a:path w="696467" h="47625" extrusionOk="0">
                  <a:moveTo>
                    <a:pt x="0" y="47625"/>
                  </a:moveTo>
                  <a:lnTo>
                    <a:pt x="696468" y="47625"/>
                  </a:lnTo>
                  <a:cubicBezTo>
                    <a:pt x="684784" y="31369"/>
                    <a:pt x="672592" y="15367"/>
                    <a:pt x="659765"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29" name="Google Shape;2229;p237"/>
            <p:cNvSpPr/>
            <p:nvPr/>
          </p:nvSpPr>
          <p:spPr>
            <a:xfrm>
              <a:off x="17291810" y="833691"/>
              <a:ext cx="757681" cy="47625"/>
            </a:xfrm>
            <a:custGeom>
              <a:avLst/>
              <a:gdLst/>
              <a:ahLst/>
              <a:cxnLst/>
              <a:rect l="l" t="t" r="r" b="b"/>
              <a:pathLst>
                <a:path w="757681" h="47625" extrusionOk="0">
                  <a:moveTo>
                    <a:pt x="0" y="47625"/>
                  </a:moveTo>
                  <a:lnTo>
                    <a:pt x="757682" y="47625"/>
                  </a:lnTo>
                  <a:cubicBezTo>
                    <a:pt x="749046" y="31369"/>
                    <a:pt x="740029" y="15494"/>
                    <a:pt x="730377"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30" name="Google Shape;2230;p237"/>
            <p:cNvSpPr/>
            <p:nvPr/>
          </p:nvSpPr>
          <p:spPr>
            <a:xfrm>
              <a:off x="17291810" y="934657"/>
              <a:ext cx="803275" cy="47625"/>
            </a:xfrm>
            <a:custGeom>
              <a:avLst/>
              <a:gdLst/>
              <a:ahLst/>
              <a:cxnLst/>
              <a:rect l="l" t="t" r="r" b="b"/>
              <a:pathLst>
                <a:path w="803275" h="47625" extrusionOk="0">
                  <a:moveTo>
                    <a:pt x="0" y="47625"/>
                  </a:moveTo>
                  <a:lnTo>
                    <a:pt x="803275" y="47625"/>
                  </a:lnTo>
                  <a:cubicBezTo>
                    <a:pt x="797179" y="31496"/>
                    <a:pt x="790575" y="15621"/>
                    <a:pt x="783590"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31" name="Google Shape;2231;p237"/>
            <p:cNvSpPr/>
            <p:nvPr/>
          </p:nvSpPr>
          <p:spPr>
            <a:xfrm>
              <a:off x="17291810" y="1035748"/>
              <a:ext cx="834008" cy="47625"/>
            </a:xfrm>
            <a:custGeom>
              <a:avLst/>
              <a:gdLst/>
              <a:ahLst/>
              <a:cxnLst/>
              <a:rect l="l" t="t" r="r" b="b"/>
              <a:pathLst>
                <a:path w="834008" h="47625" extrusionOk="0">
                  <a:moveTo>
                    <a:pt x="0" y="47625"/>
                  </a:moveTo>
                  <a:lnTo>
                    <a:pt x="834009" y="47625"/>
                  </a:lnTo>
                  <a:cubicBezTo>
                    <a:pt x="830199" y="31623"/>
                    <a:pt x="826008" y="15621"/>
                    <a:pt x="821309"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32" name="Google Shape;2232;p237"/>
            <p:cNvSpPr/>
            <p:nvPr/>
          </p:nvSpPr>
          <p:spPr>
            <a:xfrm>
              <a:off x="17291810" y="1136840"/>
              <a:ext cx="851788" cy="47625"/>
            </a:xfrm>
            <a:custGeom>
              <a:avLst/>
              <a:gdLst/>
              <a:ahLst/>
              <a:cxnLst/>
              <a:rect l="l" t="t" r="r" b="b"/>
              <a:pathLst>
                <a:path w="851788" h="47625" extrusionOk="0">
                  <a:moveTo>
                    <a:pt x="0" y="47625"/>
                  </a:moveTo>
                  <a:lnTo>
                    <a:pt x="851789" y="47625"/>
                  </a:lnTo>
                  <a:cubicBezTo>
                    <a:pt x="850011" y="31623"/>
                    <a:pt x="847598" y="15748"/>
                    <a:pt x="844931"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33" name="Google Shape;2233;p237"/>
            <p:cNvSpPr/>
            <p:nvPr/>
          </p:nvSpPr>
          <p:spPr>
            <a:xfrm>
              <a:off x="17291810" y="1237805"/>
              <a:ext cx="857630" cy="45338"/>
            </a:xfrm>
            <a:custGeom>
              <a:avLst/>
              <a:gdLst/>
              <a:ahLst/>
              <a:cxnLst/>
              <a:rect l="l" t="t" r="r" b="b"/>
              <a:pathLst>
                <a:path w="857630" h="45338" extrusionOk="0">
                  <a:moveTo>
                    <a:pt x="0" y="45339"/>
                  </a:moveTo>
                  <a:lnTo>
                    <a:pt x="857631" y="45339"/>
                  </a:lnTo>
                  <a:cubicBezTo>
                    <a:pt x="857631" y="30099"/>
                    <a:pt x="857250" y="14986"/>
                    <a:pt x="856488" y="0"/>
                  </a:cubicBezTo>
                  <a:lnTo>
                    <a:pt x="0" y="0"/>
                  </a:lnTo>
                  <a:lnTo>
                    <a:pt x="0" y="45339"/>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234" name="Google Shape;2234;p237"/>
          <p:cNvGrpSpPr/>
          <p:nvPr/>
        </p:nvGrpSpPr>
        <p:grpSpPr>
          <a:xfrm>
            <a:off x="11271930" y="1082702"/>
            <a:ext cx="846617" cy="825428"/>
            <a:chOff x="11382921" y="4296591"/>
            <a:chExt cx="764279" cy="745150"/>
          </a:xfrm>
        </p:grpSpPr>
        <p:grpSp>
          <p:nvGrpSpPr>
            <p:cNvPr id="2235" name="Google Shape;2235;p237"/>
            <p:cNvGrpSpPr/>
            <p:nvPr/>
          </p:nvGrpSpPr>
          <p:grpSpPr>
            <a:xfrm>
              <a:off x="11382921" y="4296591"/>
              <a:ext cx="764279" cy="65700"/>
              <a:chOff x="11382921" y="4372791"/>
              <a:chExt cx="764279" cy="65700"/>
            </a:xfrm>
          </p:grpSpPr>
          <p:sp>
            <p:nvSpPr>
              <p:cNvPr id="2236" name="Google Shape;2236;p237"/>
              <p:cNvSpPr/>
              <p:nvPr/>
            </p:nvSpPr>
            <p:spPr>
              <a:xfrm>
                <a:off x="11382921" y="437279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37" name="Google Shape;2237;p237"/>
              <p:cNvSpPr/>
              <p:nvPr/>
            </p:nvSpPr>
            <p:spPr>
              <a:xfrm>
                <a:off x="11557566" y="437279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38" name="Google Shape;2238;p237"/>
              <p:cNvSpPr/>
              <p:nvPr/>
            </p:nvSpPr>
            <p:spPr>
              <a:xfrm>
                <a:off x="11732211" y="437279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39" name="Google Shape;2239;p237"/>
              <p:cNvSpPr/>
              <p:nvPr/>
            </p:nvSpPr>
            <p:spPr>
              <a:xfrm>
                <a:off x="11906856" y="437279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40" name="Google Shape;2240;p237"/>
              <p:cNvSpPr/>
              <p:nvPr/>
            </p:nvSpPr>
            <p:spPr>
              <a:xfrm>
                <a:off x="12081500" y="437279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grpSp>
        <p:grpSp>
          <p:nvGrpSpPr>
            <p:cNvPr id="2241" name="Google Shape;2241;p237"/>
            <p:cNvGrpSpPr/>
            <p:nvPr/>
          </p:nvGrpSpPr>
          <p:grpSpPr>
            <a:xfrm>
              <a:off x="11382921" y="4472803"/>
              <a:ext cx="764279" cy="65700"/>
              <a:chOff x="11382921" y="4523603"/>
              <a:chExt cx="764279" cy="65700"/>
            </a:xfrm>
          </p:grpSpPr>
          <p:sp>
            <p:nvSpPr>
              <p:cNvPr id="2242" name="Google Shape;2242;p237"/>
              <p:cNvSpPr/>
              <p:nvPr/>
            </p:nvSpPr>
            <p:spPr>
              <a:xfrm>
                <a:off x="11382921" y="4523603"/>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43" name="Google Shape;2243;p237"/>
              <p:cNvSpPr/>
              <p:nvPr/>
            </p:nvSpPr>
            <p:spPr>
              <a:xfrm>
                <a:off x="11557566" y="4523603"/>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44" name="Google Shape;2244;p237"/>
              <p:cNvSpPr/>
              <p:nvPr/>
            </p:nvSpPr>
            <p:spPr>
              <a:xfrm>
                <a:off x="11732211" y="4523603"/>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45" name="Google Shape;2245;p237"/>
              <p:cNvSpPr/>
              <p:nvPr/>
            </p:nvSpPr>
            <p:spPr>
              <a:xfrm>
                <a:off x="11906856" y="4523603"/>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46" name="Google Shape;2246;p237"/>
              <p:cNvSpPr/>
              <p:nvPr/>
            </p:nvSpPr>
            <p:spPr>
              <a:xfrm>
                <a:off x="12081500" y="4523603"/>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grpSp>
        <p:grpSp>
          <p:nvGrpSpPr>
            <p:cNvPr id="2247" name="Google Shape;2247;p237"/>
            <p:cNvGrpSpPr/>
            <p:nvPr/>
          </p:nvGrpSpPr>
          <p:grpSpPr>
            <a:xfrm>
              <a:off x="11382921" y="4649015"/>
              <a:ext cx="764279" cy="216513"/>
              <a:chOff x="11382921" y="4674415"/>
              <a:chExt cx="764279" cy="216513"/>
            </a:xfrm>
          </p:grpSpPr>
          <p:grpSp>
            <p:nvGrpSpPr>
              <p:cNvPr id="2248" name="Google Shape;2248;p237"/>
              <p:cNvGrpSpPr/>
              <p:nvPr/>
            </p:nvGrpSpPr>
            <p:grpSpPr>
              <a:xfrm>
                <a:off x="11382921" y="4674415"/>
                <a:ext cx="764279" cy="65700"/>
                <a:chOff x="11382921" y="4674415"/>
                <a:chExt cx="764279" cy="65700"/>
              </a:xfrm>
            </p:grpSpPr>
            <p:sp>
              <p:nvSpPr>
                <p:cNvPr id="2249" name="Google Shape;2249;p237"/>
                <p:cNvSpPr/>
                <p:nvPr/>
              </p:nvSpPr>
              <p:spPr>
                <a:xfrm>
                  <a:off x="11382921" y="4674415"/>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0" name="Google Shape;2250;p237"/>
                <p:cNvSpPr/>
                <p:nvPr/>
              </p:nvSpPr>
              <p:spPr>
                <a:xfrm>
                  <a:off x="11557566" y="4674415"/>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1" name="Google Shape;2251;p237"/>
                <p:cNvSpPr/>
                <p:nvPr/>
              </p:nvSpPr>
              <p:spPr>
                <a:xfrm>
                  <a:off x="11732211" y="4674415"/>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2" name="Google Shape;2252;p237"/>
                <p:cNvSpPr/>
                <p:nvPr/>
              </p:nvSpPr>
              <p:spPr>
                <a:xfrm>
                  <a:off x="11906856" y="4674415"/>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3" name="Google Shape;2253;p237"/>
                <p:cNvSpPr/>
                <p:nvPr/>
              </p:nvSpPr>
              <p:spPr>
                <a:xfrm>
                  <a:off x="12081500" y="4674415"/>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grpSp>
          <p:sp>
            <p:nvSpPr>
              <p:cNvPr id="2254" name="Google Shape;2254;p237"/>
              <p:cNvSpPr/>
              <p:nvPr/>
            </p:nvSpPr>
            <p:spPr>
              <a:xfrm>
                <a:off x="11382921" y="4825228"/>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5" name="Google Shape;2255;p237"/>
              <p:cNvSpPr/>
              <p:nvPr/>
            </p:nvSpPr>
            <p:spPr>
              <a:xfrm>
                <a:off x="11557566" y="4825228"/>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6" name="Google Shape;2256;p237"/>
              <p:cNvSpPr/>
              <p:nvPr/>
            </p:nvSpPr>
            <p:spPr>
              <a:xfrm>
                <a:off x="11732211" y="4825228"/>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7" name="Google Shape;2257;p237"/>
              <p:cNvSpPr/>
              <p:nvPr/>
            </p:nvSpPr>
            <p:spPr>
              <a:xfrm>
                <a:off x="11906856" y="4825228"/>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58" name="Google Shape;2258;p237"/>
              <p:cNvSpPr/>
              <p:nvPr/>
            </p:nvSpPr>
            <p:spPr>
              <a:xfrm>
                <a:off x="12081500" y="4825228"/>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grpSp>
        <p:grpSp>
          <p:nvGrpSpPr>
            <p:cNvPr id="2259" name="Google Shape;2259;p237"/>
            <p:cNvGrpSpPr/>
            <p:nvPr/>
          </p:nvGrpSpPr>
          <p:grpSpPr>
            <a:xfrm>
              <a:off x="11382921" y="4976041"/>
              <a:ext cx="764279" cy="65700"/>
              <a:chOff x="11382921" y="4976041"/>
              <a:chExt cx="764279" cy="65700"/>
            </a:xfrm>
          </p:grpSpPr>
          <p:sp>
            <p:nvSpPr>
              <p:cNvPr id="2260" name="Google Shape;2260;p237"/>
              <p:cNvSpPr/>
              <p:nvPr/>
            </p:nvSpPr>
            <p:spPr>
              <a:xfrm>
                <a:off x="11382921" y="497604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61" name="Google Shape;2261;p237"/>
              <p:cNvSpPr/>
              <p:nvPr/>
            </p:nvSpPr>
            <p:spPr>
              <a:xfrm>
                <a:off x="11557566" y="497604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62" name="Google Shape;2262;p237"/>
              <p:cNvSpPr/>
              <p:nvPr/>
            </p:nvSpPr>
            <p:spPr>
              <a:xfrm>
                <a:off x="11732211" y="497604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63" name="Google Shape;2263;p237"/>
              <p:cNvSpPr/>
              <p:nvPr/>
            </p:nvSpPr>
            <p:spPr>
              <a:xfrm>
                <a:off x="11906856" y="497604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sp>
            <p:nvSpPr>
              <p:cNvPr id="2264" name="Google Shape;2264;p237"/>
              <p:cNvSpPr/>
              <p:nvPr/>
            </p:nvSpPr>
            <p:spPr>
              <a:xfrm>
                <a:off x="12081500" y="4976041"/>
                <a:ext cx="65700" cy="65700"/>
              </a:xfrm>
              <a:prstGeom prst="ellipse">
                <a:avLst/>
              </a:prstGeom>
              <a:solidFill>
                <a:schemeClr val="lt1"/>
              </a:solidFill>
              <a:ln>
                <a:noFill/>
              </a:ln>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Arial"/>
                  <a:ea typeface="Arial"/>
                  <a:cs typeface="Arial"/>
                  <a:sym typeface="Arial"/>
                </a:endParaRPr>
              </a:p>
            </p:txBody>
          </p:sp>
        </p:grpSp>
      </p:grpSp>
      <p:sp>
        <p:nvSpPr>
          <p:cNvPr id="2265" name="Google Shape;2265;p237"/>
          <p:cNvSpPr txBox="1"/>
          <p:nvPr/>
        </p:nvSpPr>
        <p:spPr>
          <a:xfrm>
            <a:off x="460374" y="1089609"/>
            <a:ext cx="3309161" cy="178505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60933" rIns="121900" bIns="60933" anchor="t" anchorCtr="0">
            <a:spAutoFit/>
          </a:bodyPr>
          <a:lstStyle/>
          <a:p>
            <a:pPr>
              <a:buClr>
                <a:srgbClr val="000000"/>
              </a:buClr>
              <a:buSzPts val="1800"/>
            </a:pPr>
            <a:r>
              <a:rPr lang="en" sz="1200">
                <a:solidFill>
                  <a:srgbClr val="000000"/>
                </a:solidFill>
                <a:latin typeface="Georgia"/>
                <a:ea typeface="Georgia"/>
                <a:cs typeface="Georgia"/>
                <a:sym typeface="Georgia"/>
              </a:rPr>
              <a:t>Get the facts quickly by asking AI questions about your data set</a:t>
            </a:r>
            <a:r>
              <a:rPr lang="en" sz="1200" b="1">
                <a:solidFill>
                  <a:srgbClr val="000000"/>
                </a:solidFill>
                <a:latin typeface="Georgia"/>
                <a:ea typeface="Georgia"/>
                <a:cs typeface="Georgia"/>
                <a:sym typeface="Georgia"/>
              </a:rPr>
              <a:t>!</a:t>
            </a:r>
          </a:p>
          <a:p>
            <a:pPr marL="228594" indent="-228594">
              <a:buSzPct val="100000"/>
              <a:buFont typeface="Arial" panose="020B0604020202020204" pitchFamily="34" charset="0"/>
              <a:buChar char="•"/>
            </a:pPr>
            <a:r>
              <a:rPr lang="en-US" sz="1200" b="1">
                <a:solidFill>
                  <a:srgbClr val="000000"/>
                </a:solidFill>
                <a:latin typeface="Georgia"/>
                <a:ea typeface="Georgia"/>
                <a:cs typeface="Georgia"/>
                <a:sym typeface="Georgia"/>
              </a:rPr>
              <a:t>Upload a large textual dataset  </a:t>
            </a:r>
            <a:r>
              <a:rPr lang="en-US" sz="1200">
                <a:solidFill>
                  <a:srgbClr val="000000"/>
                </a:solidFill>
                <a:latin typeface="Georgia"/>
                <a:ea typeface="Georgia"/>
                <a:cs typeface="Georgia"/>
                <a:sym typeface="Georgia"/>
              </a:rPr>
              <a:t>- laws, decisions, directives, internal procedures, financial reports or others</a:t>
            </a:r>
            <a:endParaRPr lang="en-US" sz="1200">
              <a:latin typeface="Georgia"/>
              <a:ea typeface="Georgia"/>
              <a:cs typeface="Georgia"/>
              <a:sym typeface="Georgia"/>
            </a:endParaRPr>
          </a:p>
          <a:p>
            <a:pPr marL="228594" indent="-228594">
              <a:buSzPct val="100000"/>
              <a:buFont typeface="Arial" panose="020B0604020202020204" pitchFamily="34" charset="0"/>
              <a:buChar char="•"/>
            </a:pPr>
            <a:r>
              <a:rPr lang="en" sz="1200">
                <a:solidFill>
                  <a:srgbClr val="000000"/>
                </a:solidFill>
                <a:latin typeface="Georgia"/>
                <a:ea typeface="Georgia"/>
                <a:cs typeface="Georgia"/>
                <a:sym typeface="Georgia"/>
              </a:rPr>
              <a:t>Chat with your </a:t>
            </a:r>
            <a:r>
              <a:rPr lang="en" sz="1200" b="1">
                <a:solidFill>
                  <a:srgbClr val="000000"/>
                </a:solidFill>
                <a:latin typeface="Georgia"/>
                <a:ea typeface="Georgia"/>
                <a:cs typeface="Georgia"/>
                <a:sym typeface="Georgia"/>
              </a:rPr>
              <a:t>data</a:t>
            </a:r>
            <a:r>
              <a:rPr lang="en" sz="1200">
                <a:solidFill>
                  <a:srgbClr val="000000"/>
                </a:solidFill>
                <a:latin typeface="Georgia"/>
                <a:ea typeface="Georgia"/>
                <a:cs typeface="Georgia"/>
                <a:sym typeface="Georgia"/>
              </a:rPr>
              <a:t> – ask natural questions</a:t>
            </a:r>
            <a:endParaRPr lang="en" sz="1200">
              <a:latin typeface="Georgia"/>
              <a:ea typeface="Georgia"/>
              <a:cs typeface="Georgia"/>
              <a:sym typeface="Georgia"/>
            </a:endParaRPr>
          </a:p>
          <a:p>
            <a:pPr marL="228594" indent="-228594">
              <a:buSzPct val="100000"/>
              <a:buFont typeface="Arial" panose="020B0604020202020204" pitchFamily="34" charset="0"/>
              <a:buChar char="•"/>
            </a:pPr>
            <a:r>
              <a:rPr lang="en-US" sz="1200">
                <a:solidFill>
                  <a:srgbClr val="000000"/>
                </a:solidFill>
                <a:latin typeface="Georgia"/>
                <a:ea typeface="Georgia"/>
                <a:cs typeface="Georgia"/>
                <a:sym typeface="Georgia"/>
              </a:rPr>
              <a:t>Based on the </a:t>
            </a:r>
            <a:r>
              <a:rPr lang="en-US" sz="1200" b="1">
                <a:solidFill>
                  <a:srgbClr val="000000"/>
                </a:solidFill>
                <a:latin typeface="Georgia"/>
                <a:ea typeface="Georgia"/>
                <a:cs typeface="Georgia"/>
                <a:sym typeface="Georgia"/>
              </a:rPr>
              <a:t>GPT</a:t>
            </a:r>
            <a:r>
              <a:rPr lang="en-US" sz="1200">
                <a:solidFill>
                  <a:srgbClr val="000000"/>
                </a:solidFill>
                <a:latin typeface="Georgia"/>
                <a:ea typeface="Georgia"/>
                <a:cs typeface="Georgia"/>
                <a:sym typeface="Georgia"/>
              </a:rPr>
              <a:t> language model</a:t>
            </a:r>
          </a:p>
          <a:p>
            <a:pPr marL="228594" indent="-228594">
              <a:buSzPct val="100000"/>
              <a:buFont typeface="Arial" panose="020B0604020202020204" pitchFamily="34" charset="0"/>
              <a:buChar char="•"/>
            </a:pPr>
            <a:endParaRPr lang="en-US" sz="1200">
              <a:solidFill>
                <a:srgbClr val="000000"/>
              </a:solidFill>
              <a:latin typeface="Georgia"/>
              <a:ea typeface="Georgia"/>
              <a:cs typeface="Georgia"/>
              <a:sym typeface="Georgia"/>
            </a:endParaRPr>
          </a:p>
        </p:txBody>
      </p:sp>
      <p:sp>
        <p:nvSpPr>
          <p:cNvPr id="2266" name="Google Shape;2266;p237"/>
          <p:cNvSpPr txBox="1"/>
          <p:nvPr/>
        </p:nvSpPr>
        <p:spPr>
          <a:xfrm>
            <a:off x="441334" y="2968686"/>
            <a:ext cx="3328201" cy="1661993"/>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pPr>
              <a:buClr>
                <a:srgbClr val="000000"/>
              </a:buClr>
              <a:buSzPts val="1400"/>
            </a:pPr>
            <a:endParaRPr sz="1200" b="1">
              <a:latin typeface="Georgia"/>
              <a:ea typeface="Georgia"/>
              <a:cs typeface="Georgia"/>
              <a:sym typeface="Georgia"/>
            </a:endParaRPr>
          </a:p>
          <a:p>
            <a:pPr marL="121917">
              <a:buClr>
                <a:srgbClr val="000000"/>
              </a:buClr>
              <a:buSzPts val="1400"/>
            </a:pPr>
            <a:r>
              <a:rPr lang="en" sz="1200" b="1">
                <a:solidFill>
                  <a:srgbClr val="000000"/>
                </a:solidFill>
                <a:latin typeface="Georgia"/>
                <a:ea typeface="Georgia"/>
                <a:cs typeface="Georgia"/>
                <a:sym typeface="Georgia"/>
              </a:rPr>
              <a:t>Advantages: Data security</a:t>
            </a:r>
            <a:r>
              <a:rPr lang="en" sz="1200">
                <a:solidFill>
                  <a:srgbClr val="000000"/>
                </a:solidFill>
                <a:latin typeface="Georgia"/>
                <a:ea typeface="Georgia"/>
                <a:cs typeface="Georgia"/>
                <a:sym typeface="Georgia"/>
              </a:rPr>
              <a:t> comes first!</a:t>
            </a:r>
            <a:endParaRPr lang="en-US" sz="1200">
              <a:latin typeface="Georgia"/>
              <a:ea typeface="Georgia"/>
              <a:cs typeface="Georgia"/>
              <a:sym typeface="Georgia"/>
            </a:endParaRPr>
          </a:p>
          <a:p>
            <a:pPr marL="350511" indent="-228594">
              <a:buClr>
                <a:srgbClr val="000000"/>
              </a:buClr>
              <a:buSzPts val="1400"/>
              <a:buFont typeface="Arial" panose="020B0604020202020204" pitchFamily="34" charset="0"/>
              <a:buChar char="•"/>
            </a:pPr>
            <a:r>
              <a:rPr lang="en-US" sz="1200" b="1">
                <a:solidFill>
                  <a:srgbClr val="000000"/>
                </a:solidFill>
                <a:latin typeface="Georgia"/>
                <a:ea typeface="Georgia"/>
                <a:cs typeface="Georgia"/>
                <a:sym typeface="Georgia"/>
              </a:rPr>
              <a:t>Secluded </a:t>
            </a:r>
            <a:r>
              <a:rPr lang="en-US" sz="1200">
                <a:solidFill>
                  <a:srgbClr val="000000"/>
                </a:solidFill>
                <a:latin typeface="Georgia"/>
                <a:ea typeface="Georgia"/>
                <a:cs typeface="Georgia"/>
                <a:sym typeface="Georgia"/>
              </a:rPr>
              <a:t>environment only for your data</a:t>
            </a:r>
          </a:p>
          <a:p>
            <a:pPr marL="350511" indent="-228594">
              <a:buClr>
                <a:srgbClr val="000000"/>
              </a:buClr>
              <a:buSzPts val="1400"/>
              <a:buFont typeface="Arial" panose="020B0604020202020204" pitchFamily="34" charset="0"/>
              <a:buChar char="•"/>
            </a:pPr>
            <a:r>
              <a:rPr lang="en" sz="1200">
                <a:solidFill>
                  <a:srgbClr val="000000"/>
                </a:solidFill>
                <a:latin typeface="Georgia"/>
                <a:ea typeface="Georgia"/>
                <a:cs typeface="Georgia"/>
                <a:sym typeface="Georgia"/>
              </a:rPr>
              <a:t>Your data </a:t>
            </a:r>
            <a:r>
              <a:rPr lang="en" sz="1200" b="1">
                <a:solidFill>
                  <a:srgbClr val="000000"/>
                </a:solidFill>
                <a:latin typeface="Georgia"/>
                <a:ea typeface="Georgia"/>
                <a:cs typeface="Georgia"/>
                <a:sym typeface="Georgia"/>
              </a:rPr>
              <a:t>will not </a:t>
            </a:r>
            <a:r>
              <a:rPr lang="en" sz="1200">
                <a:solidFill>
                  <a:srgbClr val="000000"/>
                </a:solidFill>
                <a:latin typeface="Georgia"/>
                <a:ea typeface="Georgia"/>
                <a:cs typeface="Georgia"/>
                <a:sym typeface="Georgia"/>
              </a:rPr>
              <a:t>be used for training of the overall model</a:t>
            </a:r>
            <a:endParaRPr lang="en" sz="1200">
              <a:latin typeface="Georgia"/>
              <a:ea typeface="Georgia"/>
              <a:cs typeface="Georgia"/>
              <a:sym typeface="Georgia"/>
            </a:endParaRPr>
          </a:p>
          <a:p>
            <a:pPr marL="350511" indent="-228594">
              <a:buClr>
                <a:srgbClr val="000000"/>
              </a:buClr>
              <a:buSzPts val="1400"/>
              <a:buFont typeface="Arial" panose="020B0604020202020204" pitchFamily="34" charset="0"/>
              <a:buChar char="•"/>
            </a:pPr>
            <a:r>
              <a:rPr lang="en" sz="1200" b="1">
                <a:solidFill>
                  <a:srgbClr val="000000"/>
                </a:solidFill>
                <a:latin typeface="Georgia"/>
                <a:ea typeface="Georgia"/>
                <a:cs typeface="Georgia"/>
                <a:sym typeface="Georgia"/>
              </a:rPr>
              <a:t>No hallucinations</a:t>
            </a:r>
            <a:r>
              <a:rPr lang="en" sz="1200">
                <a:solidFill>
                  <a:srgbClr val="000000"/>
                </a:solidFill>
                <a:latin typeface="Georgia"/>
                <a:ea typeface="Georgia"/>
                <a:cs typeface="Georgia"/>
                <a:sym typeface="Georgia"/>
              </a:rPr>
              <a:t> – answers are </a:t>
            </a:r>
            <a:r>
              <a:rPr lang="en" sz="1200">
                <a:latin typeface="Georgia"/>
                <a:ea typeface="Georgia"/>
                <a:cs typeface="Georgia"/>
                <a:sym typeface="Georgia"/>
              </a:rPr>
              <a:t>based</a:t>
            </a:r>
            <a:r>
              <a:rPr lang="en" sz="1200">
                <a:solidFill>
                  <a:srgbClr val="000000"/>
                </a:solidFill>
                <a:latin typeface="Georgia"/>
                <a:ea typeface="Georgia"/>
                <a:cs typeface="Georgia"/>
                <a:sym typeface="Georgia"/>
              </a:rPr>
              <a:t> purely on your data, with references to key paragraphs</a:t>
            </a:r>
          </a:p>
          <a:p>
            <a:pPr marL="350511" indent="-228594">
              <a:buClr>
                <a:srgbClr val="000000"/>
              </a:buClr>
              <a:buSzPts val="1400"/>
              <a:buFont typeface="Arial" panose="020B0604020202020204" pitchFamily="34" charset="0"/>
              <a:buChar char="•"/>
            </a:pPr>
            <a:endParaRPr lang="en" sz="1200">
              <a:latin typeface="Georgia"/>
              <a:ea typeface="Georgia"/>
              <a:cs typeface="Georgia"/>
              <a:sym typeface="Georgia"/>
            </a:endParaRPr>
          </a:p>
        </p:txBody>
      </p:sp>
      <p:pic>
        <p:nvPicPr>
          <p:cNvPr id="2268" name="Google Shape;2268;p237" descr="Robot outline"/>
          <p:cNvPicPr preferRelativeResize="0"/>
          <p:nvPr/>
        </p:nvPicPr>
        <p:blipFill rotWithShape="1">
          <a:blip r:embed="rId3">
            <a:alphaModFix/>
          </a:blip>
          <a:srcRect/>
          <a:stretch/>
        </p:blipFill>
        <p:spPr>
          <a:xfrm>
            <a:off x="4392258" y="3147258"/>
            <a:ext cx="1527773" cy="1453932"/>
          </a:xfrm>
          <a:prstGeom prst="rect">
            <a:avLst/>
          </a:prstGeom>
          <a:noFill/>
          <a:ln>
            <a:noFill/>
          </a:ln>
        </p:spPr>
      </p:pic>
      <p:grpSp>
        <p:nvGrpSpPr>
          <p:cNvPr id="2" name="Group 1">
            <a:extLst>
              <a:ext uri="{FF2B5EF4-FFF2-40B4-BE49-F238E27FC236}">
                <a16:creationId xmlns:a16="http://schemas.microsoft.com/office/drawing/2014/main" id="{27644AD0-841B-07E8-4087-F12AB6BF60D0}"/>
              </a:ext>
            </a:extLst>
          </p:cNvPr>
          <p:cNvGrpSpPr/>
          <p:nvPr/>
        </p:nvGrpSpPr>
        <p:grpSpPr>
          <a:xfrm>
            <a:off x="441333" y="4412247"/>
            <a:ext cx="5082800" cy="2032028"/>
            <a:chOff x="6150328" y="897649"/>
            <a:chExt cx="3812100" cy="1524021"/>
          </a:xfrm>
        </p:grpSpPr>
        <p:sp>
          <p:nvSpPr>
            <p:cNvPr id="2267" name="Google Shape;2267;p237"/>
            <p:cNvSpPr/>
            <p:nvPr/>
          </p:nvSpPr>
          <p:spPr>
            <a:xfrm>
              <a:off x="6150328" y="1175174"/>
              <a:ext cx="3812100" cy="1246496"/>
            </a:xfrm>
            <a:prstGeom prst="rect">
              <a:avLst/>
            </a:prstGeom>
            <a:solidFill>
              <a:srgbClr val="D04A02"/>
            </a:solidFill>
            <a:ln>
              <a:noFill/>
            </a:ln>
            <a:effectLst>
              <a:outerShdw blurRad="57150" dist="19050" dir="5400000" algn="bl" rotWithShape="0">
                <a:srgbClr val="000000">
                  <a:alpha val="50000"/>
                </a:srgbClr>
              </a:outerShdw>
            </a:effectLst>
          </p:spPr>
          <p:txBody>
            <a:bodyPr spcFirstLastPara="1" wrap="square" lIns="104233" tIns="52100" rIns="104233" bIns="52100" anchor="ctr" anchorCtr="0">
              <a:noAutofit/>
            </a:bodyPr>
            <a:lstStyle/>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Works selectively on a data set you choose – project files, list of regulations, directives or decisions, collections of laws</a:t>
              </a:r>
              <a:endParaRPr lang="en" sz="1200"/>
            </a:p>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Summarize topics</a:t>
              </a:r>
              <a:endParaRPr lang="en" sz="1200"/>
            </a:p>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Identify relevant paragraphs in relevant documents</a:t>
              </a:r>
              <a:endParaRPr lang="en" sz="1200"/>
            </a:p>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Find differences</a:t>
              </a:r>
              <a:endParaRPr lang="en" sz="1200"/>
            </a:p>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Search for similar cases</a:t>
              </a:r>
              <a:endParaRPr lang="en" sz="1200"/>
            </a:p>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Draft documents</a:t>
              </a:r>
              <a:endParaRPr lang="en" sz="1200" b="1">
                <a:solidFill>
                  <a:srgbClr val="FFFFFF"/>
                </a:solidFill>
              </a:endParaRPr>
            </a:p>
            <a:p>
              <a:pPr marL="253994" indent="-228594">
                <a:buClr>
                  <a:srgbClr val="FFFFFF"/>
                </a:buClr>
                <a:buSzPts val="1100"/>
                <a:buFont typeface="Arial" panose="020B0604020202020204" pitchFamily="34" charset="0"/>
                <a:buChar char="•"/>
              </a:pPr>
              <a:r>
                <a:rPr lang="en" sz="1200" b="1">
                  <a:solidFill>
                    <a:srgbClr val="FFFFFF"/>
                  </a:solidFill>
                  <a:latin typeface="Arial"/>
                  <a:ea typeface="Arial"/>
                  <a:cs typeface="Arial"/>
                  <a:sym typeface="Arial"/>
                </a:rPr>
                <a:t>Multiple languages  </a:t>
              </a:r>
              <a:endParaRPr sz="1200" b="1">
                <a:solidFill>
                  <a:srgbClr val="FFFFFF"/>
                </a:solidFill>
                <a:latin typeface="Arial"/>
                <a:ea typeface="Arial"/>
                <a:cs typeface="Arial"/>
                <a:sym typeface="Arial"/>
              </a:endParaRPr>
            </a:p>
          </p:txBody>
        </p:sp>
        <p:sp>
          <p:nvSpPr>
            <p:cNvPr id="2269" name="Google Shape;2269;p237"/>
            <p:cNvSpPr/>
            <p:nvPr/>
          </p:nvSpPr>
          <p:spPr>
            <a:xfrm>
              <a:off x="9058681" y="897649"/>
              <a:ext cx="347114" cy="283415"/>
            </a:xfrm>
            <a:prstGeom prst="triangle">
              <a:avLst>
                <a:gd name="adj" fmla="val 50000"/>
              </a:avLst>
            </a:prstGeom>
            <a:solidFill>
              <a:srgbClr val="D04A02"/>
            </a:solidFill>
            <a:ln>
              <a:noFill/>
            </a:ln>
          </p:spPr>
          <p:txBody>
            <a:bodyPr spcFirstLastPara="1" wrap="square" lIns="121900" tIns="121900" rIns="121900" bIns="121900" anchor="ctr" anchorCtr="0">
              <a:noAutofit/>
            </a:bodyPr>
            <a:lstStyle/>
            <a:p>
              <a:pPr algn="ctr"/>
              <a:endParaRPr sz="2400"/>
            </a:p>
          </p:txBody>
        </p:sp>
      </p:grpSp>
      <p:sp>
        <p:nvSpPr>
          <p:cNvPr id="18" name="Rectangle 17">
            <a:extLst>
              <a:ext uri="{FF2B5EF4-FFF2-40B4-BE49-F238E27FC236}">
                <a16:creationId xmlns:a16="http://schemas.microsoft.com/office/drawing/2014/main" id="{B37DB0FD-6105-F9B4-9EAB-0928696237A9}"/>
              </a:ext>
            </a:extLst>
          </p:cNvPr>
          <p:cNvSpPr/>
          <p:nvPr/>
        </p:nvSpPr>
        <p:spPr>
          <a:xfrm>
            <a:off x="6387308" y="3263238"/>
            <a:ext cx="3416235" cy="124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24" name="Group 23">
            <a:extLst>
              <a:ext uri="{FF2B5EF4-FFF2-40B4-BE49-F238E27FC236}">
                <a16:creationId xmlns:a16="http://schemas.microsoft.com/office/drawing/2014/main" id="{8643F591-0C0E-B9E8-08AB-8210593B8028}"/>
              </a:ext>
            </a:extLst>
          </p:cNvPr>
          <p:cNvGrpSpPr/>
          <p:nvPr/>
        </p:nvGrpSpPr>
        <p:grpSpPr>
          <a:xfrm>
            <a:off x="5653205" y="1141696"/>
            <a:ext cx="6340247" cy="4313432"/>
            <a:chOff x="4217031" y="876653"/>
            <a:chExt cx="4755185" cy="3235074"/>
          </a:xfrm>
        </p:grpSpPr>
        <p:grpSp>
          <p:nvGrpSpPr>
            <p:cNvPr id="23" name="Group 22">
              <a:extLst>
                <a:ext uri="{FF2B5EF4-FFF2-40B4-BE49-F238E27FC236}">
                  <a16:creationId xmlns:a16="http://schemas.microsoft.com/office/drawing/2014/main" id="{71FF1A43-3483-020A-8D58-622F8E0D0273}"/>
                </a:ext>
              </a:extLst>
            </p:cNvPr>
            <p:cNvGrpSpPr/>
            <p:nvPr/>
          </p:nvGrpSpPr>
          <p:grpSpPr>
            <a:xfrm>
              <a:off x="4217031" y="876653"/>
              <a:ext cx="4755185" cy="3235074"/>
              <a:chOff x="4226418" y="973764"/>
              <a:chExt cx="4755185" cy="3235074"/>
            </a:xfrm>
          </p:grpSpPr>
          <p:grpSp>
            <p:nvGrpSpPr>
              <p:cNvPr id="15" name="Group 14">
                <a:extLst>
                  <a:ext uri="{FF2B5EF4-FFF2-40B4-BE49-F238E27FC236}">
                    <a16:creationId xmlns:a16="http://schemas.microsoft.com/office/drawing/2014/main" id="{6C5E09E8-B9EB-E333-A764-75ABE4DEE390}"/>
                  </a:ext>
                </a:extLst>
              </p:cNvPr>
              <p:cNvGrpSpPr/>
              <p:nvPr/>
            </p:nvGrpSpPr>
            <p:grpSpPr>
              <a:xfrm>
                <a:off x="4226418" y="973764"/>
                <a:ext cx="4755185" cy="2263259"/>
                <a:chOff x="4335323" y="879785"/>
                <a:chExt cx="4443222" cy="1916999"/>
              </a:xfrm>
            </p:grpSpPr>
            <p:pic>
              <p:nvPicPr>
                <p:cNvPr id="5" name="Google Shape;2310;p238">
                  <a:extLst>
                    <a:ext uri="{FF2B5EF4-FFF2-40B4-BE49-F238E27FC236}">
                      <a16:creationId xmlns:a16="http://schemas.microsoft.com/office/drawing/2014/main" id="{470F6CE7-649F-5E85-B0B4-66FAB79D2D05}"/>
                    </a:ext>
                  </a:extLst>
                </p:cNvPr>
                <p:cNvPicPr preferRelativeResize="0"/>
                <p:nvPr/>
              </p:nvPicPr>
              <p:blipFill rotWithShape="1">
                <a:blip r:embed="rId4">
                  <a:alphaModFix/>
                </a:blip>
                <a:srcRect/>
                <a:stretch/>
              </p:blipFill>
              <p:spPr>
                <a:xfrm>
                  <a:off x="4552365" y="898995"/>
                  <a:ext cx="3568938" cy="1305292"/>
                </a:xfrm>
                <a:prstGeom prst="rect">
                  <a:avLst/>
                </a:prstGeom>
                <a:noFill/>
                <a:ln>
                  <a:noFill/>
                </a:ln>
              </p:spPr>
            </p:pic>
            <p:pic>
              <p:nvPicPr>
                <p:cNvPr id="6" name="Google Shape;2311;p238">
                  <a:extLst>
                    <a:ext uri="{FF2B5EF4-FFF2-40B4-BE49-F238E27FC236}">
                      <a16:creationId xmlns:a16="http://schemas.microsoft.com/office/drawing/2014/main" id="{1F941E55-78D2-83AF-D83A-61E132ECB701}"/>
                    </a:ext>
                  </a:extLst>
                </p:cNvPr>
                <p:cNvPicPr preferRelativeResize="0"/>
                <p:nvPr/>
              </p:nvPicPr>
              <p:blipFill rotWithShape="1">
                <a:blip r:embed="rId5">
                  <a:alphaModFix/>
                </a:blip>
                <a:srcRect t="11707"/>
                <a:stretch/>
              </p:blipFill>
              <p:spPr>
                <a:xfrm>
                  <a:off x="4544723" y="2346715"/>
                  <a:ext cx="3576580" cy="450069"/>
                </a:xfrm>
                <a:prstGeom prst="rect">
                  <a:avLst/>
                </a:prstGeom>
                <a:noFill/>
                <a:ln>
                  <a:noFill/>
                </a:ln>
              </p:spPr>
            </p:pic>
            <p:pic>
              <p:nvPicPr>
                <p:cNvPr id="9" name="Google Shape;2309;p238" descr="Male profile outline">
                  <a:extLst>
                    <a:ext uri="{FF2B5EF4-FFF2-40B4-BE49-F238E27FC236}">
                      <a16:creationId xmlns:a16="http://schemas.microsoft.com/office/drawing/2014/main" id="{336E3CD2-DB88-65B0-1F42-F48C7C7EDA68}"/>
                    </a:ext>
                  </a:extLst>
                </p:cNvPr>
                <p:cNvPicPr preferRelativeResize="0"/>
                <p:nvPr/>
              </p:nvPicPr>
              <p:blipFill rotWithShape="1">
                <a:blip r:embed="rId6">
                  <a:alphaModFix/>
                </a:blip>
                <a:srcRect/>
                <a:stretch/>
              </p:blipFill>
              <p:spPr>
                <a:xfrm>
                  <a:off x="8280436" y="879785"/>
                  <a:ext cx="498109" cy="450069"/>
                </a:xfrm>
                <a:prstGeom prst="rect">
                  <a:avLst/>
                </a:prstGeom>
                <a:noFill/>
                <a:ln>
                  <a:noFill/>
                </a:ln>
              </p:spPr>
            </p:pic>
            <p:sp>
              <p:nvSpPr>
                <p:cNvPr id="10" name="Google Shape;2314;p238">
                  <a:extLst>
                    <a:ext uri="{FF2B5EF4-FFF2-40B4-BE49-F238E27FC236}">
                      <a16:creationId xmlns:a16="http://schemas.microsoft.com/office/drawing/2014/main" id="{2CEC969C-EC7F-2C22-DA5A-BCB04358FEEA}"/>
                    </a:ext>
                  </a:extLst>
                </p:cNvPr>
                <p:cNvSpPr/>
                <p:nvPr/>
              </p:nvSpPr>
              <p:spPr>
                <a:xfrm rot="5400000">
                  <a:off x="8085972" y="1008057"/>
                  <a:ext cx="265800" cy="209400"/>
                </a:xfrm>
                <a:prstGeom prst="triangle">
                  <a:avLst>
                    <a:gd name="adj" fmla="val 50000"/>
                  </a:avLst>
                </a:prstGeom>
                <a:solidFill>
                  <a:srgbClr val="DEDEDE"/>
                </a:solidFill>
                <a:ln>
                  <a:noFill/>
                </a:ln>
              </p:spPr>
              <p:txBody>
                <a:bodyPr spcFirstLastPara="1" wrap="square" lIns="104233" tIns="52100" rIns="104233" bIns="52100" anchor="t" anchorCtr="0">
                  <a:noAutofit/>
                </a:bodyPr>
                <a:lstStyle/>
                <a:p>
                  <a:pPr algn="ctr">
                    <a:buClr>
                      <a:srgbClr val="000000"/>
                    </a:buClr>
                    <a:buSzPts val="1539"/>
                  </a:pPr>
                  <a:endParaRPr sz="2052">
                    <a:solidFill>
                      <a:srgbClr val="000000"/>
                    </a:solidFill>
                    <a:latin typeface="Arial"/>
                    <a:ea typeface="Arial"/>
                    <a:cs typeface="Arial"/>
                    <a:sym typeface="Arial"/>
                  </a:endParaRPr>
                </a:p>
              </p:txBody>
            </p:sp>
            <p:sp>
              <p:nvSpPr>
                <p:cNvPr id="11" name="Google Shape;2314;p238">
                  <a:extLst>
                    <a:ext uri="{FF2B5EF4-FFF2-40B4-BE49-F238E27FC236}">
                      <a16:creationId xmlns:a16="http://schemas.microsoft.com/office/drawing/2014/main" id="{AB20349F-6C4F-ACE1-FFDD-5A70704110DD}"/>
                    </a:ext>
                  </a:extLst>
                </p:cNvPr>
                <p:cNvSpPr/>
                <p:nvPr/>
              </p:nvSpPr>
              <p:spPr>
                <a:xfrm rot="16200000">
                  <a:off x="4307123" y="2467049"/>
                  <a:ext cx="265800" cy="209400"/>
                </a:xfrm>
                <a:prstGeom prst="triangle">
                  <a:avLst>
                    <a:gd name="adj" fmla="val 50000"/>
                  </a:avLst>
                </a:prstGeom>
                <a:solidFill>
                  <a:srgbClr val="DEDEDE"/>
                </a:solidFill>
                <a:ln>
                  <a:noFill/>
                </a:ln>
              </p:spPr>
              <p:txBody>
                <a:bodyPr spcFirstLastPara="1" wrap="square" lIns="104233" tIns="52100" rIns="104233" bIns="52100" anchor="t" anchorCtr="0">
                  <a:noAutofit/>
                </a:bodyPr>
                <a:lstStyle/>
                <a:p>
                  <a:pPr algn="ctr">
                    <a:buClr>
                      <a:srgbClr val="000000"/>
                    </a:buClr>
                    <a:buSzPts val="1539"/>
                  </a:pPr>
                  <a:endParaRPr sz="2052">
                    <a:solidFill>
                      <a:srgbClr val="000000"/>
                    </a:solidFill>
                    <a:latin typeface="Arial"/>
                    <a:ea typeface="Arial"/>
                    <a:cs typeface="Arial"/>
                    <a:sym typeface="Arial"/>
                  </a:endParaRPr>
                </a:p>
              </p:txBody>
            </p:sp>
            <p:sp>
              <p:nvSpPr>
                <p:cNvPr id="13" name="Rectangle: Rounded Corners 12">
                  <a:extLst>
                    <a:ext uri="{FF2B5EF4-FFF2-40B4-BE49-F238E27FC236}">
                      <a16:creationId xmlns:a16="http://schemas.microsoft.com/office/drawing/2014/main" id="{383BCD54-4B59-588D-D662-66CB5EB9A143}"/>
                    </a:ext>
                  </a:extLst>
                </p:cNvPr>
                <p:cNvSpPr/>
                <p:nvPr/>
              </p:nvSpPr>
              <p:spPr>
                <a:xfrm>
                  <a:off x="5417862" y="901915"/>
                  <a:ext cx="2700758" cy="42793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a:solidFill>
                        <a:schemeClr val="tx1"/>
                      </a:solidFill>
                      <a:latin typeface="Georgia" panose="02040502050405020303" pitchFamily="18" charset="0"/>
                    </a:rPr>
                    <a:t>What is the difference between the information obligations under Art. 13 and Art. 14 GDPR?</a:t>
                  </a:r>
                </a:p>
              </p:txBody>
            </p:sp>
            <p:sp>
              <p:nvSpPr>
                <p:cNvPr id="14" name="TextBox 13">
                  <a:extLst>
                    <a:ext uri="{FF2B5EF4-FFF2-40B4-BE49-F238E27FC236}">
                      <a16:creationId xmlns:a16="http://schemas.microsoft.com/office/drawing/2014/main" id="{B430CDFC-1957-F8E3-94FB-46B9F8B31331}"/>
                    </a:ext>
                  </a:extLst>
                </p:cNvPr>
                <p:cNvSpPr txBox="1"/>
                <p:nvPr/>
              </p:nvSpPr>
              <p:spPr>
                <a:xfrm>
                  <a:off x="4862381" y="1732185"/>
                  <a:ext cx="2423627" cy="449689"/>
                </a:xfrm>
                <a:prstGeom prst="rect">
                  <a:avLst/>
                </a:prstGeom>
                <a:solidFill>
                  <a:schemeClr val="bg1"/>
                </a:solidFill>
              </p:spPr>
              <p:txBody>
                <a:bodyPr wrap="square" rtlCol="0">
                  <a:spAutoFit/>
                </a:bodyPr>
                <a:lstStyle/>
                <a:p>
                  <a:r>
                    <a:rPr lang="en-US" sz="800">
                      <a:latin typeface="Georgia" panose="02040502050405020303" pitchFamily="18" charset="0"/>
                    </a:rPr>
                    <a:t>Art. 13 GDPR concerns the information obligations when personal data are collected directly from the data subject (1). The controller must provide the data subject with various information at the time of data collection, such as the name and contact details of the controller, the purposes of the data processing, the legal basis, the duration of the</a:t>
                  </a:r>
                  <a:endParaRPr lang="en-GB" sz="800">
                    <a:latin typeface="Georgia" panose="02040502050405020303" pitchFamily="18" charset="0"/>
                  </a:endParaRPr>
                </a:p>
              </p:txBody>
            </p:sp>
          </p:grpSp>
          <p:pic>
            <p:nvPicPr>
              <p:cNvPr id="22" name="Picture 21">
                <a:extLst>
                  <a:ext uri="{FF2B5EF4-FFF2-40B4-BE49-F238E27FC236}">
                    <a16:creationId xmlns:a16="http://schemas.microsoft.com/office/drawing/2014/main" id="{94A5A6F1-F9A0-7189-4A27-656F67A850C5}"/>
                  </a:ext>
                </a:extLst>
              </p:cNvPr>
              <p:cNvPicPr>
                <a:picLocks noChangeAspect="1"/>
              </p:cNvPicPr>
              <p:nvPr/>
            </p:nvPicPr>
            <p:blipFill>
              <a:blip r:embed="rId7"/>
              <a:stretch>
                <a:fillRect/>
              </a:stretch>
            </p:blipFill>
            <p:spPr>
              <a:xfrm>
                <a:off x="5229056" y="3468580"/>
                <a:ext cx="2791147" cy="740258"/>
              </a:xfrm>
              <a:prstGeom prst="rect">
                <a:avLst/>
              </a:prstGeom>
            </p:spPr>
          </p:pic>
        </p:grpSp>
        <p:cxnSp>
          <p:nvCxnSpPr>
            <p:cNvPr id="17" name="Google Shape;2313;p238">
              <a:extLst>
                <a:ext uri="{FF2B5EF4-FFF2-40B4-BE49-F238E27FC236}">
                  <a16:creationId xmlns:a16="http://schemas.microsoft.com/office/drawing/2014/main" id="{B4DB88FE-BCE0-3D54-C5FC-694AF0D26F75}"/>
                </a:ext>
              </a:extLst>
            </p:cNvPr>
            <p:cNvCxnSpPr/>
            <p:nvPr/>
          </p:nvCxnSpPr>
          <p:spPr>
            <a:xfrm>
              <a:off x="6017781" y="3020990"/>
              <a:ext cx="414000" cy="337200"/>
            </a:xfrm>
            <a:prstGeom prst="straightConnector1">
              <a:avLst/>
            </a:prstGeom>
            <a:noFill/>
            <a:ln w="38100" cap="flat" cmpd="sng">
              <a:solidFill>
                <a:srgbClr val="000000"/>
              </a:solidFill>
              <a:prstDash val="solid"/>
              <a:round/>
              <a:headEnd type="none" w="sm" len="sm"/>
              <a:tailEnd type="triangle" w="med" len="med"/>
            </a:ln>
          </p:spPr>
        </p:cxnSp>
      </p:grpSp>
    </p:spTree>
    <p:extLst>
      <p:ext uri="{BB962C8B-B14F-4D97-AF65-F5344CB8AC3E}">
        <p14:creationId xmlns:p14="http://schemas.microsoft.com/office/powerpoint/2010/main" val="230745677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22225" y="-147209"/>
            <a:ext cx="6343650" cy="700520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6F14C1DA-4E0D-5BEE-DE73-948CA9BC8922}"/>
              </a:ext>
            </a:extLst>
          </p:cNvPr>
          <p:cNvSpPr/>
          <p:nvPr/>
        </p:nvSpPr>
        <p:spPr>
          <a:xfrm>
            <a:off x="6248400" y="-99453"/>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3">
            <a:duotone>
              <a:prstClr val="black"/>
              <a:srgbClr val="005CFF">
                <a:tint val="45000"/>
                <a:satMod val="400000"/>
              </a:srgbClr>
            </a:duotone>
            <a:extLst>
              <a:ext uri="{BEBA8EAE-BF5A-486C-A8C5-ECC9F3942E4B}">
                <a14:imgProps xmlns:a14="http://schemas.microsoft.com/office/drawing/2010/main">
                  <a14:imgLayer r:embed="rId4">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6" name="Group 5">
            <a:extLst>
              <a:ext uri="{FF2B5EF4-FFF2-40B4-BE49-F238E27FC236}">
                <a16:creationId xmlns:a16="http://schemas.microsoft.com/office/drawing/2014/main" id="{56194FFF-0735-3A18-2880-1E1FD29C17D9}"/>
              </a:ext>
            </a:extLst>
          </p:cNvPr>
          <p:cNvGrpSpPr/>
          <p:nvPr/>
        </p:nvGrpSpPr>
        <p:grpSpPr>
          <a:xfrm>
            <a:off x="758825" y="1697017"/>
            <a:ext cx="4178300" cy="1293973"/>
            <a:chOff x="7315200" y="1907475"/>
            <a:chExt cx="4178300" cy="1293973"/>
          </a:xfrm>
        </p:grpSpPr>
        <p:sp>
          <p:nvSpPr>
            <p:cNvPr id="14" name="TextBox 13">
              <a:extLst>
                <a:ext uri="{FF2B5EF4-FFF2-40B4-BE49-F238E27FC236}">
                  <a16:creationId xmlns:a16="http://schemas.microsoft.com/office/drawing/2014/main" id="{7EAA327C-A99F-8820-64A1-D848895F894B}"/>
                </a:ext>
              </a:extLst>
            </p:cNvPr>
            <p:cNvSpPr txBox="1"/>
            <p:nvPr/>
          </p:nvSpPr>
          <p:spPr>
            <a:xfrm>
              <a:off x="7315200" y="1907475"/>
              <a:ext cx="3835400" cy="523220"/>
            </a:xfrm>
            <a:prstGeom prst="rect">
              <a:avLst/>
            </a:prstGeom>
            <a:noFill/>
          </p:spPr>
          <p:txBody>
            <a:bodyPr wrap="square" rtlCol="0">
              <a:spAutoFit/>
            </a:bodyPr>
            <a:lstStyle/>
            <a:p>
              <a:r>
                <a:rPr lang="hr-HR" sz="2800" b="1">
                  <a:solidFill>
                    <a:srgbClr val="FF742E"/>
                  </a:solidFill>
                  <a:latin typeface="Aptos ExtraBold" panose="020B0004020202020204" pitchFamily="34" charset="0"/>
                </a:rPr>
                <a:t>DETEKCIJA I ALATI</a:t>
              </a:r>
            </a:p>
          </p:txBody>
        </p:sp>
        <p:sp>
          <p:nvSpPr>
            <p:cNvPr id="16" name="TextBox 15">
              <a:extLst>
                <a:ext uri="{FF2B5EF4-FFF2-40B4-BE49-F238E27FC236}">
                  <a16:creationId xmlns:a16="http://schemas.microsoft.com/office/drawing/2014/main" id="{45A2FFBC-4A80-1B15-500F-BD202B99657D}"/>
                </a:ext>
              </a:extLst>
            </p:cNvPr>
            <p:cNvSpPr txBox="1"/>
            <p:nvPr/>
          </p:nvSpPr>
          <p:spPr>
            <a:xfrm>
              <a:off x="7315200" y="2424563"/>
              <a:ext cx="3835400" cy="338554"/>
            </a:xfrm>
            <a:prstGeom prst="rect">
              <a:avLst/>
            </a:prstGeom>
            <a:noFill/>
          </p:spPr>
          <p:txBody>
            <a:bodyPr wrap="square" rtlCol="0">
              <a:spAutoFit/>
            </a:bodyPr>
            <a:lstStyle/>
            <a:p>
              <a:r>
                <a:rPr lang="hr-HR" sz="1600">
                  <a:solidFill>
                    <a:srgbClr val="FF742E"/>
                  </a:solidFill>
                  <a:latin typeface="Aptos Light" panose="020B0004020202020204" pitchFamily="34" charset="0"/>
                </a:rPr>
                <a:t>[</a:t>
              </a:r>
              <a:r>
                <a:rPr lang="hr-HR" sz="1600">
                  <a:solidFill>
                    <a:srgbClr val="FF742E"/>
                  </a:solidFill>
                  <a:latin typeface="Aptos Light" panose="020B0004020202020204" pitchFamily="34" charset="0"/>
                  <a:sym typeface="Symbol" panose="05050102010706020507" pitchFamily="18" charset="2"/>
                </a:rPr>
                <a:t></a:t>
              </a:r>
              <a:r>
                <a:rPr lang="hr-HR" sz="1600">
                  <a:solidFill>
                    <a:srgbClr val="FF742E"/>
                  </a:solidFill>
                  <a:latin typeface="Aptos Light" panose="020B0004020202020204" pitchFamily="34" charset="0"/>
                </a:rPr>
                <a:t>]</a:t>
              </a:r>
            </a:p>
          </p:txBody>
        </p:sp>
        <p:sp>
          <p:nvSpPr>
            <p:cNvPr id="17" name="TextBox 16">
              <a:extLst>
                <a:ext uri="{FF2B5EF4-FFF2-40B4-BE49-F238E27FC236}">
                  <a16:creationId xmlns:a16="http://schemas.microsoft.com/office/drawing/2014/main" id="{D97D69B8-1561-E37A-0E7C-4D75B11DD887}"/>
                </a:ext>
              </a:extLst>
            </p:cNvPr>
            <p:cNvSpPr txBox="1"/>
            <p:nvPr/>
          </p:nvSpPr>
          <p:spPr>
            <a:xfrm>
              <a:off x="7315200" y="2832116"/>
              <a:ext cx="4178300" cy="369332"/>
            </a:xfrm>
            <a:prstGeom prst="rect">
              <a:avLst/>
            </a:prstGeom>
            <a:noFill/>
          </p:spPr>
          <p:txBody>
            <a:bodyPr wrap="square" rtlCol="0">
              <a:spAutoFit/>
            </a:bodyPr>
            <a:lstStyle/>
            <a:p>
              <a:r>
                <a:rPr lang="hr-HR">
                  <a:solidFill>
                    <a:schemeClr val="bg1"/>
                  </a:solidFill>
                  <a:latin typeface="Aptos Light" panose="020B0004020202020204" pitchFamily="34" charset="0"/>
                </a:rPr>
                <a:t>[</a:t>
              </a:r>
              <a:r>
                <a:rPr lang="hr-HR">
                  <a:solidFill>
                    <a:schemeClr val="bg1"/>
                  </a:solidFill>
                  <a:latin typeface="Aptos Light" panose="020B0004020202020204" pitchFamily="34" charset="0"/>
                  <a:sym typeface="Symbol" panose="05050102010706020507" pitchFamily="18" charset="2"/>
                </a:rPr>
                <a:t></a:t>
              </a:r>
              <a:r>
                <a:rPr lang="hr-HR">
                  <a:solidFill>
                    <a:schemeClr val="bg1"/>
                  </a:solidFill>
                  <a:latin typeface="Aptos Light" panose="020B0004020202020204" pitchFamily="34" charset="0"/>
                </a:rPr>
                <a:t>]</a:t>
              </a:r>
            </a:p>
          </p:txBody>
        </p:sp>
      </p:grpSp>
      <p:pic>
        <p:nvPicPr>
          <p:cNvPr id="9" name="Picture 2" descr="Surgical instruments for tonsil operations, plate from 'Complete Treatise  on the Anatomy of Man' by Jean-Baptiste Marc Bourgery (1797-1849) 1866-67">
            <a:extLst>
              <a:ext uri="{FF2B5EF4-FFF2-40B4-BE49-F238E27FC236}">
                <a16:creationId xmlns:a16="http://schemas.microsoft.com/office/drawing/2014/main" id="{0E4A15B9-7E41-5FC3-6528-5A396F961F9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19700" y="-139839"/>
            <a:ext cx="6972299" cy="989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412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240"/>
          <p:cNvSpPr/>
          <p:nvPr/>
        </p:nvSpPr>
        <p:spPr>
          <a:xfrm rot="5400000" flipH="1">
            <a:off x="10932721" y="5366280"/>
            <a:ext cx="994331" cy="994331"/>
          </a:xfrm>
          <a:custGeom>
            <a:avLst/>
            <a:gdLst/>
            <a:ahLst/>
            <a:cxnLst/>
            <a:rect l="l" t="t" r="r" b="b"/>
            <a:pathLst>
              <a:path w="857182" h="857182" extrusionOk="0">
                <a:moveTo>
                  <a:pt x="857182" y="0"/>
                </a:moveTo>
                <a:cubicBezTo>
                  <a:pt x="857258" y="473335"/>
                  <a:pt x="473589" y="857106"/>
                  <a:pt x="254" y="857182"/>
                </a:cubicBezTo>
                <a:cubicBezTo>
                  <a:pt x="165" y="857182"/>
                  <a:pt x="89" y="857182"/>
                  <a:pt x="0" y="857182"/>
                </a:cubicBezTo>
                <a:lnTo>
                  <a:pt x="0" y="0"/>
                </a:lnTo>
                <a:close/>
              </a:path>
            </a:pathLst>
          </a:custGeom>
          <a:solidFill>
            <a:schemeClr val="accent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05" name="Google Shape;2405;p240"/>
          <p:cNvSpPr txBox="1">
            <a:spLocks noGrp="1"/>
          </p:cNvSpPr>
          <p:nvPr>
            <p:ph type="title"/>
          </p:nvPr>
        </p:nvSpPr>
        <p:spPr>
          <a:xfrm>
            <a:off x="441333" y="200657"/>
            <a:ext cx="11306000" cy="449200"/>
          </a:xfrm>
          <a:prstGeom prst="rect">
            <a:avLst/>
          </a:prstGeom>
          <a:noFill/>
          <a:ln>
            <a:noFill/>
          </a:ln>
        </p:spPr>
        <p:txBody>
          <a:bodyPr spcFirstLastPara="1" vert="horz" wrap="square" lIns="0" tIns="0" rIns="0" bIns="0" rtlCol="0" anchor="t" anchorCtr="0">
            <a:noAutofit/>
          </a:bodyPr>
          <a:lstStyle/>
          <a:p>
            <a:pPr>
              <a:buSzPts val="800"/>
            </a:pPr>
            <a:r>
              <a:rPr lang="en-US">
                <a:solidFill>
                  <a:schemeClr val="accent1"/>
                </a:solidFill>
              </a:rPr>
              <a:t>PwC Document Insights </a:t>
            </a:r>
            <a:r>
              <a:rPr lang="en-US"/>
              <a:t>- </a:t>
            </a:r>
            <a:r>
              <a:rPr lang="en-US" sz="3067"/>
              <a:t>Extract and  analyze data automatically from hundreds of contracts or other documents</a:t>
            </a:r>
            <a:br>
              <a:rPr lang="en-US"/>
            </a:br>
            <a:endParaRPr/>
          </a:p>
        </p:txBody>
      </p:sp>
      <p:sp>
        <p:nvSpPr>
          <p:cNvPr id="2406" name="Google Shape;2406;p240"/>
          <p:cNvSpPr/>
          <p:nvPr/>
        </p:nvSpPr>
        <p:spPr>
          <a:xfrm rot="10800000" flipH="1">
            <a:off x="11197680" y="-10"/>
            <a:ext cx="994331" cy="994331"/>
          </a:xfrm>
          <a:custGeom>
            <a:avLst/>
            <a:gdLst/>
            <a:ahLst/>
            <a:cxnLst/>
            <a:rect l="l" t="t" r="r" b="b"/>
            <a:pathLst>
              <a:path w="857182" h="857182" extrusionOk="0">
                <a:moveTo>
                  <a:pt x="857182" y="0"/>
                </a:moveTo>
                <a:cubicBezTo>
                  <a:pt x="857258" y="473335"/>
                  <a:pt x="473589" y="857106"/>
                  <a:pt x="254" y="857182"/>
                </a:cubicBezTo>
                <a:cubicBezTo>
                  <a:pt x="165" y="857182"/>
                  <a:pt x="89" y="857182"/>
                  <a:pt x="0" y="857182"/>
                </a:cubicBezTo>
                <a:lnTo>
                  <a:pt x="0" y="0"/>
                </a:lnTo>
                <a:close/>
              </a:path>
            </a:pathLst>
          </a:custGeom>
          <a:solidFill>
            <a:schemeClr val="accent4"/>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nvGrpSpPr>
          <p:cNvPr id="2407" name="Google Shape;2407;p240"/>
          <p:cNvGrpSpPr/>
          <p:nvPr/>
        </p:nvGrpSpPr>
        <p:grpSpPr>
          <a:xfrm rot="5400000" flipH="1">
            <a:off x="11208470" y="5869013"/>
            <a:ext cx="992221" cy="984580"/>
            <a:chOff x="17291810" y="432117"/>
            <a:chExt cx="857630" cy="851026"/>
          </a:xfrm>
        </p:grpSpPr>
        <p:sp>
          <p:nvSpPr>
            <p:cNvPr id="2408" name="Google Shape;2408;p240"/>
            <p:cNvSpPr/>
            <p:nvPr/>
          </p:nvSpPr>
          <p:spPr>
            <a:xfrm>
              <a:off x="17291810" y="432117"/>
              <a:ext cx="300481" cy="47625"/>
            </a:xfrm>
            <a:custGeom>
              <a:avLst/>
              <a:gdLst/>
              <a:ahLst/>
              <a:cxnLst/>
              <a:rect l="l" t="t" r="r" b="b"/>
              <a:pathLst>
                <a:path w="300481" h="47625" extrusionOk="0">
                  <a:moveTo>
                    <a:pt x="0" y="0"/>
                  </a:moveTo>
                  <a:lnTo>
                    <a:pt x="0" y="47625"/>
                  </a:lnTo>
                  <a:lnTo>
                    <a:pt x="300482" y="47625"/>
                  </a:lnTo>
                  <a:cubicBezTo>
                    <a:pt x="238379" y="24384"/>
                    <a:pt x="172847" y="8255"/>
                    <a:pt x="104775" y="0"/>
                  </a:cubicBezTo>
                  <a:lnTo>
                    <a:pt x="0" y="0"/>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09" name="Google Shape;2409;p240"/>
            <p:cNvSpPr/>
            <p:nvPr/>
          </p:nvSpPr>
          <p:spPr>
            <a:xfrm>
              <a:off x="17291810" y="533209"/>
              <a:ext cx="491997" cy="47625"/>
            </a:xfrm>
            <a:custGeom>
              <a:avLst/>
              <a:gdLst/>
              <a:ahLst/>
              <a:cxnLst/>
              <a:rect l="l" t="t" r="r" b="b"/>
              <a:pathLst>
                <a:path w="491997" h="47625" extrusionOk="0">
                  <a:moveTo>
                    <a:pt x="0" y="47625"/>
                  </a:moveTo>
                  <a:lnTo>
                    <a:pt x="491998" y="47625"/>
                  </a:lnTo>
                  <a:cubicBezTo>
                    <a:pt x="467614" y="30480"/>
                    <a:pt x="442214" y="14605"/>
                    <a:pt x="416052"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0" name="Google Shape;2410;p240"/>
            <p:cNvSpPr/>
            <p:nvPr/>
          </p:nvSpPr>
          <p:spPr>
            <a:xfrm>
              <a:off x="17291810" y="634302"/>
              <a:ext cx="611377" cy="47625"/>
            </a:xfrm>
            <a:custGeom>
              <a:avLst/>
              <a:gdLst/>
              <a:ahLst/>
              <a:cxnLst/>
              <a:rect l="l" t="t" r="r" b="b"/>
              <a:pathLst>
                <a:path w="611377" h="47625" extrusionOk="0">
                  <a:moveTo>
                    <a:pt x="0" y="47625"/>
                  </a:moveTo>
                  <a:lnTo>
                    <a:pt x="611378" y="47625"/>
                  </a:lnTo>
                  <a:cubicBezTo>
                    <a:pt x="595122" y="30988"/>
                    <a:pt x="577977" y="15240"/>
                    <a:pt x="560451"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1" name="Google Shape;2411;p240"/>
            <p:cNvSpPr/>
            <p:nvPr/>
          </p:nvSpPr>
          <p:spPr>
            <a:xfrm>
              <a:off x="17291810" y="735266"/>
              <a:ext cx="696467" cy="47625"/>
            </a:xfrm>
            <a:custGeom>
              <a:avLst/>
              <a:gdLst/>
              <a:ahLst/>
              <a:cxnLst/>
              <a:rect l="l" t="t" r="r" b="b"/>
              <a:pathLst>
                <a:path w="696467" h="47625" extrusionOk="0">
                  <a:moveTo>
                    <a:pt x="0" y="47625"/>
                  </a:moveTo>
                  <a:lnTo>
                    <a:pt x="696468" y="47625"/>
                  </a:lnTo>
                  <a:cubicBezTo>
                    <a:pt x="684784" y="31369"/>
                    <a:pt x="672592" y="15367"/>
                    <a:pt x="659765"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2" name="Google Shape;2412;p240"/>
            <p:cNvSpPr/>
            <p:nvPr/>
          </p:nvSpPr>
          <p:spPr>
            <a:xfrm>
              <a:off x="17291810" y="833691"/>
              <a:ext cx="757681" cy="47625"/>
            </a:xfrm>
            <a:custGeom>
              <a:avLst/>
              <a:gdLst/>
              <a:ahLst/>
              <a:cxnLst/>
              <a:rect l="l" t="t" r="r" b="b"/>
              <a:pathLst>
                <a:path w="757681" h="47625" extrusionOk="0">
                  <a:moveTo>
                    <a:pt x="0" y="47625"/>
                  </a:moveTo>
                  <a:lnTo>
                    <a:pt x="757682" y="47625"/>
                  </a:lnTo>
                  <a:cubicBezTo>
                    <a:pt x="749046" y="31369"/>
                    <a:pt x="740029" y="15494"/>
                    <a:pt x="730377"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3" name="Google Shape;2413;p240"/>
            <p:cNvSpPr/>
            <p:nvPr/>
          </p:nvSpPr>
          <p:spPr>
            <a:xfrm>
              <a:off x="17291810" y="934657"/>
              <a:ext cx="803275" cy="47625"/>
            </a:xfrm>
            <a:custGeom>
              <a:avLst/>
              <a:gdLst/>
              <a:ahLst/>
              <a:cxnLst/>
              <a:rect l="l" t="t" r="r" b="b"/>
              <a:pathLst>
                <a:path w="803275" h="47625" extrusionOk="0">
                  <a:moveTo>
                    <a:pt x="0" y="47625"/>
                  </a:moveTo>
                  <a:lnTo>
                    <a:pt x="803275" y="47625"/>
                  </a:lnTo>
                  <a:cubicBezTo>
                    <a:pt x="797179" y="31496"/>
                    <a:pt x="790575" y="15621"/>
                    <a:pt x="783590"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4" name="Google Shape;2414;p240"/>
            <p:cNvSpPr/>
            <p:nvPr/>
          </p:nvSpPr>
          <p:spPr>
            <a:xfrm>
              <a:off x="17291810" y="1035748"/>
              <a:ext cx="834008" cy="47625"/>
            </a:xfrm>
            <a:custGeom>
              <a:avLst/>
              <a:gdLst/>
              <a:ahLst/>
              <a:cxnLst/>
              <a:rect l="l" t="t" r="r" b="b"/>
              <a:pathLst>
                <a:path w="834008" h="47625" extrusionOk="0">
                  <a:moveTo>
                    <a:pt x="0" y="47625"/>
                  </a:moveTo>
                  <a:lnTo>
                    <a:pt x="834009" y="47625"/>
                  </a:lnTo>
                  <a:cubicBezTo>
                    <a:pt x="830199" y="31623"/>
                    <a:pt x="826008" y="15621"/>
                    <a:pt x="821309"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5" name="Google Shape;2415;p240"/>
            <p:cNvSpPr/>
            <p:nvPr/>
          </p:nvSpPr>
          <p:spPr>
            <a:xfrm>
              <a:off x="17291810" y="1136840"/>
              <a:ext cx="851788" cy="47625"/>
            </a:xfrm>
            <a:custGeom>
              <a:avLst/>
              <a:gdLst/>
              <a:ahLst/>
              <a:cxnLst/>
              <a:rect l="l" t="t" r="r" b="b"/>
              <a:pathLst>
                <a:path w="851788" h="47625" extrusionOk="0">
                  <a:moveTo>
                    <a:pt x="0" y="47625"/>
                  </a:moveTo>
                  <a:lnTo>
                    <a:pt x="851789" y="47625"/>
                  </a:lnTo>
                  <a:cubicBezTo>
                    <a:pt x="850011" y="31623"/>
                    <a:pt x="847598" y="15748"/>
                    <a:pt x="844931" y="0"/>
                  </a:cubicBezTo>
                  <a:lnTo>
                    <a:pt x="0" y="0"/>
                  </a:lnTo>
                  <a:lnTo>
                    <a:pt x="0" y="47625"/>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6" name="Google Shape;2416;p240"/>
            <p:cNvSpPr/>
            <p:nvPr/>
          </p:nvSpPr>
          <p:spPr>
            <a:xfrm>
              <a:off x="17291810" y="1237805"/>
              <a:ext cx="857630" cy="45338"/>
            </a:xfrm>
            <a:custGeom>
              <a:avLst/>
              <a:gdLst/>
              <a:ahLst/>
              <a:cxnLst/>
              <a:rect l="l" t="t" r="r" b="b"/>
              <a:pathLst>
                <a:path w="857630" h="45338" extrusionOk="0">
                  <a:moveTo>
                    <a:pt x="0" y="45339"/>
                  </a:moveTo>
                  <a:lnTo>
                    <a:pt x="857631" y="45339"/>
                  </a:lnTo>
                  <a:cubicBezTo>
                    <a:pt x="857631" y="30099"/>
                    <a:pt x="857250" y="14986"/>
                    <a:pt x="856488" y="0"/>
                  </a:cubicBezTo>
                  <a:lnTo>
                    <a:pt x="0" y="0"/>
                  </a:lnTo>
                  <a:lnTo>
                    <a:pt x="0" y="45339"/>
                  </a:lnTo>
                  <a:close/>
                </a:path>
              </a:pathLst>
            </a:custGeom>
            <a:solidFill>
              <a:schemeClr val="dk2"/>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5" name="Group 34">
            <a:extLst>
              <a:ext uri="{FF2B5EF4-FFF2-40B4-BE49-F238E27FC236}">
                <a16:creationId xmlns:a16="http://schemas.microsoft.com/office/drawing/2014/main" id="{C760CC4A-19D4-A476-7126-EC6591A6352F}"/>
              </a:ext>
            </a:extLst>
          </p:cNvPr>
          <p:cNvGrpSpPr/>
          <p:nvPr/>
        </p:nvGrpSpPr>
        <p:grpSpPr>
          <a:xfrm>
            <a:off x="452141" y="3674998"/>
            <a:ext cx="4628113" cy="1973705"/>
            <a:chOff x="2741889" y="819253"/>
            <a:chExt cx="3471085" cy="1480279"/>
          </a:xfrm>
        </p:grpSpPr>
        <p:pic>
          <p:nvPicPr>
            <p:cNvPr id="2448" name="Google Shape;2448;p240"/>
            <p:cNvPicPr preferRelativeResize="0"/>
            <p:nvPr/>
          </p:nvPicPr>
          <p:blipFill>
            <a:blip r:embed="rId3">
              <a:alphaModFix/>
            </a:blip>
            <a:stretch>
              <a:fillRect/>
            </a:stretch>
          </p:blipFill>
          <p:spPr>
            <a:xfrm>
              <a:off x="2741889" y="937103"/>
              <a:ext cx="1186674" cy="789707"/>
            </a:xfrm>
            <a:prstGeom prst="rect">
              <a:avLst/>
            </a:prstGeom>
            <a:noFill/>
            <a:ln>
              <a:noFill/>
            </a:ln>
          </p:spPr>
        </p:pic>
        <p:pic>
          <p:nvPicPr>
            <p:cNvPr id="2449" name="Google Shape;2449;p240"/>
            <p:cNvPicPr preferRelativeResize="0"/>
            <p:nvPr/>
          </p:nvPicPr>
          <p:blipFill>
            <a:blip r:embed="rId3">
              <a:alphaModFix/>
            </a:blip>
            <a:stretch>
              <a:fillRect/>
            </a:stretch>
          </p:blipFill>
          <p:spPr>
            <a:xfrm>
              <a:off x="2813843" y="1164961"/>
              <a:ext cx="1186674" cy="789707"/>
            </a:xfrm>
            <a:prstGeom prst="rect">
              <a:avLst/>
            </a:prstGeom>
            <a:noFill/>
            <a:ln>
              <a:noFill/>
            </a:ln>
          </p:spPr>
        </p:pic>
        <p:pic>
          <p:nvPicPr>
            <p:cNvPr id="2450" name="Google Shape;2450;p240"/>
            <p:cNvPicPr preferRelativeResize="0"/>
            <p:nvPr/>
          </p:nvPicPr>
          <p:blipFill>
            <a:blip r:embed="rId3">
              <a:alphaModFix/>
            </a:blip>
            <a:stretch>
              <a:fillRect/>
            </a:stretch>
          </p:blipFill>
          <p:spPr>
            <a:xfrm>
              <a:off x="2966243" y="1317361"/>
              <a:ext cx="1186674" cy="789707"/>
            </a:xfrm>
            <a:prstGeom prst="rect">
              <a:avLst/>
            </a:prstGeom>
            <a:noFill/>
            <a:ln>
              <a:noFill/>
            </a:ln>
          </p:spPr>
        </p:pic>
        <p:pic>
          <p:nvPicPr>
            <p:cNvPr id="2451" name="Google Shape;2451;p240"/>
            <p:cNvPicPr preferRelativeResize="0"/>
            <p:nvPr/>
          </p:nvPicPr>
          <p:blipFill>
            <a:blip r:embed="rId3">
              <a:alphaModFix/>
            </a:blip>
            <a:stretch>
              <a:fillRect/>
            </a:stretch>
          </p:blipFill>
          <p:spPr>
            <a:xfrm>
              <a:off x="3118643" y="1469761"/>
              <a:ext cx="1186674" cy="789707"/>
            </a:xfrm>
            <a:prstGeom prst="rect">
              <a:avLst/>
            </a:prstGeom>
            <a:noFill/>
            <a:ln>
              <a:noFill/>
            </a:ln>
          </p:spPr>
        </p:pic>
        <p:pic>
          <p:nvPicPr>
            <p:cNvPr id="2452" name="Google Shape;2452;p240"/>
            <p:cNvPicPr preferRelativeResize="0"/>
            <p:nvPr/>
          </p:nvPicPr>
          <p:blipFill>
            <a:blip r:embed="rId4">
              <a:alphaModFix/>
            </a:blip>
            <a:stretch>
              <a:fillRect/>
            </a:stretch>
          </p:blipFill>
          <p:spPr>
            <a:xfrm>
              <a:off x="4193390" y="819253"/>
              <a:ext cx="1409984" cy="870679"/>
            </a:xfrm>
            <a:prstGeom prst="rect">
              <a:avLst/>
            </a:prstGeom>
            <a:noFill/>
            <a:ln>
              <a:noFill/>
            </a:ln>
          </p:spPr>
        </p:pic>
        <p:pic>
          <p:nvPicPr>
            <p:cNvPr id="2453" name="Google Shape;2453;p240"/>
            <p:cNvPicPr preferRelativeResize="0"/>
            <p:nvPr/>
          </p:nvPicPr>
          <p:blipFill>
            <a:blip r:embed="rId4">
              <a:alphaModFix/>
            </a:blip>
            <a:stretch>
              <a:fillRect/>
            </a:stretch>
          </p:blipFill>
          <p:spPr>
            <a:xfrm>
              <a:off x="4345790" y="971653"/>
              <a:ext cx="1409984" cy="870679"/>
            </a:xfrm>
            <a:prstGeom prst="rect">
              <a:avLst/>
            </a:prstGeom>
            <a:noFill/>
            <a:ln>
              <a:noFill/>
            </a:ln>
          </p:spPr>
        </p:pic>
        <p:pic>
          <p:nvPicPr>
            <p:cNvPr id="2454" name="Google Shape;2454;p240"/>
            <p:cNvPicPr preferRelativeResize="0"/>
            <p:nvPr/>
          </p:nvPicPr>
          <p:blipFill>
            <a:blip r:embed="rId4">
              <a:alphaModFix/>
            </a:blip>
            <a:stretch>
              <a:fillRect/>
            </a:stretch>
          </p:blipFill>
          <p:spPr>
            <a:xfrm>
              <a:off x="4498190" y="1124053"/>
              <a:ext cx="1409984" cy="870679"/>
            </a:xfrm>
            <a:prstGeom prst="rect">
              <a:avLst/>
            </a:prstGeom>
            <a:noFill/>
            <a:ln>
              <a:noFill/>
            </a:ln>
          </p:spPr>
        </p:pic>
        <p:pic>
          <p:nvPicPr>
            <p:cNvPr id="2455" name="Google Shape;2455;p240"/>
            <p:cNvPicPr preferRelativeResize="0"/>
            <p:nvPr/>
          </p:nvPicPr>
          <p:blipFill>
            <a:blip r:embed="rId4">
              <a:alphaModFix/>
            </a:blip>
            <a:stretch>
              <a:fillRect/>
            </a:stretch>
          </p:blipFill>
          <p:spPr>
            <a:xfrm>
              <a:off x="4650590" y="1276453"/>
              <a:ext cx="1409984" cy="870679"/>
            </a:xfrm>
            <a:prstGeom prst="rect">
              <a:avLst/>
            </a:prstGeom>
            <a:noFill/>
            <a:ln>
              <a:noFill/>
            </a:ln>
          </p:spPr>
        </p:pic>
        <p:pic>
          <p:nvPicPr>
            <p:cNvPr id="2456" name="Google Shape;2456;p240"/>
            <p:cNvPicPr preferRelativeResize="0"/>
            <p:nvPr/>
          </p:nvPicPr>
          <p:blipFill>
            <a:blip r:embed="rId4">
              <a:alphaModFix/>
            </a:blip>
            <a:stretch>
              <a:fillRect/>
            </a:stretch>
          </p:blipFill>
          <p:spPr>
            <a:xfrm>
              <a:off x="4802990" y="1428853"/>
              <a:ext cx="1409984" cy="870679"/>
            </a:xfrm>
            <a:prstGeom prst="rect">
              <a:avLst/>
            </a:prstGeom>
            <a:noFill/>
            <a:ln>
              <a:noFill/>
            </a:ln>
          </p:spPr>
        </p:pic>
      </p:grpSp>
      <p:pic>
        <p:nvPicPr>
          <p:cNvPr id="2457" name="Google Shape;2457;p240"/>
          <p:cNvPicPr preferRelativeResize="0"/>
          <p:nvPr/>
        </p:nvPicPr>
        <p:blipFill rotWithShape="1">
          <a:blip r:embed="rId5">
            <a:alphaModFix/>
          </a:blip>
          <a:srcRect/>
          <a:stretch/>
        </p:blipFill>
        <p:spPr>
          <a:xfrm>
            <a:off x="5978642" y="3962632"/>
            <a:ext cx="4929133" cy="1792915"/>
          </a:xfrm>
          <a:prstGeom prst="rect">
            <a:avLst/>
          </a:prstGeom>
          <a:noFill/>
          <a:ln>
            <a:noFill/>
          </a:ln>
        </p:spPr>
      </p:pic>
      <p:sp>
        <p:nvSpPr>
          <p:cNvPr id="2458" name="Google Shape;2458;p240"/>
          <p:cNvSpPr/>
          <p:nvPr/>
        </p:nvSpPr>
        <p:spPr>
          <a:xfrm>
            <a:off x="5080254" y="4594062"/>
            <a:ext cx="708149" cy="337417"/>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p>
        </p:txBody>
      </p:sp>
      <p:sp>
        <p:nvSpPr>
          <p:cNvPr id="2" name="Google Shape;2580;p242">
            <a:extLst>
              <a:ext uri="{FF2B5EF4-FFF2-40B4-BE49-F238E27FC236}">
                <a16:creationId xmlns:a16="http://schemas.microsoft.com/office/drawing/2014/main" id="{524E1DB7-A2EE-B024-E1F9-5164A89A6B3E}"/>
              </a:ext>
            </a:extLst>
          </p:cNvPr>
          <p:cNvSpPr/>
          <p:nvPr/>
        </p:nvSpPr>
        <p:spPr>
          <a:xfrm>
            <a:off x="5850494" y="1713496"/>
            <a:ext cx="1302308" cy="478517"/>
          </a:xfrm>
          <a:prstGeom prst="rect">
            <a:avLst/>
          </a:prstGeom>
          <a:solidFill>
            <a:schemeClr val="lt1"/>
          </a:solidFill>
          <a:ln>
            <a:noFill/>
          </a:ln>
        </p:spPr>
        <p:txBody>
          <a:bodyPr spcFirstLastPara="1" wrap="square" lIns="91433" tIns="182867" rIns="91433" bIns="91433" anchor="ctr" anchorCtr="0">
            <a:noAutofit/>
          </a:bodyPr>
          <a:lstStyle/>
          <a:p>
            <a:pPr>
              <a:spcAft>
                <a:spcPts val="1067"/>
              </a:spcAft>
            </a:pPr>
            <a:r>
              <a:rPr lang="en" sz="1200">
                <a:solidFill>
                  <a:schemeClr val="dk1"/>
                </a:solidFill>
              </a:rPr>
              <a:t>Highlight what you want to capture (Date, Case number, Parties…).</a:t>
            </a:r>
            <a:endParaRPr sz="1333"/>
          </a:p>
        </p:txBody>
      </p:sp>
      <p:sp>
        <p:nvSpPr>
          <p:cNvPr id="4" name="Google Shape;2582;p242">
            <a:extLst>
              <a:ext uri="{FF2B5EF4-FFF2-40B4-BE49-F238E27FC236}">
                <a16:creationId xmlns:a16="http://schemas.microsoft.com/office/drawing/2014/main" id="{C586DF28-4553-CB94-4E03-BD5EE21BB755}"/>
              </a:ext>
            </a:extLst>
          </p:cNvPr>
          <p:cNvSpPr/>
          <p:nvPr/>
        </p:nvSpPr>
        <p:spPr>
          <a:xfrm>
            <a:off x="7526310" y="1952756"/>
            <a:ext cx="973247" cy="390897"/>
          </a:xfrm>
          <a:prstGeom prst="rect">
            <a:avLst/>
          </a:prstGeom>
          <a:solidFill>
            <a:schemeClr val="lt1"/>
          </a:solidFill>
          <a:ln>
            <a:noFill/>
          </a:ln>
        </p:spPr>
        <p:txBody>
          <a:bodyPr spcFirstLastPara="1" wrap="square" lIns="91433" tIns="182867" rIns="91433" bIns="91433" anchor="ctr" anchorCtr="0">
            <a:noAutofit/>
          </a:bodyPr>
          <a:lstStyle/>
          <a:p>
            <a:pPr>
              <a:spcAft>
                <a:spcPts val="1067"/>
              </a:spcAft>
            </a:pPr>
            <a:r>
              <a:rPr lang="en" sz="1200">
                <a:solidFill>
                  <a:schemeClr val="dk1"/>
                </a:solidFill>
              </a:rPr>
              <a:t>You decide what you want find in documents– no predefined categories.</a:t>
            </a:r>
            <a:endParaRPr sz="1333"/>
          </a:p>
        </p:txBody>
      </p:sp>
      <p:sp>
        <p:nvSpPr>
          <p:cNvPr id="6" name="Google Shape;2584;p242">
            <a:extLst>
              <a:ext uri="{FF2B5EF4-FFF2-40B4-BE49-F238E27FC236}">
                <a16:creationId xmlns:a16="http://schemas.microsoft.com/office/drawing/2014/main" id="{4578D3E8-AF9B-33D7-F1E8-078BEF74948B}"/>
              </a:ext>
            </a:extLst>
          </p:cNvPr>
          <p:cNvSpPr/>
          <p:nvPr/>
        </p:nvSpPr>
        <p:spPr>
          <a:xfrm>
            <a:off x="9026699" y="1775762"/>
            <a:ext cx="985755" cy="322325"/>
          </a:xfrm>
          <a:prstGeom prst="rect">
            <a:avLst/>
          </a:prstGeom>
          <a:solidFill>
            <a:schemeClr val="lt1"/>
          </a:solidFill>
          <a:ln>
            <a:noFill/>
          </a:ln>
        </p:spPr>
        <p:txBody>
          <a:bodyPr spcFirstLastPara="1" wrap="square" lIns="91433" tIns="182867" rIns="91433" bIns="91433" anchor="ctr" anchorCtr="0">
            <a:noAutofit/>
          </a:bodyPr>
          <a:lstStyle/>
          <a:p>
            <a:pPr>
              <a:spcAft>
                <a:spcPts val="1067"/>
              </a:spcAft>
            </a:pPr>
            <a:r>
              <a:rPr lang="en" sz="1200">
                <a:solidFill>
                  <a:schemeClr val="dk1"/>
                </a:solidFill>
              </a:rPr>
              <a:t>Repeat on 10-20 documents to train the AI</a:t>
            </a:r>
            <a:endParaRPr sz="1333"/>
          </a:p>
        </p:txBody>
      </p:sp>
      <p:sp>
        <p:nvSpPr>
          <p:cNvPr id="22" name="Google Shape;2586;p242">
            <a:extLst>
              <a:ext uri="{FF2B5EF4-FFF2-40B4-BE49-F238E27FC236}">
                <a16:creationId xmlns:a16="http://schemas.microsoft.com/office/drawing/2014/main" id="{DC05ABC9-9F28-AE69-7F0D-76917B458744}"/>
              </a:ext>
            </a:extLst>
          </p:cNvPr>
          <p:cNvSpPr/>
          <p:nvPr/>
        </p:nvSpPr>
        <p:spPr>
          <a:xfrm>
            <a:off x="10549656" y="2255203"/>
            <a:ext cx="1268941" cy="645200"/>
          </a:xfrm>
          <a:prstGeom prst="rect">
            <a:avLst/>
          </a:prstGeom>
          <a:solidFill>
            <a:schemeClr val="lt1"/>
          </a:solidFill>
          <a:ln>
            <a:noFill/>
          </a:ln>
        </p:spPr>
        <p:txBody>
          <a:bodyPr spcFirstLastPara="1" wrap="square" lIns="91433" tIns="182867" rIns="91433" bIns="91433" anchor="ctr" anchorCtr="0">
            <a:noAutofit/>
          </a:bodyPr>
          <a:lstStyle/>
          <a:p>
            <a:pPr>
              <a:spcAft>
                <a:spcPts val="1067"/>
              </a:spcAft>
            </a:pPr>
            <a:r>
              <a:rPr lang="en" sz="1200">
                <a:solidFill>
                  <a:schemeClr val="dk1"/>
                </a:solidFill>
              </a:rPr>
              <a:t>The Machine Learning algorithms will read the remaining hundreds or thousands documents and extract info for you, and convert it to Excel file</a:t>
            </a:r>
            <a:endParaRPr sz="1333"/>
          </a:p>
        </p:txBody>
      </p:sp>
      <p:sp>
        <p:nvSpPr>
          <p:cNvPr id="24" name="Google Shape;2592;p243">
            <a:extLst>
              <a:ext uri="{FF2B5EF4-FFF2-40B4-BE49-F238E27FC236}">
                <a16:creationId xmlns:a16="http://schemas.microsoft.com/office/drawing/2014/main" id="{34F0C4CB-4BE8-53F3-C7AD-E20066E7AA86}"/>
              </a:ext>
            </a:extLst>
          </p:cNvPr>
          <p:cNvSpPr txBox="1"/>
          <p:nvPr/>
        </p:nvSpPr>
        <p:spPr>
          <a:xfrm>
            <a:off x="6493374" y="3694075"/>
            <a:ext cx="4373479" cy="184666"/>
          </a:xfrm>
          <a:prstGeom prst="rect">
            <a:avLst/>
          </a:prstGeom>
          <a:noFill/>
          <a:ln>
            <a:noFill/>
          </a:ln>
        </p:spPr>
        <p:txBody>
          <a:bodyPr spcFirstLastPara="1" wrap="square" lIns="0" tIns="0" rIns="0" bIns="0" anchor="t" anchorCtr="0">
            <a:spAutoFit/>
          </a:bodyPr>
          <a:lstStyle/>
          <a:p>
            <a:pPr>
              <a:buSzPts val="800"/>
            </a:pPr>
            <a:r>
              <a:rPr lang="en" sz="1200" b="1">
                <a:solidFill>
                  <a:schemeClr val="dk1"/>
                </a:solidFill>
              </a:rPr>
              <a:t>Extracted info is converted into Excel for further analysis</a:t>
            </a:r>
            <a:endParaRPr sz="1200" b="1">
              <a:solidFill>
                <a:schemeClr val="dk1"/>
              </a:solidFill>
            </a:endParaRPr>
          </a:p>
        </p:txBody>
      </p:sp>
      <p:sp>
        <p:nvSpPr>
          <p:cNvPr id="25" name="Google Shape;2694;p244">
            <a:extLst>
              <a:ext uri="{FF2B5EF4-FFF2-40B4-BE49-F238E27FC236}">
                <a16:creationId xmlns:a16="http://schemas.microsoft.com/office/drawing/2014/main" id="{27FF45CC-A5EE-E010-1DFA-54D9BED03907}"/>
              </a:ext>
            </a:extLst>
          </p:cNvPr>
          <p:cNvSpPr txBox="1"/>
          <p:nvPr/>
        </p:nvSpPr>
        <p:spPr>
          <a:xfrm>
            <a:off x="595159" y="1209298"/>
            <a:ext cx="5682285" cy="241068"/>
          </a:xfrm>
          <a:prstGeom prst="rect">
            <a:avLst/>
          </a:prstGeom>
          <a:noFill/>
          <a:ln>
            <a:noFill/>
          </a:ln>
        </p:spPr>
        <p:txBody>
          <a:bodyPr spcFirstLastPara="1" wrap="square" lIns="0" tIns="0" rIns="0" bIns="0" anchor="t" anchorCtr="0">
            <a:noAutofit/>
          </a:bodyPr>
          <a:lstStyle/>
          <a:p>
            <a:pPr>
              <a:buClr>
                <a:schemeClr val="dk1"/>
              </a:buClr>
              <a:buSzPts val="800"/>
            </a:pPr>
            <a:r>
              <a:rPr lang="en" sz="1333" b="1">
                <a:solidFill>
                  <a:schemeClr val="dk1"/>
                </a:solidFill>
              </a:rPr>
              <a:t>Get key insights from hundreds or thousands of documents</a:t>
            </a:r>
            <a:endParaRPr sz="1333" b="1">
              <a:solidFill>
                <a:schemeClr val="dk1"/>
              </a:solidFill>
            </a:endParaRPr>
          </a:p>
        </p:txBody>
      </p:sp>
      <p:sp>
        <p:nvSpPr>
          <p:cNvPr id="26" name="Google Shape;2693;p244">
            <a:extLst>
              <a:ext uri="{FF2B5EF4-FFF2-40B4-BE49-F238E27FC236}">
                <a16:creationId xmlns:a16="http://schemas.microsoft.com/office/drawing/2014/main" id="{81492119-F316-AA8F-312A-BFB8CD5C52B0}"/>
              </a:ext>
            </a:extLst>
          </p:cNvPr>
          <p:cNvSpPr txBox="1"/>
          <p:nvPr/>
        </p:nvSpPr>
        <p:spPr>
          <a:xfrm>
            <a:off x="595159" y="2138756"/>
            <a:ext cx="1228943" cy="574272"/>
          </a:xfrm>
          <a:prstGeom prst="rect">
            <a:avLst/>
          </a:prstGeom>
          <a:noFill/>
          <a:ln>
            <a:noFill/>
          </a:ln>
        </p:spPr>
        <p:txBody>
          <a:bodyPr spcFirstLastPara="1" wrap="square" lIns="0" tIns="0" rIns="0" bIns="0" anchor="t" anchorCtr="0">
            <a:noAutofit/>
          </a:bodyPr>
          <a:lstStyle/>
          <a:p>
            <a:pPr>
              <a:buClr>
                <a:schemeClr val="dk1"/>
              </a:buClr>
              <a:buSzPts val="800"/>
            </a:pPr>
            <a:r>
              <a:rPr lang="en" sz="1067"/>
              <a:t>Identify wording versions /types of key contract clauses, like penalty clause, termination clause, etc</a:t>
            </a:r>
            <a:endParaRPr sz="1067"/>
          </a:p>
        </p:txBody>
      </p:sp>
      <p:sp>
        <p:nvSpPr>
          <p:cNvPr id="27" name="Google Shape;2695;p244">
            <a:extLst>
              <a:ext uri="{FF2B5EF4-FFF2-40B4-BE49-F238E27FC236}">
                <a16:creationId xmlns:a16="http://schemas.microsoft.com/office/drawing/2014/main" id="{6FCCF6CE-22BB-1BF4-6230-760AB1F2AD31}"/>
              </a:ext>
            </a:extLst>
          </p:cNvPr>
          <p:cNvSpPr txBox="1"/>
          <p:nvPr/>
        </p:nvSpPr>
        <p:spPr>
          <a:xfrm>
            <a:off x="595159" y="1932239"/>
            <a:ext cx="1376280" cy="352677"/>
          </a:xfrm>
          <a:prstGeom prst="rect">
            <a:avLst/>
          </a:prstGeom>
          <a:noFill/>
          <a:ln>
            <a:noFill/>
          </a:ln>
        </p:spPr>
        <p:txBody>
          <a:bodyPr spcFirstLastPara="1" wrap="square" lIns="0" tIns="0" rIns="0" bIns="0" anchor="t" anchorCtr="0">
            <a:noAutofit/>
          </a:bodyPr>
          <a:lstStyle/>
          <a:p>
            <a:pPr>
              <a:buClr>
                <a:schemeClr val="dk1"/>
              </a:buClr>
              <a:buSzPts val="500"/>
            </a:pPr>
            <a:r>
              <a:rPr lang="en" sz="1200" b="1">
                <a:solidFill>
                  <a:schemeClr val="accent5"/>
                </a:solidFill>
              </a:rPr>
              <a:t>Contract analytics</a:t>
            </a:r>
            <a:endParaRPr sz="1200">
              <a:solidFill>
                <a:schemeClr val="accent5"/>
              </a:solidFill>
            </a:endParaRPr>
          </a:p>
        </p:txBody>
      </p:sp>
      <p:sp>
        <p:nvSpPr>
          <p:cNvPr id="28" name="Google Shape;2696;p244">
            <a:extLst>
              <a:ext uri="{FF2B5EF4-FFF2-40B4-BE49-F238E27FC236}">
                <a16:creationId xmlns:a16="http://schemas.microsoft.com/office/drawing/2014/main" id="{3477D5CF-36F4-CD8F-7B60-BF09B406AB6F}"/>
              </a:ext>
            </a:extLst>
          </p:cNvPr>
          <p:cNvSpPr/>
          <p:nvPr/>
        </p:nvSpPr>
        <p:spPr>
          <a:xfrm>
            <a:off x="597394" y="1544183"/>
            <a:ext cx="393020" cy="331077"/>
          </a:xfrm>
          <a:custGeom>
            <a:avLst/>
            <a:gdLst/>
            <a:ahLst/>
            <a:cxnLst/>
            <a:rect l="l" t="t" r="r" b="b"/>
            <a:pathLst>
              <a:path w="6669" h="6668" extrusionOk="0">
                <a:moveTo>
                  <a:pt x="0" y="0"/>
                </a:moveTo>
                <a:lnTo>
                  <a:pt x="0" y="6668"/>
                </a:lnTo>
                <a:lnTo>
                  <a:pt x="6669" y="6668"/>
                </a:lnTo>
                <a:lnTo>
                  <a:pt x="6669" y="0"/>
                </a:lnTo>
                <a:lnTo>
                  <a:pt x="0" y="0"/>
                </a:lnTo>
                <a:close/>
                <a:moveTo>
                  <a:pt x="6385" y="2273"/>
                </a:moveTo>
                <a:lnTo>
                  <a:pt x="5987" y="2273"/>
                </a:lnTo>
                <a:lnTo>
                  <a:pt x="5987" y="1861"/>
                </a:lnTo>
                <a:lnTo>
                  <a:pt x="4877" y="1861"/>
                </a:lnTo>
                <a:lnTo>
                  <a:pt x="4877" y="2273"/>
                </a:lnTo>
                <a:lnTo>
                  <a:pt x="4199" y="2273"/>
                </a:lnTo>
                <a:lnTo>
                  <a:pt x="4199" y="1825"/>
                </a:lnTo>
                <a:lnTo>
                  <a:pt x="4611" y="1825"/>
                </a:lnTo>
                <a:lnTo>
                  <a:pt x="4611" y="718"/>
                </a:lnTo>
                <a:lnTo>
                  <a:pt x="4199" y="718"/>
                </a:lnTo>
                <a:lnTo>
                  <a:pt x="4199" y="284"/>
                </a:lnTo>
                <a:lnTo>
                  <a:pt x="6385" y="284"/>
                </a:lnTo>
                <a:lnTo>
                  <a:pt x="6385" y="2273"/>
                </a:lnTo>
                <a:close/>
                <a:moveTo>
                  <a:pt x="5703" y="2145"/>
                </a:moveTo>
                <a:lnTo>
                  <a:pt x="5703" y="2685"/>
                </a:lnTo>
                <a:lnTo>
                  <a:pt x="5161" y="2685"/>
                </a:lnTo>
                <a:lnTo>
                  <a:pt x="5161" y="2145"/>
                </a:lnTo>
                <a:lnTo>
                  <a:pt x="5703" y="2145"/>
                </a:lnTo>
                <a:close/>
                <a:moveTo>
                  <a:pt x="5289" y="5950"/>
                </a:moveTo>
                <a:lnTo>
                  <a:pt x="5289" y="6384"/>
                </a:lnTo>
                <a:lnTo>
                  <a:pt x="2824" y="6384"/>
                </a:lnTo>
                <a:lnTo>
                  <a:pt x="2824" y="5950"/>
                </a:lnTo>
                <a:lnTo>
                  <a:pt x="3236" y="5950"/>
                </a:lnTo>
                <a:lnTo>
                  <a:pt x="3236" y="5538"/>
                </a:lnTo>
                <a:lnTo>
                  <a:pt x="4877" y="5538"/>
                </a:lnTo>
                <a:lnTo>
                  <a:pt x="4877" y="5950"/>
                </a:lnTo>
                <a:lnTo>
                  <a:pt x="5289" y="5950"/>
                </a:lnTo>
                <a:close/>
                <a:moveTo>
                  <a:pt x="5161" y="5666"/>
                </a:moveTo>
                <a:lnTo>
                  <a:pt x="5161" y="5126"/>
                </a:lnTo>
                <a:lnTo>
                  <a:pt x="5703" y="5126"/>
                </a:lnTo>
                <a:lnTo>
                  <a:pt x="5703" y="5666"/>
                </a:lnTo>
                <a:lnTo>
                  <a:pt x="5161" y="5666"/>
                </a:lnTo>
                <a:close/>
                <a:moveTo>
                  <a:pt x="2952" y="5126"/>
                </a:moveTo>
                <a:lnTo>
                  <a:pt x="2952" y="5666"/>
                </a:lnTo>
                <a:lnTo>
                  <a:pt x="2412" y="5666"/>
                </a:lnTo>
                <a:lnTo>
                  <a:pt x="2412" y="5126"/>
                </a:lnTo>
                <a:lnTo>
                  <a:pt x="2952" y="5126"/>
                </a:lnTo>
                <a:close/>
                <a:moveTo>
                  <a:pt x="3236" y="5254"/>
                </a:moveTo>
                <a:lnTo>
                  <a:pt x="3236" y="4843"/>
                </a:lnTo>
                <a:lnTo>
                  <a:pt x="2824" y="4843"/>
                </a:lnTo>
                <a:lnTo>
                  <a:pt x="2824" y="3701"/>
                </a:lnTo>
                <a:lnTo>
                  <a:pt x="3503" y="3701"/>
                </a:lnTo>
                <a:lnTo>
                  <a:pt x="3503" y="4113"/>
                </a:lnTo>
                <a:lnTo>
                  <a:pt x="3915" y="4113"/>
                </a:lnTo>
                <a:lnTo>
                  <a:pt x="3915" y="5254"/>
                </a:lnTo>
                <a:lnTo>
                  <a:pt x="3236" y="5254"/>
                </a:lnTo>
                <a:close/>
                <a:moveTo>
                  <a:pt x="3787" y="3829"/>
                </a:moveTo>
                <a:lnTo>
                  <a:pt x="3787" y="3289"/>
                </a:lnTo>
                <a:lnTo>
                  <a:pt x="4327" y="3289"/>
                </a:lnTo>
                <a:lnTo>
                  <a:pt x="4327" y="3829"/>
                </a:lnTo>
                <a:lnTo>
                  <a:pt x="3787" y="3829"/>
                </a:lnTo>
                <a:close/>
                <a:moveTo>
                  <a:pt x="3503" y="3005"/>
                </a:moveTo>
                <a:lnTo>
                  <a:pt x="3503" y="3417"/>
                </a:lnTo>
                <a:lnTo>
                  <a:pt x="1860" y="3417"/>
                </a:lnTo>
                <a:lnTo>
                  <a:pt x="1860" y="3005"/>
                </a:lnTo>
                <a:lnTo>
                  <a:pt x="1448" y="3005"/>
                </a:lnTo>
                <a:lnTo>
                  <a:pt x="1448" y="1825"/>
                </a:lnTo>
                <a:lnTo>
                  <a:pt x="1860" y="1825"/>
                </a:lnTo>
                <a:lnTo>
                  <a:pt x="1860" y="718"/>
                </a:lnTo>
                <a:lnTo>
                  <a:pt x="1448" y="718"/>
                </a:lnTo>
                <a:lnTo>
                  <a:pt x="1448" y="284"/>
                </a:lnTo>
                <a:lnTo>
                  <a:pt x="3915" y="284"/>
                </a:lnTo>
                <a:lnTo>
                  <a:pt x="3915" y="718"/>
                </a:lnTo>
                <a:lnTo>
                  <a:pt x="3503" y="718"/>
                </a:lnTo>
                <a:lnTo>
                  <a:pt x="3503" y="1825"/>
                </a:lnTo>
                <a:lnTo>
                  <a:pt x="3915" y="1825"/>
                </a:lnTo>
                <a:lnTo>
                  <a:pt x="3915" y="3005"/>
                </a:lnTo>
                <a:lnTo>
                  <a:pt x="3503" y="3005"/>
                </a:lnTo>
                <a:close/>
                <a:moveTo>
                  <a:pt x="1576" y="3289"/>
                </a:moveTo>
                <a:lnTo>
                  <a:pt x="1576" y="3829"/>
                </a:lnTo>
                <a:lnTo>
                  <a:pt x="1036" y="3829"/>
                </a:lnTo>
                <a:lnTo>
                  <a:pt x="1036" y="3289"/>
                </a:lnTo>
                <a:lnTo>
                  <a:pt x="1576" y="3289"/>
                </a:lnTo>
                <a:close/>
                <a:moveTo>
                  <a:pt x="1576" y="1002"/>
                </a:moveTo>
                <a:lnTo>
                  <a:pt x="1576" y="1542"/>
                </a:lnTo>
                <a:lnTo>
                  <a:pt x="1036" y="1542"/>
                </a:lnTo>
                <a:lnTo>
                  <a:pt x="1036" y="1002"/>
                </a:lnTo>
                <a:lnTo>
                  <a:pt x="1576" y="1002"/>
                </a:lnTo>
                <a:close/>
                <a:moveTo>
                  <a:pt x="3787" y="1542"/>
                </a:moveTo>
                <a:lnTo>
                  <a:pt x="3787" y="1002"/>
                </a:lnTo>
                <a:lnTo>
                  <a:pt x="4327" y="1002"/>
                </a:lnTo>
                <a:lnTo>
                  <a:pt x="4327" y="1542"/>
                </a:lnTo>
                <a:lnTo>
                  <a:pt x="3787" y="1542"/>
                </a:lnTo>
                <a:close/>
                <a:moveTo>
                  <a:pt x="286" y="284"/>
                </a:moveTo>
                <a:lnTo>
                  <a:pt x="1164" y="284"/>
                </a:lnTo>
                <a:lnTo>
                  <a:pt x="1164" y="718"/>
                </a:lnTo>
                <a:lnTo>
                  <a:pt x="752" y="718"/>
                </a:lnTo>
                <a:lnTo>
                  <a:pt x="752" y="1825"/>
                </a:lnTo>
                <a:lnTo>
                  <a:pt x="1164" y="1825"/>
                </a:lnTo>
                <a:lnTo>
                  <a:pt x="1164" y="3005"/>
                </a:lnTo>
                <a:lnTo>
                  <a:pt x="752" y="3005"/>
                </a:lnTo>
                <a:lnTo>
                  <a:pt x="752" y="4113"/>
                </a:lnTo>
                <a:lnTo>
                  <a:pt x="1860" y="4113"/>
                </a:lnTo>
                <a:lnTo>
                  <a:pt x="1860" y="3701"/>
                </a:lnTo>
                <a:lnTo>
                  <a:pt x="2540" y="3701"/>
                </a:lnTo>
                <a:lnTo>
                  <a:pt x="2540" y="4843"/>
                </a:lnTo>
                <a:lnTo>
                  <a:pt x="2128" y="4843"/>
                </a:lnTo>
                <a:lnTo>
                  <a:pt x="2128" y="5950"/>
                </a:lnTo>
                <a:lnTo>
                  <a:pt x="2540" y="5950"/>
                </a:lnTo>
                <a:lnTo>
                  <a:pt x="2540" y="6384"/>
                </a:lnTo>
                <a:lnTo>
                  <a:pt x="286" y="6384"/>
                </a:lnTo>
                <a:lnTo>
                  <a:pt x="286" y="284"/>
                </a:lnTo>
                <a:close/>
                <a:moveTo>
                  <a:pt x="5575" y="6384"/>
                </a:moveTo>
                <a:lnTo>
                  <a:pt x="5575" y="5950"/>
                </a:lnTo>
                <a:lnTo>
                  <a:pt x="5987" y="5950"/>
                </a:lnTo>
                <a:lnTo>
                  <a:pt x="5987" y="4843"/>
                </a:lnTo>
                <a:lnTo>
                  <a:pt x="4877" y="4843"/>
                </a:lnTo>
                <a:lnTo>
                  <a:pt x="4877" y="5254"/>
                </a:lnTo>
                <a:lnTo>
                  <a:pt x="4199" y="5254"/>
                </a:lnTo>
                <a:lnTo>
                  <a:pt x="4199" y="4113"/>
                </a:lnTo>
                <a:lnTo>
                  <a:pt x="4611" y="4113"/>
                </a:lnTo>
                <a:lnTo>
                  <a:pt x="4611" y="3005"/>
                </a:lnTo>
                <a:lnTo>
                  <a:pt x="4199" y="3005"/>
                </a:lnTo>
                <a:lnTo>
                  <a:pt x="4199" y="2557"/>
                </a:lnTo>
                <a:lnTo>
                  <a:pt x="4877" y="2557"/>
                </a:lnTo>
                <a:lnTo>
                  <a:pt x="4877" y="2969"/>
                </a:lnTo>
                <a:lnTo>
                  <a:pt x="5987" y="2969"/>
                </a:lnTo>
                <a:lnTo>
                  <a:pt x="5987" y="2557"/>
                </a:lnTo>
                <a:lnTo>
                  <a:pt x="6385" y="2557"/>
                </a:lnTo>
                <a:lnTo>
                  <a:pt x="6385" y="6384"/>
                </a:lnTo>
                <a:lnTo>
                  <a:pt x="5575" y="6384"/>
                </a:lnTo>
                <a:close/>
              </a:path>
            </a:pathLst>
          </a:custGeom>
          <a:solidFill>
            <a:schemeClr val="accent5"/>
          </a:solidFill>
          <a:ln>
            <a:noFill/>
          </a:ln>
        </p:spPr>
        <p:txBody>
          <a:bodyPr spcFirstLastPara="1" wrap="square" lIns="78167" tIns="39067" rIns="78167" bIns="39067" anchor="t" anchorCtr="0">
            <a:noAutofit/>
          </a:bodyPr>
          <a:lstStyle/>
          <a:p>
            <a:pPr>
              <a:buClr>
                <a:srgbClr val="000000"/>
              </a:buClr>
              <a:buSzPts val="1200"/>
            </a:pPr>
            <a:endParaRPr sz="1600">
              <a:solidFill>
                <a:srgbClr val="000000"/>
              </a:solidFill>
              <a:latin typeface="Arial"/>
              <a:ea typeface="Arial"/>
              <a:cs typeface="Arial"/>
              <a:sym typeface="Arial"/>
            </a:endParaRPr>
          </a:p>
        </p:txBody>
      </p:sp>
      <p:sp>
        <p:nvSpPr>
          <p:cNvPr id="29" name="Google Shape;2688;p244">
            <a:extLst>
              <a:ext uri="{FF2B5EF4-FFF2-40B4-BE49-F238E27FC236}">
                <a16:creationId xmlns:a16="http://schemas.microsoft.com/office/drawing/2014/main" id="{12AE3F46-31B1-381C-5AB0-1697440EA06F}"/>
              </a:ext>
            </a:extLst>
          </p:cNvPr>
          <p:cNvSpPr txBox="1"/>
          <p:nvPr/>
        </p:nvSpPr>
        <p:spPr>
          <a:xfrm>
            <a:off x="2093773" y="1944945"/>
            <a:ext cx="1426217" cy="267891"/>
          </a:xfrm>
          <a:prstGeom prst="rect">
            <a:avLst/>
          </a:prstGeom>
          <a:noFill/>
          <a:ln>
            <a:noFill/>
          </a:ln>
        </p:spPr>
        <p:txBody>
          <a:bodyPr spcFirstLastPara="1" wrap="square" lIns="0" tIns="0" rIns="0" bIns="0" anchor="t" anchorCtr="0">
            <a:noAutofit/>
          </a:bodyPr>
          <a:lstStyle/>
          <a:p>
            <a:pPr>
              <a:buClr>
                <a:schemeClr val="dk1"/>
              </a:buClr>
              <a:buSzPts val="500"/>
            </a:pPr>
            <a:r>
              <a:rPr lang="en" sz="1200" b="1">
                <a:solidFill>
                  <a:schemeClr val="accent1"/>
                </a:solidFill>
              </a:rPr>
              <a:t>Anomaly detection</a:t>
            </a:r>
            <a:endParaRPr sz="1200" b="1">
              <a:solidFill>
                <a:schemeClr val="accent1"/>
              </a:solidFill>
            </a:endParaRPr>
          </a:p>
        </p:txBody>
      </p:sp>
      <p:sp>
        <p:nvSpPr>
          <p:cNvPr id="30" name="Google Shape;2697;p244">
            <a:extLst>
              <a:ext uri="{FF2B5EF4-FFF2-40B4-BE49-F238E27FC236}">
                <a16:creationId xmlns:a16="http://schemas.microsoft.com/office/drawing/2014/main" id="{A5BAC9C3-DFA4-AA4E-44BB-8A8A1C365FED}"/>
              </a:ext>
            </a:extLst>
          </p:cNvPr>
          <p:cNvSpPr/>
          <p:nvPr/>
        </p:nvSpPr>
        <p:spPr>
          <a:xfrm>
            <a:off x="2093772" y="1526558"/>
            <a:ext cx="393019" cy="365369"/>
          </a:xfrm>
          <a:custGeom>
            <a:avLst/>
            <a:gdLst/>
            <a:ahLst/>
            <a:cxnLst/>
            <a:rect l="l" t="t" r="r" b="b"/>
            <a:pathLst>
              <a:path w="453744" h="453590" extrusionOk="0">
                <a:moveTo>
                  <a:pt x="120085" y="94309"/>
                </a:moveTo>
                <a:lnTo>
                  <a:pt x="105937" y="81331"/>
                </a:lnTo>
                <a:lnTo>
                  <a:pt x="419367" y="81331"/>
                </a:lnTo>
                <a:lnTo>
                  <a:pt x="419367" y="62432"/>
                </a:lnTo>
                <a:lnTo>
                  <a:pt x="84510" y="62432"/>
                </a:lnTo>
                <a:lnTo>
                  <a:pt x="70520" y="50777"/>
                </a:lnTo>
                <a:lnTo>
                  <a:pt x="387636" y="50777"/>
                </a:lnTo>
                <a:lnTo>
                  <a:pt x="387636" y="31877"/>
                </a:lnTo>
                <a:lnTo>
                  <a:pt x="48652" y="31877"/>
                </a:lnTo>
                <a:lnTo>
                  <a:pt x="33338" y="18900"/>
                </a:lnTo>
                <a:lnTo>
                  <a:pt x="351936" y="18900"/>
                </a:lnTo>
                <a:lnTo>
                  <a:pt x="351936" y="0"/>
                </a:lnTo>
                <a:lnTo>
                  <a:pt x="0" y="0"/>
                </a:lnTo>
                <a:lnTo>
                  <a:pt x="0" y="352792"/>
                </a:lnTo>
                <a:lnTo>
                  <a:pt x="107576" y="453590"/>
                </a:lnTo>
                <a:lnTo>
                  <a:pt x="453744" y="453590"/>
                </a:lnTo>
                <a:lnTo>
                  <a:pt x="453744" y="94309"/>
                </a:lnTo>
                <a:close/>
                <a:moveTo>
                  <a:pt x="125852" y="435289"/>
                </a:moveTo>
                <a:lnTo>
                  <a:pt x="125852" y="113051"/>
                </a:lnTo>
                <a:lnTo>
                  <a:pt x="434964" y="113051"/>
                </a:lnTo>
                <a:lnTo>
                  <a:pt x="434964" y="435289"/>
                </a:lnTo>
                <a:close/>
                <a:moveTo>
                  <a:pt x="107102" y="108641"/>
                </a:moveTo>
                <a:lnTo>
                  <a:pt x="107102" y="427666"/>
                </a:lnTo>
                <a:lnTo>
                  <a:pt x="18874" y="345768"/>
                </a:lnTo>
                <a:lnTo>
                  <a:pt x="18874" y="29420"/>
                </a:lnTo>
                <a:close/>
                <a:moveTo>
                  <a:pt x="225045" y="290172"/>
                </a:moveTo>
                <a:cubicBezTo>
                  <a:pt x="209195" y="293675"/>
                  <a:pt x="199206" y="309345"/>
                  <a:pt x="202704" y="325177"/>
                </a:cubicBezTo>
                <a:cubicBezTo>
                  <a:pt x="205697" y="338608"/>
                  <a:pt x="217577" y="348175"/>
                  <a:pt x="231347" y="348194"/>
                </a:cubicBezTo>
                <a:cubicBezTo>
                  <a:pt x="233458" y="348197"/>
                  <a:pt x="235569" y="347964"/>
                  <a:pt x="237649" y="347501"/>
                </a:cubicBezTo>
                <a:cubicBezTo>
                  <a:pt x="253561" y="344411"/>
                  <a:pt x="263959" y="329001"/>
                  <a:pt x="260871" y="313088"/>
                </a:cubicBezTo>
                <a:cubicBezTo>
                  <a:pt x="257784" y="297171"/>
                  <a:pt x="242376" y="286773"/>
                  <a:pt x="226463" y="289863"/>
                </a:cubicBezTo>
                <a:cubicBezTo>
                  <a:pt x="225990" y="289954"/>
                  <a:pt x="225517" y="290058"/>
                  <a:pt x="225045" y="290172"/>
                </a:cubicBezTo>
                <a:close/>
                <a:moveTo>
                  <a:pt x="243604" y="326711"/>
                </a:moveTo>
                <a:cubicBezTo>
                  <a:pt x="239256" y="333449"/>
                  <a:pt x="230275" y="335383"/>
                  <a:pt x="223533" y="331033"/>
                </a:cubicBezTo>
                <a:cubicBezTo>
                  <a:pt x="216789" y="326680"/>
                  <a:pt x="214836" y="317693"/>
                  <a:pt x="219184" y="310955"/>
                </a:cubicBezTo>
                <a:cubicBezTo>
                  <a:pt x="223563" y="304217"/>
                  <a:pt x="232544" y="302283"/>
                  <a:pt x="239288" y="306633"/>
                </a:cubicBezTo>
                <a:cubicBezTo>
                  <a:pt x="242501" y="308712"/>
                  <a:pt x="244770" y="311976"/>
                  <a:pt x="245590" y="315718"/>
                </a:cubicBezTo>
                <a:cubicBezTo>
                  <a:pt x="246408" y="319501"/>
                  <a:pt x="245715" y="323457"/>
                  <a:pt x="243604" y="326711"/>
                </a:cubicBezTo>
                <a:close/>
                <a:moveTo>
                  <a:pt x="323986" y="322522"/>
                </a:moveTo>
                <a:lnTo>
                  <a:pt x="313903" y="276564"/>
                </a:lnTo>
                <a:lnTo>
                  <a:pt x="290743" y="276060"/>
                </a:lnTo>
                <a:cubicBezTo>
                  <a:pt x="287434" y="271496"/>
                  <a:pt x="283622" y="267332"/>
                  <a:pt x="279337" y="263649"/>
                </a:cubicBezTo>
                <a:lnTo>
                  <a:pt x="280818" y="240403"/>
                </a:lnTo>
                <a:lnTo>
                  <a:pt x="236167" y="226260"/>
                </a:lnTo>
                <a:lnTo>
                  <a:pt x="223879" y="246041"/>
                </a:lnTo>
                <a:cubicBezTo>
                  <a:pt x="221075" y="246303"/>
                  <a:pt x="218301" y="246725"/>
                  <a:pt x="215560" y="247301"/>
                </a:cubicBezTo>
                <a:cubicBezTo>
                  <a:pt x="212819" y="247915"/>
                  <a:pt x="210141" y="248694"/>
                  <a:pt x="207494" y="249632"/>
                </a:cubicBezTo>
                <a:lnTo>
                  <a:pt x="187989" y="236843"/>
                </a:lnTo>
                <a:lnTo>
                  <a:pt x="153328" y="268343"/>
                </a:lnTo>
                <a:lnTo>
                  <a:pt x="164388" y="288817"/>
                </a:lnTo>
                <a:cubicBezTo>
                  <a:pt x="162057" y="293946"/>
                  <a:pt x="160323" y="299325"/>
                  <a:pt x="159220" y="304851"/>
                </a:cubicBezTo>
                <a:lnTo>
                  <a:pt x="138392" y="314930"/>
                </a:lnTo>
                <a:lnTo>
                  <a:pt x="148507" y="360951"/>
                </a:lnTo>
                <a:lnTo>
                  <a:pt x="171698" y="361612"/>
                </a:lnTo>
                <a:cubicBezTo>
                  <a:pt x="175007" y="366167"/>
                  <a:pt x="178819" y="370322"/>
                  <a:pt x="183073" y="373992"/>
                </a:cubicBezTo>
                <a:lnTo>
                  <a:pt x="181624" y="397270"/>
                </a:lnTo>
                <a:lnTo>
                  <a:pt x="226337" y="411444"/>
                </a:lnTo>
                <a:lnTo>
                  <a:pt x="238531" y="391631"/>
                </a:lnTo>
                <a:cubicBezTo>
                  <a:pt x="244139" y="391152"/>
                  <a:pt x="249654" y="389943"/>
                  <a:pt x="254948" y="388040"/>
                </a:cubicBezTo>
                <a:lnTo>
                  <a:pt x="274358" y="400892"/>
                </a:lnTo>
                <a:lnTo>
                  <a:pt x="309208" y="369109"/>
                </a:lnTo>
                <a:lnTo>
                  <a:pt x="297927" y="348792"/>
                </a:lnTo>
                <a:cubicBezTo>
                  <a:pt x="300259" y="343680"/>
                  <a:pt x="301992" y="338309"/>
                  <a:pt x="303064" y="332790"/>
                </a:cubicBezTo>
                <a:close/>
                <a:moveTo>
                  <a:pt x="289987" y="322900"/>
                </a:moveTo>
                <a:lnTo>
                  <a:pt x="288853" y="329199"/>
                </a:lnTo>
                <a:cubicBezTo>
                  <a:pt x="287907" y="334107"/>
                  <a:pt x="286363" y="338879"/>
                  <a:pt x="284252" y="343406"/>
                </a:cubicBezTo>
                <a:lnTo>
                  <a:pt x="281542" y="349264"/>
                </a:lnTo>
                <a:lnTo>
                  <a:pt x="290617" y="366148"/>
                </a:lnTo>
                <a:lnTo>
                  <a:pt x="273035" y="382213"/>
                </a:lnTo>
                <a:lnTo>
                  <a:pt x="257059" y="371629"/>
                </a:lnTo>
                <a:lnTo>
                  <a:pt x="250978" y="373771"/>
                </a:lnTo>
                <a:cubicBezTo>
                  <a:pt x="248646" y="374643"/>
                  <a:pt x="246251" y="375358"/>
                  <a:pt x="243825" y="375913"/>
                </a:cubicBezTo>
                <a:cubicBezTo>
                  <a:pt x="241367" y="376426"/>
                  <a:pt x="238909" y="376785"/>
                  <a:pt x="236420" y="376984"/>
                </a:cubicBezTo>
                <a:lnTo>
                  <a:pt x="230118" y="377551"/>
                </a:lnTo>
                <a:lnTo>
                  <a:pt x="220035" y="393868"/>
                </a:lnTo>
                <a:lnTo>
                  <a:pt x="197348" y="386654"/>
                </a:lnTo>
                <a:lnTo>
                  <a:pt x="198545" y="367503"/>
                </a:lnTo>
                <a:lnTo>
                  <a:pt x="193598" y="363313"/>
                </a:lnTo>
                <a:cubicBezTo>
                  <a:pt x="189753" y="360100"/>
                  <a:pt x="186382" y="356405"/>
                  <a:pt x="183483" y="352320"/>
                </a:cubicBezTo>
                <a:lnTo>
                  <a:pt x="179765" y="347028"/>
                </a:lnTo>
                <a:lnTo>
                  <a:pt x="160701" y="346493"/>
                </a:lnTo>
                <a:lnTo>
                  <a:pt x="155597" y="323215"/>
                </a:lnTo>
                <a:lnTo>
                  <a:pt x="172675" y="314741"/>
                </a:lnTo>
                <a:lnTo>
                  <a:pt x="173841" y="308441"/>
                </a:lnTo>
                <a:cubicBezTo>
                  <a:pt x="174754" y="303531"/>
                  <a:pt x="176298" y="298758"/>
                  <a:pt x="178410" y="294235"/>
                </a:cubicBezTo>
                <a:lnTo>
                  <a:pt x="181151" y="288376"/>
                </a:lnTo>
                <a:lnTo>
                  <a:pt x="172045" y="271493"/>
                </a:lnTo>
                <a:lnTo>
                  <a:pt x="189659" y="255428"/>
                </a:lnTo>
                <a:lnTo>
                  <a:pt x="205603" y="266043"/>
                </a:lnTo>
                <a:lnTo>
                  <a:pt x="211685" y="263838"/>
                </a:lnTo>
                <a:cubicBezTo>
                  <a:pt x="214048" y="262985"/>
                  <a:pt x="216443" y="262279"/>
                  <a:pt x="218868" y="261728"/>
                </a:cubicBezTo>
                <a:cubicBezTo>
                  <a:pt x="221326" y="261208"/>
                  <a:pt x="223784" y="260852"/>
                  <a:pt x="226274" y="260657"/>
                </a:cubicBezTo>
                <a:lnTo>
                  <a:pt x="232576" y="260058"/>
                </a:lnTo>
                <a:lnTo>
                  <a:pt x="242627" y="243773"/>
                </a:lnTo>
                <a:lnTo>
                  <a:pt x="265346" y="250987"/>
                </a:lnTo>
                <a:lnTo>
                  <a:pt x="264149" y="270138"/>
                </a:lnTo>
                <a:lnTo>
                  <a:pt x="269064" y="274328"/>
                </a:lnTo>
                <a:cubicBezTo>
                  <a:pt x="272909" y="277531"/>
                  <a:pt x="276280" y="281217"/>
                  <a:pt x="279179" y="285289"/>
                </a:cubicBezTo>
                <a:lnTo>
                  <a:pt x="282897" y="290581"/>
                </a:lnTo>
                <a:lnTo>
                  <a:pt x="301992" y="291148"/>
                </a:lnTo>
                <a:lnTo>
                  <a:pt x="307096" y="314395"/>
                </a:lnTo>
                <a:close/>
                <a:moveTo>
                  <a:pt x="407582" y="200052"/>
                </a:moveTo>
                <a:cubicBezTo>
                  <a:pt x="407204" y="196685"/>
                  <a:pt x="406479" y="193371"/>
                  <a:pt x="405408" y="190162"/>
                </a:cubicBezTo>
                <a:lnTo>
                  <a:pt x="414861" y="175924"/>
                </a:lnTo>
                <a:lnTo>
                  <a:pt x="389968" y="148677"/>
                </a:lnTo>
                <a:lnTo>
                  <a:pt x="374906" y="156835"/>
                </a:lnTo>
                <a:cubicBezTo>
                  <a:pt x="371787" y="155487"/>
                  <a:pt x="368541" y="154432"/>
                  <a:pt x="365233" y="153685"/>
                </a:cubicBezTo>
                <a:lnTo>
                  <a:pt x="357891" y="138314"/>
                </a:lnTo>
                <a:lnTo>
                  <a:pt x="321654" y="146252"/>
                </a:lnTo>
                <a:lnTo>
                  <a:pt x="321182" y="163356"/>
                </a:lnTo>
                <a:cubicBezTo>
                  <a:pt x="318472" y="165390"/>
                  <a:pt x="315982" y="167690"/>
                  <a:pt x="313745" y="170222"/>
                </a:cubicBezTo>
                <a:lnTo>
                  <a:pt x="296604" y="169151"/>
                </a:lnTo>
                <a:lnTo>
                  <a:pt x="285355" y="204494"/>
                </a:lnTo>
                <a:lnTo>
                  <a:pt x="300070" y="213188"/>
                </a:lnTo>
                <a:cubicBezTo>
                  <a:pt x="300259" y="214873"/>
                  <a:pt x="300511" y="216542"/>
                  <a:pt x="300889" y="218196"/>
                </a:cubicBezTo>
                <a:cubicBezTo>
                  <a:pt x="301236" y="219739"/>
                  <a:pt x="301677" y="221346"/>
                  <a:pt x="302213" y="223078"/>
                </a:cubicBezTo>
                <a:lnTo>
                  <a:pt x="292760" y="237253"/>
                </a:lnTo>
                <a:lnTo>
                  <a:pt x="317621" y="264500"/>
                </a:lnTo>
                <a:lnTo>
                  <a:pt x="332746" y="256373"/>
                </a:lnTo>
                <a:cubicBezTo>
                  <a:pt x="335865" y="257721"/>
                  <a:pt x="339080" y="258773"/>
                  <a:pt x="342388" y="259523"/>
                </a:cubicBezTo>
                <a:lnTo>
                  <a:pt x="350077" y="274832"/>
                </a:lnTo>
                <a:lnTo>
                  <a:pt x="386061" y="266925"/>
                </a:lnTo>
                <a:lnTo>
                  <a:pt x="386439" y="249853"/>
                </a:lnTo>
                <a:cubicBezTo>
                  <a:pt x="389149" y="247808"/>
                  <a:pt x="391638" y="245509"/>
                  <a:pt x="393907" y="242986"/>
                </a:cubicBezTo>
                <a:lnTo>
                  <a:pt x="411017" y="244151"/>
                </a:lnTo>
                <a:lnTo>
                  <a:pt x="422171" y="208998"/>
                </a:lnTo>
                <a:close/>
                <a:moveTo>
                  <a:pt x="319070" y="225252"/>
                </a:moveTo>
                <a:lnTo>
                  <a:pt x="317149" y="219865"/>
                </a:lnTo>
                <a:cubicBezTo>
                  <a:pt x="316549" y="218306"/>
                  <a:pt x="316077" y="216706"/>
                  <a:pt x="315730" y="215077"/>
                </a:cubicBezTo>
                <a:cubicBezTo>
                  <a:pt x="315384" y="213449"/>
                  <a:pt x="315132" y="211795"/>
                  <a:pt x="315005" y="210132"/>
                </a:cubicBezTo>
                <a:lnTo>
                  <a:pt x="314470" y="204431"/>
                </a:lnTo>
                <a:lnTo>
                  <a:pt x="303505" y="197658"/>
                </a:lnTo>
                <a:lnTo>
                  <a:pt x="307506" y="185059"/>
                </a:lnTo>
                <a:lnTo>
                  <a:pt x="320426" y="185846"/>
                </a:lnTo>
                <a:lnTo>
                  <a:pt x="324112" y="181499"/>
                </a:lnTo>
                <a:cubicBezTo>
                  <a:pt x="326255" y="178945"/>
                  <a:pt x="328744" y="176667"/>
                  <a:pt x="331454" y="174727"/>
                </a:cubicBezTo>
                <a:lnTo>
                  <a:pt x="336149" y="171577"/>
                </a:lnTo>
                <a:lnTo>
                  <a:pt x="336527" y="158725"/>
                </a:lnTo>
                <a:lnTo>
                  <a:pt x="349446" y="155890"/>
                </a:lnTo>
                <a:lnTo>
                  <a:pt x="355181" y="167387"/>
                </a:lnTo>
                <a:lnTo>
                  <a:pt x="360821" y="168395"/>
                </a:lnTo>
                <a:cubicBezTo>
                  <a:pt x="364098" y="169038"/>
                  <a:pt x="367281" y="170100"/>
                  <a:pt x="370274" y="171545"/>
                </a:cubicBezTo>
                <a:lnTo>
                  <a:pt x="375474" y="173971"/>
                </a:lnTo>
                <a:lnTo>
                  <a:pt x="386848" y="167671"/>
                </a:lnTo>
                <a:lnTo>
                  <a:pt x="395766" y="177436"/>
                </a:lnTo>
                <a:lnTo>
                  <a:pt x="388645" y="188177"/>
                </a:lnTo>
                <a:lnTo>
                  <a:pt x="390566" y="193595"/>
                </a:lnTo>
                <a:cubicBezTo>
                  <a:pt x="391134" y="195148"/>
                  <a:pt x="391606" y="196735"/>
                  <a:pt x="391985" y="198351"/>
                </a:cubicBezTo>
                <a:cubicBezTo>
                  <a:pt x="392331" y="199995"/>
                  <a:pt x="392552" y="201656"/>
                  <a:pt x="392710" y="203328"/>
                </a:cubicBezTo>
                <a:lnTo>
                  <a:pt x="393214" y="209030"/>
                </a:lnTo>
                <a:lnTo>
                  <a:pt x="404179" y="215802"/>
                </a:lnTo>
                <a:lnTo>
                  <a:pt x="400177" y="228402"/>
                </a:lnTo>
                <a:lnTo>
                  <a:pt x="387290" y="227583"/>
                </a:lnTo>
                <a:lnTo>
                  <a:pt x="383571" y="231961"/>
                </a:lnTo>
                <a:cubicBezTo>
                  <a:pt x="381429" y="234525"/>
                  <a:pt x="378971" y="236799"/>
                  <a:pt x="376230" y="238733"/>
                </a:cubicBezTo>
                <a:lnTo>
                  <a:pt x="371535" y="241883"/>
                </a:lnTo>
                <a:lnTo>
                  <a:pt x="371188" y="254704"/>
                </a:lnTo>
                <a:lnTo>
                  <a:pt x="358238" y="257538"/>
                </a:lnTo>
                <a:lnTo>
                  <a:pt x="352534" y="246041"/>
                </a:lnTo>
                <a:lnTo>
                  <a:pt x="346894" y="245002"/>
                </a:lnTo>
                <a:cubicBezTo>
                  <a:pt x="343617" y="244359"/>
                  <a:pt x="340434" y="243301"/>
                  <a:pt x="337441" y="241852"/>
                </a:cubicBezTo>
                <a:lnTo>
                  <a:pt x="332242" y="239426"/>
                </a:lnTo>
                <a:lnTo>
                  <a:pt x="320835" y="245726"/>
                </a:lnTo>
                <a:lnTo>
                  <a:pt x="311949" y="235962"/>
                </a:lnTo>
                <a:close/>
                <a:moveTo>
                  <a:pt x="341443" y="226134"/>
                </a:moveTo>
                <a:cubicBezTo>
                  <a:pt x="345129" y="228524"/>
                  <a:pt x="349446" y="229794"/>
                  <a:pt x="353826" y="229788"/>
                </a:cubicBezTo>
                <a:cubicBezTo>
                  <a:pt x="355496" y="229797"/>
                  <a:pt x="357166" y="229618"/>
                  <a:pt x="358805" y="229252"/>
                </a:cubicBezTo>
                <a:cubicBezTo>
                  <a:pt x="371251" y="226521"/>
                  <a:pt x="379160" y="214211"/>
                  <a:pt x="376418" y="201753"/>
                </a:cubicBezTo>
                <a:cubicBezTo>
                  <a:pt x="376418" y="201753"/>
                  <a:pt x="376418" y="201753"/>
                  <a:pt x="376418" y="201753"/>
                </a:cubicBezTo>
                <a:lnTo>
                  <a:pt x="376418" y="201753"/>
                </a:lnTo>
                <a:cubicBezTo>
                  <a:pt x="374150" y="189207"/>
                  <a:pt x="362114" y="180888"/>
                  <a:pt x="349573" y="183169"/>
                </a:cubicBezTo>
                <a:cubicBezTo>
                  <a:pt x="336999" y="185449"/>
                  <a:pt x="328681" y="197469"/>
                  <a:pt x="330981" y="210016"/>
                </a:cubicBezTo>
                <a:cubicBezTo>
                  <a:pt x="331076" y="210564"/>
                  <a:pt x="331202" y="211105"/>
                  <a:pt x="331328" y="211644"/>
                </a:cubicBezTo>
                <a:cubicBezTo>
                  <a:pt x="332620" y="217648"/>
                  <a:pt x="336306" y="222873"/>
                  <a:pt x="341506" y="226134"/>
                </a:cubicBezTo>
                <a:close/>
                <a:moveTo>
                  <a:pt x="347146" y="202415"/>
                </a:moveTo>
                <a:cubicBezTo>
                  <a:pt x="348627" y="200128"/>
                  <a:pt x="351148" y="198739"/>
                  <a:pt x="353858" y="198729"/>
                </a:cubicBezTo>
                <a:cubicBezTo>
                  <a:pt x="358269" y="198707"/>
                  <a:pt x="361861" y="202257"/>
                  <a:pt x="361861" y="206658"/>
                </a:cubicBezTo>
                <a:cubicBezTo>
                  <a:pt x="361893" y="208201"/>
                  <a:pt x="361451" y="209716"/>
                  <a:pt x="360601" y="211014"/>
                </a:cubicBezTo>
                <a:cubicBezTo>
                  <a:pt x="358238" y="214731"/>
                  <a:pt x="353322" y="215837"/>
                  <a:pt x="349603" y="213480"/>
                </a:cubicBezTo>
                <a:cubicBezTo>
                  <a:pt x="347808" y="212337"/>
                  <a:pt x="346515" y="210519"/>
                  <a:pt x="346075" y="208431"/>
                </a:cubicBezTo>
                <a:cubicBezTo>
                  <a:pt x="345634" y="206355"/>
                  <a:pt x="346043" y="204182"/>
                  <a:pt x="347209" y="202415"/>
                </a:cubicBezTo>
                <a:close/>
              </a:path>
            </a:pathLst>
          </a:custGeom>
          <a:solidFill>
            <a:schemeClr val="accent1"/>
          </a:solidFill>
          <a:ln>
            <a:noFill/>
          </a:ln>
        </p:spPr>
        <p:txBody>
          <a:bodyPr spcFirstLastPara="1" wrap="square" lIns="91433" tIns="45700" rIns="91433" bIns="45700" anchor="ctr" anchorCtr="0">
            <a:noAutofit/>
          </a:bodyPr>
          <a:lstStyle/>
          <a:p>
            <a:pPr algn="ctr"/>
            <a:endParaRPr sz="1867">
              <a:solidFill>
                <a:srgbClr val="000000"/>
              </a:solidFill>
              <a:latin typeface="Arial"/>
              <a:ea typeface="Arial"/>
              <a:cs typeface="Arial"/>
              <a:sym typeface="Arial"/>
            </a:endParaRPr>
          </a:p>
        </p:txBody>
      </p:sp>
      <p:sp>
        <p:nvSpPr>
          <p:cNvPr id="31" name="Google Shape;2699;p244">
            <a:extLst>
              <a:ext uri="{FF2B5EF4-FFF2-40B4-BE49-F238E27FC236}">
                <a16:creationId xmlns:a16="http://schemas.microsoft.com/office/drawing/2014/main" id="{EEF3B594-9969-62A4-4DB8-B7A28AF06283}"/>
              </a:ext>
            </a:extLst>
          </p:cNvPr>
          <p:cNvSpPr txBox="1"/>
          <p:nvPr/>
        </p:nvSpPr>
        <p:spPr>
          <a:xfrm>
            <a:off x="2101440" y="2191449"/>
            <a:ext cx="1316115" cy="532800"/>
          </a:xfrm>
          <a:prstGeom prst="rect">
            <a:avLst/>
          </a:prstGeom>
          <a:noFill/>
          <a:ln>
            <a:noFill/>
          </a:ln>
        </p:spPr>
        <p:txBody>
          <a:bodyPr spcFirstLastPara="1" wrap="square" lIns="0" tIns="0" rIns="0" bIns="0" anchor="t" anchorCtr="0">
            <a:noAutofit/>
          </a:bodyPr>
          <a:lstStyle/>
          <a:p>
            <a:pPr>
              <a:buClr>
                <a:schemeClr val="dk1"/>
              </a:buClr>
              <a:buSzPts val="800"/>
            </a:pPr>
            <a:r>
              <a:rPr lang="en" sz="1067"/>
              <a:t>Find key parameters in the contracts and analyze the most common, exceptional or missing </a:t>
            </a:r>
            <a:endParaRPr sz="1067"/>
          </a:p>
        </p:txBody>
      </p:sp>
      <p:sp>
        <p:nvSpPr>
          <p:cNvPr id="32" name="Google Shape;2680;p244">
            <a:extLst>
              <a:ext uri="{FF2B5EF4-FFF2-40B4-BE49-F238E27FC236}">
                <a16:creationId xmlns:a16="http://schemas.microsoft.com/office/drawing/2014/main" id="{EC196365-DF2F-2F49-5B1C-7539A8D1EFFC}"/>
              </a:ext>
            </a:extLst>
          </p:cNvPr>
          <p:cNvSpPr txBox="1"/>
          <p:nvPr/>
        </p:nvSpPr>
        <p:spPr>
          <a:xfrm>
            <a:off x="3564450" y="2265619"/>
            <a:ext cx="1373369" cy="1138940"/>
          </a:xfrm>
          <a:prstGeom prst="rect">
            <a:avLst/>
          </a:prstGeom>
          <a:noFill/>
          <a:ln>
            <a:noFill/>
          </a:ln>
        </p:spPr>
        <p:txBody>
          <a:bodyPr spcFirstLastPara="1" wrap="square" lIns="0" tIns="0" rIns="0" bIns="0" anchor="t" anchorCtr="0">
            <a:noAutofit/>
          </a:bodyPr>
          <a:lstStyle/>
          <a:p>
            <a:pPr>
              <a:buClr>
                <a:srgbClr val="000000"/>
              </a:buClr>
              <a:buSzPts val="400"/>
            </a:pPr>
            <a:r>
              <a:rPr lang="en" sz="1067"/>
              <a:t>Extract key data, like supplier names, or amounts paid, from large volumes of invoices, bills etc</a:t>
            </a:r>
            <a:endParaRPr sz="1067">
              <a:solidFill>
                <a:srgbClr val="000000"/>
              </a:solidFill>
              <a:latin typeface="Arial"/>
              <a:ea typeface="Arial"/>
              <a:cs typeface="Arial"/>
              <a:sym typeface="Arial"/>
            </a:endParaRPr>
          </a:p>
        </p:txBody>
      </p:sp>
      <p:sp>
        <p:nvSpPr>
          <p:cNvPr id="33" name="Google Shape;2681;p244">
            <a:extLst>
              <a:ext uri="{FF2B5EF4-FFF2-40B4-BE49-F238E27FC236}">
                <a16:creationId xmlns:a16="http://schemas.microsoft.com/office/drawing/2014/main" id="{77D32EEC-9F7E-1629-BE0B-398335675984}"/>
              </a:ext>
            </a:extLst>
          </p:cNvPr>
          <p:cNvSpPr txBox="1"/>
          <p:nvPr/>
        </p:nvSpPr>
        <p:spPr>
          <a:xfrm>
            <a:off x="3564145" y="1941646"/>
            <a:ext cx="1426217" cy="198565"/>
          </a:xfrm>
          <a:prstGeom prst="rect">
            <a:avLst/>
          </a:prstGeom>
          <a:noFill/>
          <a:ln>
            <a:noFill/>
          </a:ln>
        </p:spPr>
        <p:txBody>
          <a:bodyPr spcFirstLastPara="1" wrap="square" lIns="0" tIns="0" rIns="0" bIns="0" anchor="t" anchorCtr="0">
            <a:noAutofit/>
          </a:bodyPr>
          <a:lstStyle/>
          <a:p>
            <a:pPr>
              <a:buClr>
                <a:schemeClr val="dk1"/>
              </a:buClr>
              <a:buSzPts val="500"/>
            </a:pPr>
            <a:r>
              <a:rPr lang="en" sz="1200" b="1">
                <a:solidFill>
                  <a:schemeClr val="accent2"/>
                </a:solidFill>
              </a:rPr>
              <a:t>Invoices, and bills</a:t>
            </a:r>
            <a:endParaRPr sz="1200" b="1">
              <a:solidFill>
                <a:schemeClr val="accent2"/>
              </a:solidFill>
            </a:endParaRPr>
          </a:p>
        </p:txBody>
      </p:sp>
      <p:sp>
        <p:nvSpPr>
          <p:cNvPr id="34" name="Google Shape;2698;p244">
            <a:extLst>
              <a:ext uri="{FF2B5EF4-FFF2-40B4-BE49-F238E27FC236}">
                <a16:creationId xmlns:a16="http://schemas.microsoft.com/office/drawing/2014/main" id="{48DDA193-78B0-1F50-C30D-66A76852A1FD}"/>
              </a:ext>
            </a:extLst>
          </p:cNvPr>
          <p:cNvSpPr/>
          <p:nvPr/>
        </p:nvSpPr>
        <p:spPr>
          <a:xfrm>
            <a:off x="3590149" y="1493477"/>
            <a:ext cx="393019" cy="357812"/>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3" y="552"/>
                </a:moveTo>
                <a:cubicBezTo>
                  <a:pt x="23" y="552"/>
                  <a:pt x="23" y="552"/>
                  <a:pt x="23" y="552"/>
                </a:cubicBezTo>
                <a:cubicBezTo>
                  <a:pt x="23" y="23"/>
                  <a:pt x="23" y="23"/>
                  <a:pt x="23" y="23"/>
                </a:cubicBezTo>
                <a:cubicBezTo>
                  <a:pt x="553" y="23"/>
                  <a:pt x="553" y="23"/>
                  <a:pt x="553" y="23"/>
                </a:cubicBezTo>
                <a:lnTo>
                  <a:pt x="553" y="552"/>
                </a:lnTo>
                <a:close/>
                <a:moveTo>
                  <a:pt x="111" y="325"/>
                </a:moveTo>
                <a:cubicBezTo>
                  <a:pt x="118" y="325"/>
                  <a:pt x="123" y="319"/>
                  <a:pt x="123" y="313"/>
                </a:cubicBezTo>
                <a:cubicBezTo>
                  <a:pt x="123" y="174"/>
                  <a:pt x="123" y="174"/>
                  <a:pt x="123" y="174"/>
                </a:cubicBezTo>
                <a:cubicBezTo>
                  <a:pt x="158" y="174"/>
                  <a:pt x="158" y="174"/>
                  <a:pt x="158" y="174"/>
                </a:cubicBezTo>
                <a:cubicBezTo>
                  <a:pt x="165" y="233"/>
                  <a:pt x="212" y="279"/>
                  <a:pt x="272" y="285"/>
                </a:cubicBezTo>
                <a:cubicBezTo>
                  <a:pt x="272" y="313"/>
                  <a:pt x="272" y="313"/>
                  <a:pt x="272" y="313"/>
                </a:cubicBezTo>
                <a:cubicBezTo>
                  <a:pt x="272" y="319"/>
                  <a:pt x="277" y="325"/>
                  <a:pt x="284" y="325"/>
                </a:cubicBezTo>
                <a:cubicBezTo>
                  <a:pt x="290" y="325"/>
                  <a:pt x="296" y="319"/>
                  <a:pt x="296" y="313"/>
                </a:cubicBezTo>
                <a:cubicBezTo>
                  <a:pt x="296" y="285"/>
                  <a:pt x="296" y="285"/>
                  <a:pt x="296" y="285"/>
                </a:cubicBezTo>
                <a:cubicBezTo>
                  <a:pt x="355" y="280"/>
                  <a:pt x="402" y="233"/>
                  <a:pt x="409" y="174"/>
                </a:cubicBezTo>
                <a:cubicBezTo>
                  <a:pt x="444" y="174"/>
                  <a:pt x="444" y="174"/>
                  <a:pt x="444" y="174"/>
                </a:cubicBezTo>
                <a:cubicBezTo>
                  <a:pt x="444" y="313"/>
                  <a:pt x="444" y="313"/>
                  <a:pt x="444" y="313"/>
                </a:cubicBezTo>
                <a:cubicBezTo>
                  <a:pt x="444" y="319"/>
                  <a:pt x="449" y="325"/>
                  <a:pt x="456" y="325"/>
                </a:cubicBezTo>
                <a:cubicBezTo>
                  <a:pt x="462" y="325"/>
                  <a:pt x="468" y="319"/>
                  <a:pt x="468" y="313"/>
                </a:cubicBezTo>
                <a:cubicBezTo>
                  <a:pt x="468" y="162"/>
                  <a:pt x="468" y="162"/>
                  <a:pt x="468" y="162"/>
                </a:cubicBezTo>
                <a:cubicBezTo>
                  <a:pt x="468" y="155"/>
                  <a:pt x="462" y="150"/>
                  <a:pt x="456" y="150"/>
                </a:cubicBezTo>
                <a:cubicBezTo>
                  <a:pt x="409" y="150"/>
                  <a:pt x="409" y="150"/>
                  <a:pt x="409" y="150"/>
                </a:cubicBezTo>
                <a:cubicBezTo>
                  <a:pt x="404" y="85"/>
                  <a:pt x="350" y="34"/>
                  <a:pt x="284" y="34"/>
                </a:cubicBezTo>
                <a:cubicBezTo>
                  <a:pt x="217" y="34"/>
                  <a:pt x="163" y="85"/>
                  <a:pt x="158" y="150"/>
                </a:cubicBezTo>
                <a:cubicBezTo>
                  <a:pt x="111" y="150"/>
                  <a:pt x="111" y="150"/>
                  <a:pt x="111" y="150"/>
                </a:cubicBezTo>
                <a:cubicBezTo>
                  <a:pt x="105" y="150"/>
                  <a:pt x="99" y="155"/>
                  <a:pt x="99" y="162"/>
                </a:cubicBezTo>
                <a:cubicBezTo>
                  <a:pt x="99" y="313"/>
                  <a:pt x="99" y="313"/>
                  <a:pt x="99" y="313"/>
                </a:cubicBezTo>
                <a:cubicBezTo>
                  <a:pt x="99" y="319"/>
                  <a:pt x="105" y="325"/>
                  <a:pt x="111" y="325"/>
                </a:cubicBezTo>
                <a:close/>
                <a:moveTo>
                  <a:pt x="284" y="58"/>
                </a:moveTo>
                <a:cubicBezTo>
                  <a:pt x="337" y="58"/>
                  <a:pt x="380" y="98"/>
                  <a:pt x="385" y="150"/>
                </a:cubicBezTo>
                <a:cubicBezTo>
                  <a:pt x="341" y="150"/>
                  <a:pt x="341" y="150"/>
                  <a:pt x="341" y="150"/>
                </a:cubicBezTo>
                <a:cubicBezTo>
                  <a:pt x="363" y="128"/>
                  <a:pt x="363" y="128"/>
                  <a:pt x="363" y="128"/>
                </a:cubicBezTo>
                <a:cubicBezTo>
                  <a:pt x="368" y="123"/>
                  <a:pt x="368" y="116"/>
                  <a:pt x="363" y="111"/>
                </a:cubicBezTo>
                <a:cubicBezTo>
                  <a:pt x="358" y="106"/>
                  <a:pt x="351" y="106"/>
                  <a:pt x="346" y="111"/>
                </a:cubicBezTo>
                <a:cubicBezTo>
                  <a:pt x="303" y="153"/>
                  <a:pt x="303" y="153"/>
                  <a:pt x="303" y="153"/>
                </a:cubicBezTo>
                <a:cubicBezTo>
                  <a:pt x="299" y="158"/>
                  <a:pt x="299" y="166"/>
                  <a:pt x="303" y="170"/>
                </a:cubicBezTo>
                <a:cubicBezTo>
                  <a:pt x="346" y="213"/>
                  <a:pt x="346" y="213"/>
                  <a:pt x="346" y="213"/>
                </a:cubicBezTo>
                <a:cubicBezTo>
                  <a:pt x="348" y="215"/>
                  <a:pt x="351" y="217"/>
                  <a:pt x="355" y="217"/>
                </a:cubicBezTo>
                <a:cubicBezTo>
                  <a:pt x="358" y="217"/>
                  <a:pt x="361" y="215"/>
                  <a:pt x="363" y="213"/>
                </a:cubicBezTo>
                <a:cubicBezTo>
                  <a:pt x="368" y="208"/>
                  <a:pt x="368" y="201"/>
                  <a:pt x="363" y="196"/>
                </a:cubicBezTo>
                <a:cubicBezTo>
                  <a:pt x="341" y="174"/>
                  <a:pt x="341" y="174"/>
                  <a:pt x="341" y="174"/>
                </a:cubicBezTo>
                <a:cubicBezTo>
                  <a:pt x="385" y="174"/>
                  <a:pt x="385" y="174"/>
                  <a:pt x="385" y="174"/>
                </a:cubicBezTo>
                <a:cubicBezTo>
                  <a:pt x="378" y="220"/>
                  <a:pt x="341" y="256"/>
                  <a:pt x="296" y="261"/>
                </a:cubicBezTo>
                <a:cubicBezTo>
                  <a:pt x="296" y="215"/>
                  <a:pt x="296" y="215"/>
                  <a:pt x="296" y="215"/>
                </a:cubicBezTo>
                <a:cubicBezTo>
                  <a:pt x="318" y="237"/>
                  <a:pt x="318" y="237"/>
                  <a:pt x="318" y="237"/>
                </a:cubicBezTo>
                <a:cubicBezTo>
                  <a:pt x="322" y="241"/>
                  <a:pt x="330" y="241"/>
                  <a:pt x="335" y="237"/>
                </a:cubicBezTo>
                <a:cubicBezTo>
                  <a:pt x="339" y="232"/>
                  <a:pt x="339" y="224"/>
                  <a:pt x="335" y="220"/>
                </a:cubicBezTo>
                <a:cubicBezTo>
                  <a:pt x="294" y="179"/>
                  <a:pt x="294" y="179"/>
                  <a:pt x="294" y="179"/>
                </a:cubicBezTo>
                <a:cubicBezTo>
                  <a:pt x="292" y="175"/>
                  <a:pt x="288" y="173"/>
                  <a:pt x="284" y="173"/>
                </a:cubicBezTo>
                <a:cubicBezTo>
                  <a:pt x="279" y="173"/>
                  <a:pt x="276" y="175"/>
                  <a:pt x="273" y="179"/>
                </a:cubicBezTo>
                <a:cubicBezTo>
                  <a:pt x="232" y="220"/>
                  <a:pt x="232" y="220"/>
                  <a:pt x="232" y="220"/>
                </a:cubicBezTo>
                <a:cubicBezTo>
                  <a:pt x="228" y="224"/>
                  <a:pt x="228" y="232"/>
                  <a:pt x="232" y="237"/>
                </a:cubicBezTo>
                <a:cubicBezTo>
                  <a:pt x="235" y="239"/>
                  <a:pt x="238" y="240"/>
                  <a:pt x="241" y="240"/>
                </a:cubicBezTo>
                <a:cubicBezTo>
                  <a:pt x="244" y="240"/>
                  <a:pt x="247" y="239"/>
                  <a:pt x="249" y="237"/>
                </a:cubicBezTo>
                <a:cubicBezTo>
                  <a:pt x="272" y="215"/>
                  <a:pt x="272" y="215"/>
                  <a:pt x="272" y="215"/>
                </a:cubicBezTo>
                <a:cubicBezTo>
                  <a:pt x="272" y="261"/>
                  <a:pt x="272" y="261"/>
                  <a:pt x="272" y="261"/>
                </a:cubicBezTo>
                <a:cubicBezTo>
                  <a:pt x="226" y="255"/>
                  <a:pt x="189" y="220"/>
                  <a:pt x="183" y="174"/>
                </a:cubicBezTo>
                <a:cubicBezTo>
                  <a:pt x="226" y="174"/>
                  <a:pt x="226" y="174"/>
                  <a:pt x="226" y="174"/>
                </a:cubicBezTo>
                <a:cubicBezTo>
                  <a:pt x="204" y="196"/>
                  <a:pt x="204" y="196"/>
                  <a:pt x="204" y="196"/>
                </a:cubicBezTo>
                <a:cubicBezTo>
                  <a:pt x="199" y="201"/>
                  <a:pt x="199" y="208"/>
                  <a:pt x="204" y="213"/>
                </a:cubicBezTo>
                <a:cubicBezTo>
                  <a:pt x="206" y="215"/>
                  <a:pt x="210" y="217"/>
                  <a:pt x="213" y="217"/>
                </a:cubicBezTo>
                <a:cubicBezTo>
                  <a:pt x="216" y="217"/>
                  <a:pt x="219" y="215"/>
                  <a:pt x="221" y="213"/>
                </a:cubicBezTo>
                <a:cubicBezTo>
                  <a:pt x="264" y="170"/>
                  <a:pt x="264" y="170"/>
                  <a:pt x="264" y="170"/>
                </a:cubicBezTo>
                <a:cubicBezTo>
                  <a:pt x="268" y="166"/>
                  <a:pt x="268" y="158"/>
                  <a:pt x="264" y="153"/>
                </a:cubicBezTo>
                <a:cubicBezTo>
                  <a:pt x="221" y="111"/>
                  <a:pt x="221" y="111"/>
                  <a:pt x="221" y="111"/>
                </a:cubicBezTo>
                <a:cubicBezTo>
                  <a:pt x="216" y="106"/>
                  <a:pt x="209" y="106"/>
                  <a:pt x="204" y="111"/>
                </a:cubicBezTo>
                <a:cubicBezTo>
                  <a:pt x="199" y="116"/>
                  <a:pt x="199" y="123"/>
                  <a:pt x="204" y="128"/>
                </a:cubicBezTo>
                <a:cubicBezTo>
                  <a:pt x="226" y="150"/>
                  <a:pt x="226" y="150"/>
                  <a:pt x="226" y="150"/>
                </a:cubicBezTo>
                <a:cubicBezTo>
                  <a:pt x="182" y="150"/>
                  <a:pt x="182" y="150"/>
                  <a:pt x="182" y="150"/>
                </a:cubicBezTo>
                <a:cubicBezTo>
                  <a:pt x="187" y="98"/>
                  <a:pt x="231" y="58"/>
                  <a:pt x="284" y="58"/>
                </a:cubicBezTo>
                <a:close/>
                <a:moveTo>
                  <a:pt x="280" y="390"/>
                </a:moveTo>
                <a:cubicBezTo>
                  <a:pt x="280" y="398"/>
                  <a:pt x="274" y="404"/>
                  <a:pt x="267" y="404"/>
                </a:cubicBezTo>
                <a:cubicBezTo>
                  <a:pt x="259" y="404"/>
                  <a:pt x="254" y="398"/>
                  <a:pt x="254" y="390"/>
                </a:cubicBezTo>
                <a:cubicBezTo>
                  <a:pt x="254" y="383"/>
                  <a:pt x="259" y="377"/>
                  <a:pt x="267" y="377"/>
                </a:cubicBezTo>
                <a:cubicBezTo>
                  <a:pt x="274" y="377"/>
                  <a:pt x="280" y="383"/>
                  <a:pt x="280" y="390"/>
                </a:cubicBezTo>
                <a:close/>
                <a:moveTo>
                  <a:pt x="107" y="392"/>
                </a:moveTo>
                <a:cubicBezTo>
                  <a:pt x="114" y="404"/>
                  <a:pt x="114" y="404"/>
                  <a:pt x="114" y="404"/>
                </a:cubicBezTo>
                <a:cubicBezTo>
                  <a:pt x="100" y="404"/>
                  <a:pt x="100" y="404"/>
                  <a:pt x="100" y="404"/>
                </a:cubicBezTo>
                <a:cubicBezTo>
                  <a:pt x="86" y="404"/>
                  <a:pt x="86" y="404"/>
                  <a:pt x="86" y="404"/>
                </a:cubicBezTo>
                <a:cubicBezTo>
                  <a:pt x="93" y="392"/>
                  <a:pt x="93" y="392"/>
                  <a:pt x="93" y="392"/>
                </a:cubicBezTo>
                <a:cubicBezTo>
                  <a:pt x="100" y="380"/>
                  <a:pt x="100" y="380"/>
                  <a:pt x="100" y="380"/>
                </a:cubicBezTo>
                <a:lnTo>
                  <a:pt x="107" y="392"/>
                </a:lnTo>
                <a:close/>
                <a:moveTo>
                  <a:pt x="188" y="384"/>
                </a:moveTo>
                <a:cubicBezTo>
                  <a:pt x="147" y="342"/>
                  <a:pt x="147" y="342"/>
                  <a:pt x="147" y="342"/>
                </a:cubicBezTo>
                <a:cubicBezTo>
                  <a:pt x="53" y="343"/>
                  <a:pt x="53" y="343"/>
                  <a:pt x="53" y="343"/>
                </a:cubicBezTo>
                <a:cubicBezTo>
                  <a:pt x="53" y="530"/>
                  <a:pt x="53" y="530"/>
                  <a:pt x="53" y="530"/>
                </a:cubicBezTo>
                <a:cubicBezTo>
                  <a:pt x="188" y="530"/>
                  <a:pt x="188" y="530"/>
                  <a:pt x="188" y="530"/>
                </a:cubicBezTo>
                <a:lnTo>
                  <a:pt x="188" y="384"/>
                </a:lnTo>
                <a:close/>
                <a:moveTo>
                  <a:pt x="144" y="374"/>
                </a:moveTo>
                <a:cubicBezTo>
                  <a:pt x="154" y="384"/>
                  <a:pt x="154" y="384"/>
                  <a:pt x="154" y="384"/>
                </a:cubicBezTo>
                <a:cubicBezTo>
                  <a:pt x="144" y="384"/>
                  <a:pt x="144" y="384"/>
                  <a:pt x="144" y="384"/>
                </a:cubicBezTo>
                <a:lnTo>
                  <a:pt x="144" y="374"/>
                </a:lnTo>
                <a:close/>
                <a:moveTo>
                  <a:pt x="77" y="506"/>
                </a:moveTo>
                <a:cubicBezTo>
                  <a:pt x="77" y="367"/>
                  <a:pt x="77" y="367"/>
                  <a:pt x="77" y="367"/>
                </a:cubicBezTo>
                <a:cubicBezTo>
                  <a:pt x="122" y="366"/>
                  <a:pt x="122" y="366"/>
                  <a:pt x="122" y="366"/>
                </a:cubicBezTo>
                <a:cubicBezTo>
                  <a:pt x="122" y="406"/>
                  <a:pt x="122" y="406"/>
                  <a:pt x="122" y="406"/>
                </a:cubicBezTo>
                <a:cubicBezTo>
                  <a:pt x="164" y="406"/>
                  <a:pt x="164" y="406"/>
                  <a:pt x="164" y="406"/>
                </a:cubicBezTo>
                <a:cubicBezTo>
                  <a:pt x="164" y="506"/>
                  <a:pt x="164" y="506"/>
                  <a:pt x="164" y="506"/>
                </a:cubicBezTo>
                <a:lnTo>
                  <a:pt x="77" y="506"/>
                </a:lnTo>
                <a:close/>
                <a:moveTo>
                  <a:pt x="220" y="343"/>
                </a:moveTo>
                <a:cubicBezTo>
                  <a:pt x="220" y="530"/>
                  <a:pt x="220" y="530"/>
                  <a:pt x="220" y="530"/>
                </a:cubicBezTo>
                <a:cubicBezTo>
                  <a:pt x="356" y="530"/>
                  <a:pt x="356" y="530"/>
                  <a:pt x="356" y="530"/>
                </a:cubicBezTo>
                <a:cubicBezTo>
                  <a:pt x="356" y="384"/>
                  <a:pt x="356" y="384"/>
                  <a:pt x="356" y="384"/>
                </a:cubicBezTo>
                <a:cubicBezTo>
                  <a:pt x="314" y="342"/>
                  <a:pt x="314" y="342"/>
                  <a:pt x="314" y="342"/>
                </a:cubicBezTo>
                <a:lnTo>
                  <a:pt x="220" y="343"/>
                </a:lnTo>
                <a:close/>
                <a:moveTo>
                  <a:pt x="311" y="374"/>
                </a:moveTo>
                <a:cubicBezTo>
                  <a:pt x="322" y="384"/>
                  <a:pt x="322" y="384"/>
                  <a:pt x="322" y="384"/>
                </a:cubicBezTo>
                <a:cubicBezTo>
                  <a:pt x="311" y="384"/>
                  <a:pt x="311" y="384"/>
                  <a:pt x="311" y="384"/>
                </a:cubicBezTo>
                <a:lnTo>
                  <a:pt x="311" y="374"/>
                </a:lnTo>
                <a:close/>
                <a:moveTo>
                  <a:pt x="244" y="506"/>
                </a:moveTo>
                <a:cubicBezTo>
                  <a:pt x="244" y="367"/>
                  <a:pt x="244" y="367"/>
                  <a:pt x="244" y="367"/>
                </a:cubicBezTo>
                <a:cubicBezTo>
                  <a:pt x="289" y="366"/>
                  <a:pt x="289" y="366"/>
                  <a:pt x="289" y="366"/>
                </a:cubicBezTo>
                <a:cubicBezTo>
                  <a:pt x="289" y="406"/>
                  <a:pt x="289" y="406"/>
                  <a:pt x="289" y="406"/>
                </a:cubicBezTo>
                <a:cubicBezTo>
                  <a:pt x="332" y="406"/>
                  <a:pt x="332" y="406"/>
                  <a:pt x="332" y="406"/>
                </a:cubicBezTo>
                <a:cubicBezTo>
                  <a:pt x="332" y="506"/>
                  <a:pt x="332" y="506"/>
                  <a:pt x="332" y="506"/>
                </a:cubicBezTo>
                <a:lnTo>
                  <a:pt x="244" y="506"/>
                </a:lnTo>
                <a:close/>
                <a:moveTo>
                  <a:pt x="388" y="530"/>
                </a:moveTo>
                <a:cubicBezTo>
                  <a:pt x="523" y="530"/>
                  <a:pt x="523" y="530"/>
                  <a:pt x="523" y="530"/>
                </a:cubicBezTo>
                <a:cubicBezTo>
                  <a:pt x="523" y="384"/>
                  <a:pt x="523" y="384"/>
                  <a:pt x="523" y="384"/>
                </a:cubicBezTo>
                <a:cubicBezTo>
                  <a:pt x="481" y="342"/>
                  <a:pt x="481" y="342"/>
                  <a:pt x="481" y="342"/>
                </a:cubicBezTo>
                <a:cubicBezTo>
                  <a:pt x="388" y="343"/>
                  <a:pt x="388" y="343"/>
                  <a:pt x="388" y="343"/>
                </a:cubicBezTo>
                <a:lnTo>
                  <a:pt x="388" y="530"/>
                </a:lnTo>
                <a:close/>
                <a:moveTo>
                  <a:pt x="489" y="384"/>
                </a:moveTo>
                <a:cubicBezTo>
                  <a:pt x="479" y="384"/>
                  <a:pt x="479" y="384"/>
                  <a:pt x="479" y="384"/>
                </a:cubicBezTo>
                <a:cubicBezTo>
                  <a:pt x="479" y="374"/>
                  <a:pt x="479" y="374"/>
                  <a:pt x="479" y="374"/>
                </a:cubicBezTo>
                <a:lnTo>
                  <a:pt x="489" y="384"/>
                </a:lnTo>
                <a:close/>
                <a:moveTo>
                  <a:pt x="412" y="367"/>
                </a:moveTo>
                <a:cubicBezTo>
                  <a:pt x="457" y="366"/>
                  <a:pt x="457" y="366"/>
                  <a:pt x="457" y="366"/>
                </a:cubicBezTo>
                <a:cubicBezTo>
                  <a:pt x="457" y="406"/>
                  <a:pt x="457" y="406"/>
                  <a:pt x="457" y="406"/>
                </a:cubicBezTo>
                <a:cubicBezTo>
                  <a:pt x="499" y="406"/>
                  <a:pt x="499" y="406"/>
                  <a:pt x="499" y="406"/>
                </a:cubicBezTo>
                <a:cubicBezTo>
                  <a:pt x="499" y="506"/>
                  <a:pt x="499" y="506"/>
                  <a:pt x="499" y="506"/>
                </a:cubicBezTo>
                <a:cubicBezTo>
                  <a:pt x="412" y="506"/>
                  <a:pt x="412" y="506"/>
                  <a:pt x="412" y="506"/>
                </a:cubicBezTo>
                <a:lnTo>
                  <a:pt x="412" y="367"/>
                </a:lnTo>
                <a:close/>
                <a:moveTo>
                  <a:pt x="421" y="377"/>
                </a:moveTo>
                <a:cubicBezTo>
                  <a:pt x="447" y="377"/>
                  <a:pt x="447" y="377"/>
                  <a:pt x="447" y="377"/>
                </a:cubicBezTo>
                <a:cubicBezTo>
                  <a:pt x="447" y="404"/>
                  <a:pt x="447" y="404"/>
                  <a:pt x="447" y="404"/>
                </a:cubicBezTo>
                <a:cubicBezTo>
                  <a:pt x="421" y="404"/>
                  <a:pt x="421" y="404"/>
                  <a:pt x="421" y="404"/>
                </a:cubicBezTo>
                <a:lnTo>
                  <a:pt x="421" y="377"/>
                </a:lnTo>
                <a:close/>
              </a:path>
            </a:pathLst>
          </a:custGeom>
          <a:solidFill>
            <a:schemeClr val="accent2"/>
          </a:solidFill>
          <a:ln>
            <a:noFill/>
          </a:ln>
        </p:spPr>
        <p:txBody>
          <a:bodyPr spcFirstLastPara="1" wrap="square" lIns="91433" tIns="45700" rIns="91433" bIns="45700" anchor="t" anchorCtr="0">
            <a:noAutofit/>
          </a:bodyPr>
          <a:lstStyle/>
          <a:p>
            <a:endParaRPr sz="667" b="1">
              <a:solidFill>
                <a:srgbClr val="D04A02"/>
              </a:solidFill>
              <a:latin typeface="Arial"/>
              <a:ea typeface="Arial"/>
              <a:cs typeface="Arial"/>
              <a:sym typeface="Arial"/>
            </a:endParaRPr>
          </a:p>
        </p:txBody>
      </p:sp>
      <p:sp>
        <p:nvSpPr>
          <p:cNvPr id="36" name="Google Shape;2581;p242">
            <a:extLst>
              <a:ext uri="{FF2B5EF4-FFF2-40B4-BE49-F238E27FC236}">
                <a16:creationId xmlns:a16="http://schemas.microsoft.com/office/drawing/2014/main" id="{D255F6E5-6008-0CA5-AD8B-7BC09D279859}"/>
              </a:ext>
            </a:extLst>
          </p:cNvPr>
          <p:cNvSpPr/>
          <p:nvPr/>
        </p:nvSpPr>
        <p:spPr>
          <a:xfrm>
            <a:off x="5516231" y="1507820"/>
            <a:ext cx="307683" cy="428200"/>
          </a:xfrm>
          <a:prstGeom prst="rect">
            <a:avLst/>
          </a:prstGeom>
          <a:solidFill>
            <a:schemeClr val="dk2"/>
          </a:solidFill>
          <a:ln>
            <a:noFill/>
          </a:ln>
        </p:spPr>
        <p:txBody>
          <a:bodyPr spcFirstLastPara="1" wrap="square" lIns="0" tIns="91433" rIns="0" bIns="0" anchor="ctr" anchorCtr="0">
            <a:noAutofit/>
          </a:bodyPr>
          <a:lstStyle/>
          <a:p>
            <a:pPr algn="ctr">
              <a:spcAft>
                <a:spcPts val="1067"/>
              </a:spcAft>
            </a:pPr>
            <a:r>
              <a:rPr lang="en" sz="2667" b="1">
                <a:solidFill>
                  <a:schemeClr val="lt1"/>
                </a:solidFill>
              </a:rPr>
              <a:t>1</a:t>
            </a:r>
            <a:endParaRPr sz="2667" b="1">
              <a:solidFill>
                <a:schemeClr val="lt1"/>
              </a:solidFill>
            </a:endParaRPr>
          </a:p>
        </p:txBody>
      </p:sp>
      <p:sp>
        <p:nvSpPr>
          <p:cNvPr id="37" name="Google Shape;2583;p242">
            <a:extLst>
              <a:ext uri="{FF2B5EF4-FFF2-40B4-BE49-F238E27FC236}">
                <a16:creationId xmlns:a16="http://schemas.microsoft.com/office/drawing/2014/main" id="{9CCD4CBC-A0EC-9FF0-3C1A-B287E72522C4}"/>
              </a:ext>
            </a:extLst>
          </p:cNvPr>
          <p:cNvSpPr/>
          <p:nvPr/>
        </p:nvSpPr>
        <p:spPr>
          <a:xfrm>
            <a:off x="7139163" y="1507469"/>
            <a:ext cx="307683" cy="410348"/>
          </a:xfrm>
          <a:prstGeom prst="rect">
            <a:avLst/>
          </a:prstGeom>
          <a:solidFill>
            <a:schemeClr val="dk2"/>
          </a:solidFill>
          <a:ln>
            <a:noFill/>
          </a:ln>
        </p:spPr>
        <p:txBody>
          <a:bodyPr spcFirstLastPara="1" wrap="square" lIns="0" tIns="91433" rIns="0" bIns="0" anchor="ctr" anchorCtr="0">
            <a:noAutofit/>
          </a:bodyPr>
          <a:lstStyle/>
          <a:p>
            <a:pPr algn="ctr">
              <a:spcAft>
                <a:spcPts val="1067"/>
              </a:spcAft>
            </a:pPr>
            <a:r>
              <a:rPr lang="en" sz="2667" b="1">
                <a:solidFill>
                  <a:schemeClr val="lt1"/>
                </a:solidFill>
              </a:rPr>
              <a:t>2</a:t>
            </a:r>
            <a:endParaRPr sz="2667" b="1">
              <a:solidFill>
                <a:schemeClr val="lt1"/>
              </a:solidFill>
            </a:endParaRPr>
          </a:p>
        </p:txBody>
      </p:sp>
      <p:sp>
        <p:nvSpPr>
          <p:cNvPr id="38" name="Google Shape;2585;p242">
            <a:extLst>
              <a:ext uri="{FF2B5EF4-FFF2-40B4-BE49-F238E27FC236}">
                <a16:creationId xmlns:a16="http://schemas.microsoft.com/office/drawing/2014/main" id="{8AB86F93-8632-84F8-7144-050F43050B80}"/>
              </a:ext>
            </a:extLst>
          </p:cNvPr>
          <p:cNvSpPr/>
          <p:nvPr/>
        </p:nvSpPr>
        <p:spPr>
          <a:xfrm>
            <a:off x="8647020" y="1501183"/>
            <a:ext cx="307683" cy="424628"/>
          </a:xfrm>
          <a:prstGeom prst="rect">
            <a:avLst/>
          </a:prstGeom>
          <a:solidFill>
            <a:schemeClr val="dk2"/>
          </a:solidFill>
          <a:ln>
            <a:noFill/>
          </a:ln>
        </p:spPr>
        <p:txBody>
          <a:bodyPr spcFirstLastPara="1" wrap="square" lIns="0" tIns="91433" rIns="0" bIns="0" anchor="ctr" anchorCtr="0">
            <a:noAutofit/>
          </a:bodyPr>
          <a:lstStyle/>
          <a:p>
            <a:pPr algn="ctr">
              <a:spcAft>
                <a:spcPts val="1067"/>
              </a:spcAft>
            </a:pPr>
            <a:r>
              <a:rPr lang="en" sz="2667" b="1">
                <a:solidFill>
                  <a:schemeClr val="lt1"/>
                </a:solidFill>
              </a:rPr>
              <a:t>3</a:t>
            </a:r>
            <a:endParaRPr sz="2667" b="1">
              <a:solidFill>
                <a:schemeClr val="lt1"/>
              </a:solidFill>
            </a:endParaRPr>
          </a:p>
        </p:txBody>
      </p:sp>
      <p:sp>
        <p:nvSpPr>
          <p:cNvPr id="39" name="Google Shape;2587;p242">
            <a:extLst>
              <a:ext uri="{FF2B5EF4-FFF2-40B4-BE49-F238E27FC236}">
                <a16:creationId xmlns:a16="http://schemas.microsoft.com/office/drawing/2014/main" id="{BD1595AD-562B-F1DE-4D4F-FD8F75E73C89}"/>
              </a:ext>
            </a:extLst>
          </p:cNvPr>
          <p:cNvSpPr/>
          <p:nvPr/>
        </p:nvSpPr>
        <p:spPr>
          <a:xfrm>
            <a:off x="10121545" y="1505977"/>
            <a:ext cx="307683" cy="424628"/>
          </a:xfrm>
          <a:prstGeom prst="rect">
            <a:avLst/>
          </a:prstGeom>
          <a:solidFill>
            <a:schemeClr val="dk2"/>
          </a:solidFill>
          <a:ln>
            <a:noFill/>
          </a:ln>
        </p:spPr>
        <p:txBody>
          <a:bodyPr spcFirstLastPara="1" wrap="square" lIns="0" tIns="91433" rIns="0" bIns="0" anchor="ctr" anchorCtr="0">
            <a:noAutofit/>
          </a:bodyPr>
          <a:lstStyle/>
          <a:p>
            <a:pPr algn="ctr">
              <a:spcAft>
                <a:spcPts val="1067"/>
              </a:spcAft>
            </a:pPr>
            <a:r>
              <a:rPr lang="en" sz="2667" b="1">
                <a:solidFill>
                  <a:schemeClr val="lt1"/>
                </a:solidFill>
              </a:rPr>
              <a:t>4</a:t>
            </a:r>
            <a:endParaRPr sz="2667" b="1">
              <a:solidFill>
                <a:schemeClr val="lt1"/>
              </a:solidFill>
            </a:endParaRPr>
          </a:p>
        </p:txBody>
      </p:sp>
    </p:spTree>
    <p:extLst>
      <p:ext uri="{BB962C8B-B14F-4D97-AF65-F5344CB8AC3E}">
        <p14:creationId xmlns:p14="http://schemas.microsoft.com/office/powerpoint/2010/main" val="2319872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24C7D4-838E-5BC1-6E20-128456A3DA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18" name="TextBox 17">
            <a:extLst>
              <a:ext uri="{FF2B5EF4-FFF2-40B4-BE49-F238E27FC236}">
                <a16:creationId xmlns:a16="http://schemas.microsoft.com/office/drawing/2014/main" id="{5ABD4D63-7216-CB5B-11F5-AD91F93B5A0C}"/>
              </a:ext>
            </a:extLst>
          </p:cNvPr>
          <p:cNvSpPr txBox="1"/>
          <p:nvPr/>
        </p:nvSpPr>
        <p:spPr>
          <a:xfrm>
            <a:off x="432303" y="581604"/>
            <a:ext cx="4093337" cy="523220"/>
          </a:xfrm>
          <a:prstGeom prst="rect">
            <a:avLst/>
          </a:prstGeom>
          <a:noFill/>
        </p:spPr>
        <p:txBody>
          <a:bodyPr wrap="square" rtlCol="0">
            <a:spAutoFit/>
          </a:bodyPr>
          <a:lstStyle/>
          <a:p>
            <a:r>
              <a:rPr lang="hr-HR" sz="2800" dirty="0">
                <a:solidFill>
                  <a:schemeClr val="bg1"/>
                </a:solidFill>
                <a:latin typeface="Aptos ExtraBold" panose="020B0004020202020204" pitchFamily="34" charset="0"/>
              </a:rPr>
              <a:t>HVALA VAM NA PAŽNJI!</a:t>
            </a:r>
          </a:p>
        </p:txBody>
      </p:sp>
      <p:grpSp>
        <p:nvGrpSpPr>
          <p:cNvPr id="19" name="Group 18">
            <a:extLst>
              <a:ext uri="{FF2B5EF4-FFF2-40B4-BE49-F238E27FC236}">
                <a16:creationId xmlns:a16="http://schemas.microsoft.com/office/drawing/2014/main" id="{9CE1D2DD-C6BF-5C63-3C34-49ED93EA48F5}"/>
              </a:ext>
            </a:extLst>
          </p:cNvPr>
          <p:cNvGrpSpPr/>
          <p:nvPr/>
        </p:nvGrpSpPr>
        <p:grpSpPr>
          <a:xfrm>
            <a:off x="926338" y="1634891"/>
            <a:ext cx="10872875" cy="4502619"/>
            <a:chOff x="973963" y="1664372"/>
            <a:chExt cx="10872875" cy="4502619"/>
          </a:xfrm>
        </p:grpSpPr>
        <p:sp>
          <p:nvSpPr>
            <p:cNvPr id="2" name="Flowchart: Connector 1">
              <a:extLst>
                <a:ext uri="{FF2B5EF4-FFF2-40B4-BE49-F238E27FC236}">
                  <a16:creationId xmlns:a16="http://schemas.microsoft.com/office/drawing/2014/main" id="{FCD7CB3B-8958-A01C-8BA1-C33C82D6C04D}"/>
                </a:ext>
              </a:extLst>
            </p:cNvPr>
            <p:cNvSpPr/>
            <p:nvPr/>
          </p:nvSpPr>
          <p:spPr>
            <a:xfrm>
              <a:off x="1091071" y="1664372"/>
              <a:ext cx="1883537" cy="2043065"/>
            </a:xfrm>
            <a:prstGeom prst="flowChartConnector">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Flowchart: Connector 4">
              <a:extLst>
                <a:ext uri="{FF2B5EF4-FFF2-40B4-BE49-F238E27FC236}">
                  <a16:creationId xmlns:a16="http://schemas.microsoft.com/office/drawing/2014/main" id="{79EAFC45-8D66-DBBA-6CA8-3BFEAD92EBBE}"/>
                </a:ext>
              </a:extLst>
            </p:cNvPr>
            <p:cNvSpPr/>
            <p:nvPr/>
          </p:nvSpPr>
          <p:spPr>
            <a:xfrm>
              <a:off x="3914154" y="1664372"/>
              <a:ext cx="1883538" cy="2043065"/>
            </a:xfrm>
            <a:prstGeom prst="flowChartConnector">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Flowchart: Connector 6">
              <a:extLst>
                <a:ext uri="{FF2B5EF4-FFF2-40B4-BE49-F238E27FC236}">
                  <a16:creationId xmlns:a16="http://schemas.microsoft.com/office/drawing/2014/main" id="{9091E239-D82C-B1D1-70C8-214D6B2B5FC1}"/>
                </a:ext>
              </a:extLst>
            </p:cNvPr>
            <p:cNvSpPr/>
            <p:nvPr/>
          </p:nvSpPr>
          <p:spPr>
            <a:xfrm>
              <a:off x="6737237" y="1664373"/>
              <a:ext cx="1883538" cy="2043065"/>
            </a:xfrm>
            <a:prstGeom prst="flowChartConnector">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Flowchart: Connector 8">
              <a:extLst>
                <a:ext uri="{FF2B5EF4-FFF2-40B4-BE49-F238E27FC236}">
                  <a16:creationId xmlns:a16="http://schemas.microsoft.com/office/drawing/2014/main" id="{E46C930C-04CB-706B-255C-E6AC7512574A}"/>
                </a:ext>
              </a:extLst>
            </p:cNvPr>
            <p:cNvSpPr/>
            <p:nvPr/>
          </p:nvSpPr>
          <p:spPr>
            <a:xfrm>
              <a:off x="9560320" y="1664372"/>
              <a:ext cx="1883539" cy="2043065"/>
            </a:xfrm>
            <a:prstGeom prst="flowChartConnector">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TextBox 13">
              <a:extLst>
                <a:ext uri="{FF2B5EF4-FFF2-40B4-BE49-F238E27FC236}">
                  <a16:creationId xmlns:a16="http://schemas.microsoft.com/office/drawing/2014/main" id="{8AE972F9-7472-3395-5CD4-B0548C238EB8}"/>
                </a:ext>
              </a:extLst>
            </p:cNvPr>
            <p:cNvSpPr txBox="1"/>
            <p:nvPr/>
          </p:nvSpPr>
          <p:spPr>
            <a:xfrm>
              <a:off x="973963" y="3522771"/>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Mislav Bradvica</a:t>
              </a:r>
            </a:p>
          </p:txBody>
        </p:sp>
        <p:sp>
          <p:nvSpPr>
            <p:cNvPr id="15" name="TextBox 14">
              <a:extLst>
                <a:ext uri="{FF2B5EF4-FFF2-40B4-BE49-F238E27FC236}">
                  <a16:creationId xmlns:a16="http://schemas.microsoft.com/office/drawing/2014/main" id="{4751C111-73DB-AF8B-E2B0-63241DC640CF}"/>
                </a:ext>
              </a:extLst>
            </p:cNvPr>
            <p:cNvSpPr txBox="1"/>
            <p:nvPr/>
          </p:nvSpPr>
          <p:spPr>
            <a:xfrm>
              <a:off x="3730628" y="3522771"/>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Kristina Rudec</a:t>
              </a:r>
            </a:p>
          </p:txBody>
        </p:sp>
        <p:sp>
          <p:nvSpPr>
            <p:cNvPr id="16" name="TextBox 15">
              <a:extLst>
                <a:ext uri="{FF2B5EF4-FFF2-40B4-BE49-F238E27FC236}">
                  <a16:creationId xmlns:a16="http://schemas.microsoft.com/office/drawing/2014/main" id="{E816D1AC-29C8-15A4-3351-98C462EF8269}"/>
                </a:ext>
              </a:extLst>
            </p:cNvPr>
            <p:cNvSpPr txBox="1"/>
            <p:nvPr/>
          </p:nvSpPr>
          <p:spPr>
            <a:xfrm>
              <a:off x="6496320" y="3522771"/>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Andrea Smolić</a:t>
              </a:r>
            </a:p>
          </p:txBody>
        </p:sp>
        <p:sp>
          <p:nvSpPr>
            <p:cNvPr id="17" name="TextBox 16">
              <a:extLst>
                <a:ext uri="{FF2B5EF4-FFF2-40B4-BE49-F238E27FC236}">
                  <a16:creationId xmlns:a16="http://schemas.microsoft.com/office/drawing/2014/main" id="{12D23C16-52A0-75EF-6330-B0B92BBCDA15}"/>
                </a:ext>
              </a:extLst>
            </p:cNvPr>
            <p:cNvSpPr txBox="1"/>
            <p:nvPr/>
          </p:nvSpPr>
          <p:spPr>
            <a:xfrm>
              <a:off x="9481466" y="3522771"/>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Ivan Luetić</a:t>
              </a:r>
            </a:p>
          </p:txBody>
        </p:sp>
        <p:sp>
          <p:nvSpPr>
            <p:cNvPr id="3" name="Flowchart: Connector 2">
              <a:extLst>
                <a:ext uri="{FF2B5EF4-FFF2-40B4-BE49-F238E27FC236}">
                  <a16:creationId xmlns:a16="http://schemas.microsoft.com/office/drawing/2014/main" id="{BF151ED5-3248-3FE6-08F6-0EA09EDF3222}"/>
                </a:ext>
              </a:extLst>
            </p:cNvPr>
            <p:cNvSpPr/>
            <p:nvPr/>
          </p:nvSpPr>
          <p:spPr>
            <a:xfrm>
              <a:off x="2478972" y="4037837"/>
              <a:ext cx="1883539" cy="1855523"/>
            </a:xfrm>
            <a:prstGeom prst="flowChartConnector">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Flowchart: Connector 3">
              <a:extLst>
                <a:ext uri="{FF2B5EF4-FFF2-40B4-BE49-F238E27FC236}">
                  <a16:creationId xmlns:a16="http://schemas.microsoft.com/office/drawing/2014/main" id="{A4B395C6-4E80-93DD-B0D2-38E39BF7FD28}"/>
                </a:ext>
              </a:extLst>
            </p:cNvPr>
            <p:cNvSpPr/>
            <p:nvPr/>
          </p:nvSpPr>
          <p:spPr>
            <a:xfrm>
              <a:off x="5354391" y="4037837"/>
              <a:ext cx="1883539" cy="1855523"/>
            </a:xfrm>
            <a:prstGeom prst="flowChartConnector">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Flowchart: Connector 5">
              <a:extLst>
                <a:ext uri="{FF2B5EF4-FFF2-40B4-BE49-F238E27FC236}">
                  <a16:creationId xmlns:a16="http://schemas.microsoft.com/office/drawing/2014/main" id="{0C99D466-7396-2D05-4DD3-913B3991387F}"/>
                </a:ext>
              </a:extLst>
            </p:cNvPr>
            <p:cNvSpPr/>
            <p:nvPr/>
          </p:nvSpPr>
          <p:spPr>
            <a:xfrm>
              <a:off x="8229810" y="4037837"/>
              <a:ext cx="1883538" cy="1855523"/>
            </a:xfrm>
            <a:prstGeom prst="flowChartConnector">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TextBox 7">
              <a:extLst>
                <a:ext uri="{FF2B5EF4-FFF2-40B4-BE49-F238E27FC236}">
                  <a16:creationId xmlns:a16="http://schemas.microsoft.com/office/drawing/2014/main" id="{40589EF6-CA7F-9E7A-6319-1C5F3E310E73}"/>
                </a:ext>
              </a:extLst>
            </p:cNvPr>
            <p:cNvSpPr txBox="1"/>
            <p:nvPr/>
          </p:nvSpPr>
          <p:spPr>
            <a:xfrm>
              <a:off x="2238055" y="5797659"/>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Stjepan Gvozdić</a:t>
              </a:r>
            </a:p>
          </p:txBody>
        </p:sp>
        <p:sp>
          <p:nvSpPr>
            <p:cNvPr id="10" name="TextBox 9">
              <a:extLst>
                <a:ext uri="{FF2B5EF4-FFF2-40B4-BE49-F238E27FC236}">
                  <a16:creationId xmlns:a16="http://schemas.microsoft.com/office/drawing/2014/main" id="{3963D8A2-16F5-B56A-0C45-615CD7088F04}"/>
                </a:ext>
              </a:extLst>
            </p:cNvPr>
            <p:cNvSpPr txBox="1"/>
            <p:nvPr/>
          </p:nvSpPr>
          <p:spPr>
            <a:xfrm>
              <a:off x="5113474" y="5797659"/>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Ivan Jelić</a:t>
              </a:r>
            </a:p>
          </p:txBody>
        </p:sp>
        <p:sp>
          <p:nvSpPr>
            <p:cNvPr id="12" name="TextBox 11">
              <a:extLst>
                <a:ext uri="{FF2B5EF4-FFF2-40B4-BE49-F238E27FC236}">
                  <a16:creationId xmlns:a16="http://schemas.microsoft.com/office/drawing/2014/main" id="{82E3A3E6-6BCF-639E-5E51-BB711972C385}"/>
                </a:ext>
              </a:extLst>
            </p:cNvPr>
            <p:cNvSpPr txBox="1"/>
            <p:nvPr/>
          </p:nvSpPr>
          <p:spPr>
            <a:xfrm>
              <a:off x="7988893" y="5782660"/>
              <a:ext cx="2365372" cy="369332"/>
            </a:xfrm>
            <a:prstGeom prst="rect">
              <a:avLst/>
            </a:prstGeom>
            <a:noFill/>
          </p:spPr>
          <p:txBody>
            <a:bodyPr wrap="square" rtlCol="0">
              <a:spAutoFit/>
            </a:bodyPr>
            <a:lstStyle/>
            <a:p>
              <a:pPr algn="ctr"/>
              <a:r>
                <a:rPr lang="hr-HR" dirty="0">
                  <a:solidFill>
                    <a:schemeClr val="bg1"/>
                  </a:solidFill>
                  <a:latin typeface="Aptos Light" panose="020B0004020202020204" pitchFamily="34" charset="0"/>
                </a:rPr>
                <a:t>Dea Krstulović</a:t>
              </a:r>
            </a:p>
          </p:txBody>
        </p:sp>
      </p:grpSp>
    </p:spTree>
    <p:extLst>
      <p:ext uri="{BB962C8B-B14F-4D97-AF65-F5344CB8AC3E}">
        <p14:creationId xmlns:p14="http://schemas.microsoft.com/office/powerpoint/2010/main" val="1615365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95250" y="-133350"/>
            <a:ext cx="6343650" cy="7005209"/>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054" name="Picture 6" descr="Position du bistouri dans l'incision simple de dedans en dehors,">
            <a:extLst>
              <a:ext uri="{FF2B5EF4-FFF2-40B4-BE49-F238E27FC236}">
                <a16:creationId xmlns:a16="http://schemas.microsoft.com/office/drawing/2014/main" id="{AED7A919-9F61-9B79-0321-D9BCC8D9D7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a:off x="445556" y="1735178"/>
            <a:ext cx="6120135" cy="32681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2530C2C-D107-5ABB-D452-82C107965F6C}"/>
              </a:ext>
            </a:extLst>
          </p:cNvPr>
          <p:cNvSpPr txBox="1"/>
          <p:nvPr/>
        </p:nvSpPr>
        <p:spPr>
          <a:xfrm>
            <a:off x="7762874" y="3025138"/>
            <a:ext cx="2867025" cy="276999"/>
          </a:xfrm>
          <a:prstGeom prst="rect">
            <a:avLst/>
          </a:prstGeom>
          <a:noFill/>
        </p:spPr>
        <p:txBody>
          <a:bodyPr wrap="square" rtlCol="0">
            <a:spAutoFit/>
          </a:bodyPr>
          <a:lstStyle/>
          <a:p>
            <a:r>
              <a:rPr lang="hr-HR" sz="1000" err="1"/>
              <a:t>abbreviation</a:t>
            </a:r>
            <a:r>
              <a:rPr lang="hr-HR" sz="1000"/>
              <a:t> for </a:t>
            </a:r>
            <a:r>
              <a:rPr lang="hr-HR" sz="1200" u="sng" err="1"/>
              <a:t>Resale</a:t>
            </a:r>
            <a:r>
              <a:rPr lang="hr-HR" sz="1200" u="sng"/>
              <a:t> Price </a:t>
            </a:r>
            <a:r>
              <a:rPr lang="hr-HR" sz="1200" u="sng" err="1"/>
              <a:t>Maintenance</a:t>
            </a:r>
            <a:endParaRPr lang="hr-HR" sz="1200" u="sng"/>
          </a:p>
        </p:txBody>
      </p:sp>
      <p:grpSp>
        <p:nvGrpSpPr>
          <p:cNvPr id="12" name="Group 11">
            <a:extLst>
              <a:ext uri="{FF2B5EF4-FFF2-40B4-BE49-F238E27FC236}">
                <a16:creationId xmlns:a16="http://schemas.microsoft.com/office/drawing/2014/main" id="{20739D57-00D7-6C88-78D4-447D3BD1991E}"/>
              </a:ext>
            </a:extLst>
          </p:cNvPr>
          <p:cNvGrpSpPr/>
          <p:nvPr/>
        </p:nvGrpSpPr>
        <p:grpSpPr>
          <a:xfrm>
            <a:off x="6224585" y="-113312"/>
            <a:ext cx="5943600" cy="6971312"/>
            <a:chOff x="6248400" y="-55436"/>
            <a:chExt cx="5943600" cy="6971312"/>
          </a:xfrm>
        </p:grpSpPr>
        <p:sp>
          <p:nvSpPr>
            <p:cNvPr id="5" name="Rectangle 4">
              <a:extLst>
                <a:ext uri="{FF2B5EF4-FFF2-40B4-BE49-F238E27FC236}">
                  <a16:creationId xmlns:a16="http://schemas.microsoft.com/office/drawing/2014/main" id="{6F14C1DA-4E0D-5BEE-DE73-948CA9BC8922}"/>
                </a:ext>
              </a:extLst>
            </p:cNvPr>
            <p:cNvSpPr/>
            <p:nvPr/>
          </p:nvSpPr>
          <p:spPr>
            <a:xfrm>
              <a:off x="6248400" y="-55436"/>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2" name="Group 1">
              <a:extLst>
                <a:ext uri="{FF2B5EF4-FFF2-40B4-BE49-F238E27FC236}">
                  <a16:creationId xmlns:a16="http://schemas.microsoft.com/office/drawing/2014/main" id="{7DEDE0F2-6228-2FFA-A6E4-CE2AD4B1B0E1}"/>
                </a:ext>
              </a:extLst>
            </p:cNvPr>
            <p:cNvGrpSpPr/>
            <p:nvPr/>
          </p:nvGrpSpPr>
          <p:grpSpPr>
            <a:xfrm>
              <a:off x="7762874" y="1455658"/>
              <a:ext cx="2762251" cy="1587649"/>
              <a:chOff x="7762874" y="1019175"/>
              <a:chExt cx="2762251" cy="1587649"/>
            </a:xfrm>
          </p:grpSpPr>
          <p:sp>
            <p:nvSpPr>
              <p:cNvPr id="3" name="TextBox 2">
                <a:extLst>
                  <a:ext uri="{FF2B5EF4-FFF2-40B4-BE49-F238E27FC236}">
                    <a16:creationId xmlns:a16="http://schemas.microsoft.com/office/drawing/2014/main" id="{C9AE7BF2-CEBE-81C3-BEAD-ADDF9D8A29E8}"/>
                  </a:ext>
                </a:extLst>
              </p:cNvPr>
              <p:cNvSpPr txBox="1"/>
              <p:nvPr/>
            </p:nvSpPr>
            <p:spPr>
              <a:xfrm>
                <a:off x="7762875" y="1019175"/>
                <a:ext cx="2762250" cy="1200329"/>
              </a:xfrm>
              <a:prstGeom prst="rect">
                <a:avLst/>
              </a:prstGeom>
              <a:noFill/>
            </p:spPr>
            <p:txBody>
              <a:bodyPr wrap="square" rtlCol="0">
                <a:spAutoFit/>
              </a:bodyPr>
              <a:lstStyle/>
              <a:p>
                <a:r>
                  <a:rPr lang="hr-HR" sz="7200" i="1">
                    <a:latin typeface="Aptos Serif" panose="02020604070405020304" pitchFamily="18" charset="0"/>
                    <a:cs typeface="Aptos Serif" panose="02020604070405020304" pitchFamily="18" charset="0"/>
                  </a:rPr>
                  <a:t>RPM</a:t>
                </a:r>
              </a:p>
            </p:txBody>
          </p:sp>
          <p:sp>
            <p:nvSpPr>
              <p:cNvPr id="9" name="TextBox 8">
                <a:extLst>
                  <a:ext uri="{FF2B5EF4-FFF2-40B4-BE49-F238E27FC236}">
                    <a16:creationId xmlns:a16="http://schemas.microsoft.com/office/drawing/2014/main" id="{839AFD64-CC0A-297F-E9EA-4942A59CBABC}"/>
                  </a:ext>
                </a:extLst>
              </p:cNvPr>
              <p:cNvSpPr txBox="1"/>
              <p:nvPr/>
            </p:nvSpPr>
            <p:spPr>
              <a:xfrm>
                <a:off x="7762874" y="2360603"/>
                <a:ext cx="2505846" cy="246221"/>
              </a:xfrm>
              <a:prstGeom prst="rect">
                <a:avLst/>
              </a:prstGeom>
              <a:noFill/>
            </p:spPr>
            <p:txBody>
              <a:bodyPr wrap="square" rtlCol="0">
                <a:spAutoFit/>
              </a:bodyPr>
              <a:lstStyle/>
              <a:p>
                <a:r>
                  <a:rPr lang="hr-HR" sz="1000"/>
                  <a:t>COMMERCE, FINANCE</a:t>
                </a:r>
              </a:p>
            </p:txBody>
          </p:sp>
        </p:grpSp>
        <p:sp>
          <p:nvSpPr>
            <p:cNvPr id="10" name="TextBox 9">
              <a:extLst>
                <a:ext uri="{FF2B5EF4-FFF2-40B4-BE49-F238E27FC236}">
                  <a16:creationId xmlns:a16="http://schemas.microsoft.com/office/drawing/2014/main" id="{F41801A2-0E17-4D63-4180-6EB5ED3EA954}"/>
                </a:ext>
              </a:extLst>
            </p:cNvPr>
            <p:cNvSpPr txBox="1"/>
            <p:nvPr/>
          </p:nvSpPr>
          <p:spPr>
            <a:xfrm>
              <a:off x="7762874" y="2472293"/>
              <a:ext cx="2505846" cy="307777"/>
            </a:xfrm>
            <a:prstGeom prst="rect">
              <a:avLst/>
            </a:prstGeom>
            <a:noFill/>
          </p:spPr>
          <p:txBody>
            <a:bodyPr wrap="square" rtlCol="0">
              <a:spAutoFit/>
            </a:bodyPr>
            <a:lstStyle/>
            <a:p>
              <a:r>
                <a:rPr lang="hr-HR" sz="1400" b="0" i="1">
                  <a:solidFill>
                    <a:srgbClr val="000000"/>
                  </a:solidFill>
                  <a:effectLst/>
                  <a:highlight>
                    <a:srgbClr val="FFFFFF"/>
                  </a:highlight>
                  <a:latin typeface="Aptos" panose="020B0004020202020204" pitchFamily="34" charset="0"/>
                </a:rPr>
                <a:t>[</a:t>
              </a:r>
              <a:r>
                <a:rPr lang="hr-HR" sz="1400" b="0" i="1" err="1">
                  <a:solidFill>
                    <a:srgbClr val="000000"/>
                  </a:solidFill>
                  <a:effectLst/>
                  <a:highlight>
                    <a:srgbClr val="FFFFFF"/>
                  </a:highlight>
                  <a:latin typeface="Aptos" panose="020B0004020202020204" pitchFamily="34" charset="0"/>
                </a:rPr>
                <a:t>ɑːpi</a:t>
              </a:r>
              <a:r>
                <a:rPr lang="hr-HR" sz="1400" b="0" i="1">
                  <a:solidFill>
                    <a:srgbClr val="000000"/>
                  </a:solidFill>
                  <a:effectLst/>
                  <a:highlight>
                    <a:srgbClr val="FFFFFF"/>
                  </a:highlight>
                  <a:latin typeface="Aptos" panose="020B0004020202020204" pitchFamily="34" charset="0"/>
                </a:rPr>
                <a:t>ːˈ</a:t>
              </a:r>
              <a:r>
                <a:rPr lang="hr-HR" sz="1400" b="0" i="1" err="1">
                  <a:solidFill>
                    <a:srgbClr val="000000"/>
                  </a:solidFill>
                  <a:effectLst/>
                  <a:highlight>
                    <a:srgbClr val="FFFFFF"/>
                  </a:highlight>
                  <a:latin typeface="Aptos" panose="020B0004020202020204" pitchFamily="34" charset="0"/>
                </a:rPr>
                <a:t>ɛm</a:t>
              </a:r>
              <a:r>
                <a:rPr lang="hr-HR" sz="1400" b="0" i="1">
                  <a:solidFill>
                    <a:srgbClr val="000000"/>
                  </a:solidFill>
                  <a:effectLst/>
                  <a:highlight>
                    <a:srgbClr val="FFFFFF"/>
                  </a:highlight>
                  <a:latin typeface="Aptos" panose="020B0004020202020204" pitchFamily="34" charset="0"/>
                </a:rPr>
                <a:t>]</a:t>
              </a:r>
              <a:endParaRPr lang="hr-HR" sz="1400" i="1">
                <a:latin typeface="Aptos" panose="020B0004020202020204" pitchFamily="34" charset="0"/>
              </a:endParaRPr>
            </a:p>
          </p:txBody>
        </p:sp>
      </p:grpSp>
      <p:sp>
        <p:nvSpPr>
          <p:cNvPr id="15" name="TextBox 14">
            <a:extLst>
              <a:ext uri="{FF2B5EF4-FFF2-40B4-BE49-F238E27FC236}">
                <a16:creationId xmlns:a16="http://schemas.microsoft.com/office/drawing/2014/main" id="{AD63BB17-3C01-941D-D893-562E5525FA51}"/>
              </a:ext>
            </a:extLst>
          </p:cNvPr>
          <p:cNvSpPr txBox="1"/>
          <p:nvPr/>
        </p:nvSpPr>
        <p:spPr>
          <a:xfrm>
            <a:off x="7762873" y="3548358"/>
            <a:ext cx="2867025" cy="1831271"/>
          </a:xfrm>
          <a:prstGeom prst="rect">
            <a:avLst/>
          </a:prstGeom>
          <a:noFill/>
        </p:spPr>
        <p:txBody>
          <a:bodyPr wrap="square">
            <a:spAutoFit/>
          </a:bodyPr>
          <a:lstStyle/>
          <a:p>
            <a:r>
              <a:rPr lang="hr-HR" sz="1400" b="1">
                <a:latin typeface="Aptos Serif" panose="02020604070405020304" pitchFamily="18" charset="0"/>
                <a:cs typeface="Aptos Serif" panose="02020604070405020304" pitchFamily="18" charset="0"/>
              </a:rPr>
              <a:t>utvrđivanje </a:t>
            </a:r>
            <a:r>
              <a:rPr lang="hr-HR" sz="1400" b="1" err="1">
                <a:latin typeface="Aptos Serif" panose="02020604070405020304" pitchFamily="18" charset="0"/>
                <a:cs typeface="Aptos Serif" panose="02020604070405020304" pitchFamily="18" charset="0"/>
              </a:rPr>
              <a:t>preprodajne</a:t>
            </a:r>
            <a:r>
              <a:rPr lang="hr-HR" sz="1400" b="1">
                <a:latin typeface="Aptos Serif" panose="02020604070405020304" pitchFamily="18" charset="0"/>
                <a:cs typeface="Aptos Serif" panose="02020604070405020304" pitchFamily="18" charset="0"/>
              </a:rPr>
              <a:t> cijene </a:t>
            </a:r>
            <a:r>
              <a:rPr lang="hr-HR" sz="1100"/>
              <a:t>(engl. </a:t>
            </a:r>
            <a:r>
              <a:rPr lang="hr-HR" sz="1100" i="1" err="1"/>
              <a:t>resale</a:t>
            </a:r>
            <a:r>
              <a:rPr lang="hr-HR" sz="1100" i="1"/>
              <a:t> </a:t>
            </a:r>
            <a:r>
              <a:rPr lang="hr-HR" sz="1100" i="1" err="1"/>
              <a:t>price</a:t>
            </a:r>
            <a:r>
              <a:rPr lang="hr-HR" sz="1100" i="1"/>
              <a:t> </a:t>
            </a:r>
            <a:r>
              <a:rPr lang="hr-HR" sz="1100" i="1" err="1"/>
              <a:t>maintenance</a:t>
            </a:r>
            <a:r>
              <a:rPr lang="hr-HR" sz="1100" i="1"/>
              <a:t> </a:t>
            </a:r>
            <a:r>
              <a:rPr lang="hr-HR" sz="1100"/>
              <a:t>– RPM; franc. </a:t>
            </a:r>
            <a:r>
              <a:rPr lang="hr-HR" sz="1100" i="1"/>
              <a:t>prix de </a:t>
            </a:r>
            <a:r>
              <a:rPr lang="hr-HR" sz="1100" i="1" err="1"/>
              <a:t>revente</a:t>
            </a:r>
            <a:r>
              <a:rPr lang="hr-HR" sz="1100" i="1"/>
              <a:t> </a:t>
            </a:r>
            <a:r>
              <a:rPr lang="hr-HR" sz="1100" i="1" err="1"/>
              <a:t>imposé</a:t>
            </a:r>
            <a:r>
              <a:rPr lang="hr-HR" sz="1100"/>
              <a:t>; njem. </a:t>
            </a:r>
            <a:r>
              <a:rPr lang="hr-HR" sz="1100" i="1" err="1"/>
              <a:t>Preisbindung</a:t>
            </a:r>
            <a:r>
              <a:rPr lang="hr-HR" sz="1100" i="1"/>
              <a:t> </a:t>
            </a:r>
            <a:r>
              <a:rPr lang="hr-HR" sz="1100" i="1" err="1"/>
              <a:t>zweiter</a:t>
            </a:r>
            <a:r>
              <a:rPr lang="hr-HR" sz="1100" i="1"/>
              <a:t> </a:t>
            </a:r>
            <a:r>
              <a:rPr lang="hr-HR" sz="1100" i="1" err="1"/>
              <a:t>Hand</a:t>
            </a:r>
            <a:r>
              <a:rPr lang="hr-HR" sz="1100"/>
              <a:t>) ugovorna odredba kod vertikalnih sporazuma kojom prodavatelj obvezuje kupca da od njega kupljene proizvode prodaje po točno utvrđenoj cijeni, odnosno da ih ne smije prodavati ispod točno utvrđene minimalne ili iznad točno utvrđene maksimalne cijene. </a:t>
            </a:r>
          </a:p>
        </p:txBody>
      </p:sp>
      <p:sp>
        <p:nvSpPr>
          <p:cNvPr id="6" name="TextBox 5">
            <a:extLst>
              <a:ext uri="{FF2B5EF4-FFF2-40B4-BE49-F238E27FC236}">
                <a16:creationId xmlns:a16="http://schemas.microsoft.com/office/drawing/2014/main" id="{D2530C2C-D107-5ABB-D452-82C107965F6C}"/>
              </a:ext>
            </a:extLst>
          </p:cNvPr>
          <p:cNvSpPr txBox="1"/>
          <p:nvPr/>
        </p:nvSpPr>
        <p:spPr>
          <a:xfrm>
            <a:off x="7739059" y="2975990"/>
            <a:ext cx="2867025" cy="276999"/>
          </a:xfrm>
          <a:prstGeom prst="rect">
            <a:avLst/>
          </a:prstGeom>
          <a:noFill/>
        </p:spPr>
        <p:txBody>
          <a:bodyPr wrap="square" rtlCol="0">
            <a:spAutoFit/>
          </a:bodyPr>
          <a:lstStyle/>
          <a:p>
            <a:r>
              <a:rPr lang="hr-HR" sz="1000" err="1"/>
              <a:t>abbreviation</a:t>
            </a:r>
            <a:r>
              <a:rPr lang="hr-HR" sz="1000"/>
              <a:t> for </a:t>
            </a:r>
            <a:r>
              <a:rPr lang="hr-HR" sz="1200" u="sng" err="1"/>
              <a:t>Resale</a:t>
            </a:r>
            <a:r>
              <a:rPr lang="hr-HR" sz="1200" u="sng"/>
              <a:t> Price </a:t>
            </a:r>
            <a:r>
              <a:rPr lang="hr-HR" sz="1200" u="sng" err="1"/>
              <a:t>Maintenance</a:t>
            </a:r>
            <a:endParaRPr lang="hr-HR" sz="1200" u="sng"/>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5">
            <a:duotone>
              <a:prstClr val="black"/>
              <a:srgbClr val="005CFF">
                <a:tint val="45000"/>
                <a:satMod val="400000"/>
              </a:srgbClr>
            </a:duotone>
            <a:extLst>
              <a:ext uri="{BEBA8EAE-BF5A-486C-A8C5-ECC9F3942E4B}">
                <a14:imgProps xmlns:a14="http://schemas.microsoft.com/office/drawing/2010/main">
                  <a14:imgLayer r:embed="rId6">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3925058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9334B-F1C9-628F-D18F-8A1C6FB4F5C7}"/>
              </a:ext>
            </a:extLst>
          </p:cNvPr>
          <p:cNvSpPr/>
          <p:nvPr/>
        </p:nvSpPr>
        <p:spPr>
          <a:xfrm>
            <a:off x="-95250" y="-133350"/>
            <a:ext cx="6343650" cy="7005209"/>
          </a:xfrm>
          <a:prstGeom prst="rect">
            <a:avLst/>
          </a:prstGeom>
          <a:solidFill>
            <a:srgbClr val="005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054" name="Picture 6" descr="Position du bistouri dans l'incision simple de dedans en dehors,">
            <a:extLst>
              <a:ext uri="{FF2B5EF4-FFF2-40B4-BE49-F238E27FC236}">
                <a16:creationId xmlns:a16="http://schemas.microsoft.com/office/drawing/2014/main" id="{AED7A919-9F61-9B79-0321-D9BCC8D9D7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a:off x="445556" y="1735178"/>
            <a:ext cx="6120135" cy="32681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2530C2C-D107-5ABB-D452-82C107965F6C}"/>
              </a:ext>
            </a:extLst>
          </p:cNvPr>
          <p:cNvSpPr txBox="1"/>
          <p:nvPr/>
        </p:nvSpPr>
        <p:spPr>
          <a:xfrm>
            <a:off x="7762874" y="3025138"/>
            <a:ext cx="2867025" cy="276999"/>
          </a:xfrm>
          <a:prstGeom prst="rect">
            <a:avLst/>
          </a:prstGeom>
          <a:noFill/>
        </p:spPr>
        <p:txBody>
          <a:bodyPr wrap="square" rtlCol="0">
            <a:spAutoFit/>
          </a:bodyPr>
          <a:lstStyle/>
          <a:p>
            <a:r>
              <a:rPr lang="hr-HR" sz="1000" err="1"/>
              <a:t>abbreviation</a:t>
            </a:r>
            <a:r>
              <a:rPr lang="hr-HR" sz="1000"/>
              <a:t> for </a:t>
            </a:r>
            <a:r>
              <a:rPr lang="hr-HR" sz="1200" u="sng" err="1"/>
              <a:t>Resale</a:t>
            </a:r>
            <a:r>
              <a:rPr lang="hr-HR" sz="1200" u="sng"/>
              <a:t> Price </a:t>
            </a:r>
            <a:r>
              <a:rPr lang="hr-HR" sz="1200" u="sng" err="1"/>
              <a:t>Maintenance</a:t>
            </a:r>
            <a:endParaRPr lang="hr-HR" sz="1200" u="sng"/>
          </a:p>
        </p:txBody>
      </p:sp>
      <p:grpSp>
        <p:nvGrpSpPr>
          <p:cNvPr id="12" name="Group 11">
            <a:extLst>
              <a:ext uri="{FF2B5EF4-FFF2-40B4-BE49-F238E27FC236}">
                <a16:creationId xmlns:a16="http://schemas.microsoft.com/office/drawing/2014/main" id="{20739D57-00D7-6C88-78D4-447D3BD1991E}"/>
              </a:ext>
            </a:extLst>
          </p:cNvPr>
          <p:cNvGrpSpPr/>
          <p:nvPr/>
        </p:nvGrpSpPr>
        <p:grpSpPr>
          <a:xfrm>
            <a:off x="6224585" y="-113312"/>
            <a:ext cx="5943600" cy="6971312"/>
            <a:chOff x="6248400" y="-55436"/>
            <a:chExt cx="5943600" cy="6971312"/>
          </a:xfrm>
        </p:grpSpPr>
        <p:sp>
          <p:nvSpPr>
            <p:cNvPr id="5" name="Rectangle 4">
              <a:extLst>
                <a:ext uri="{FF2B5EF4-FFF2-40B4-BE49-F238E27FC236}">
                  <a16:creationId xmlns:a16="http://schemas.microsoft.com/office/drawing/2014/main" id="{6F14C1DA-4E0D-5BEE-DE73-948CA9BC8922}"/>
                </a:ext>
              </a:extLst>
            </p:cNvPr>
            <p:cNvSpPr/>
            <p:nvPr/>
          </p:nvSpPr>
          <p:spPr>
            <a:xfrm>
              <a:off x="6248400" y="-55436"/>
              <a:ext cx="5943600" cy="6971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2" name="Group 1">
              <a:extLst>
                <a:ext uri="{FF2B5EF4-FFF2-40B4-BE49-F238E27FC236}">
                  <a16:creationId xmlns:a16="http://schemas.microsoft.com/office/drawing/2014/main" id="{7DEDE0F2-6228-2FFA-A6E4-CE2AD4B1B0E1}"/>
                </a:ext>
              </a:extLst>
            </p:cNvPr>
            <p:cNvGrpSpPr/>
            <p:nvPr/>
          </p:nvGrpSpPr>
          <p:grpSpPr>
            <a:xfrm>
              <a:off x="7762874" y="1455658"/>
              <a:ext cx="2762251" cy="1587649"/>
              <a:chOff x="7762874" y="1019175"/>
              <a:chExt cx="2762251" cy="1587649"/>
            </a:xfrm>
          </p:grpSpPr>
          <p:sp>
            <p:nvSpPr>
              <p:cNvPr id="3" name="TextBox 2">
                <a:extLst>
                  <a:ext uri="{FF2B5EF4-FFF2-40B4-BE49-F238E27FC236}">
                    <a16:creationId xmlns:a16="http://schemas.microsoft.com/office/drawing/2014/main" id="{C9AE7BF2-CEBE-81C3-BEAD-ADDF9D8A29E8}"/>
                  </a:ext>
                </a:extLst>
              </p:cNvPr>
              <p:cNvSpPr txBox="1"/>
              <p:nvPr/>
            </p:nvSpPr>
            <p:spPr>
              <a:xfrm>
                <a:off x="7762875" y="1019175"/>
                <a:ext cx="2762250" cy="1200329"/>
              </a:xfrm>
              <a:prstGeom prst="rect">
                <a:avLst/>
              </a:prstGeom>
              <a:noFill/>
            </p:spPr>
            <p:txBody>
              <a:bodyPr wrap="square" rtlCol="0">
                <a:spAutoFit/>
              </a:bodyPr>
              <a:lstStyle/>
              <a:p>
                <a:r>
                  <a:rPr lang="hr-HR" sz="7200" i="1">
                    <a:latin typeface="Aptos Serif" panose="02020604070405020304" pitchFamily="18" charset="0"/>
                    <a:cs typeface="Aptos Serif" panose="02020604070405020304" pitchFamily="18" charset="0"/>
                  </a:rPr>
                  <a:t>RPM</a:t>
                </a:r>
              </a:p>
            </p:txBody>
          </p:sp>
          <p:sp>
            <p:nvSpPr>
              <p:cNvPr id="9" name="TextBox 8">
                <a:extLst>
                  <a:ext uri="{FF2B5EF4-FFF2-40B4-BE49-F238E27FC236}">
                    <a16:creationId xmlns:a16="http://schemas.microsoft.com/office/drawing/2014/main" id="{839AFD64-CC0A-297F-E9EA-4942A59CBABC}"/>
                  </a:ext>
                </a:extLst>
              </p:cNvPr>
              <p:cNvSpPr txBox="1"/>
              <p:nvPr/>
            </p:nvSpPr>
            <p:spPr>
              <a:xfrm>
                <a:off x="7762874" y="2360603"/>
                <a:ext cx="2505846" cy="246221"/>
              </a:xfrm>
              <a:prstGeom prst="rect">
                <a:avLst/>
              </a:prstGeom>
              <a:noFill/>
            </p:spPr>
            <p:txBody>
              <a:bodyPr wrap="square" rtlCol="0">
                <a:spAutoFit/>
              </a:bodyPr>
              <a:lstStyle/>
              <a:p>
                <a:r>
                  <a:rPr lang="hr-HR" sz="1000"/>
                  <a:t>COMMERCE, FINANCE</a:t>
                </a:r>
              </a:p>
            </p:txBody>
          </p:sp>
        </p:grpSp>
        <p:sp>
          <p:nvSpPr>
            <p:cNvPr id="10" name="TextBox 9">
              <a:extLst>
                <a:ext uri="{FF2B5EF4-FFF2-40B4-BE49-F238E27FC236}">
                  <a16:creationId xmlns:a16="http://schemas.microsoft.com/office/drawing/2014/main" id="{F41801A2-0E17-4D63-4180-6EB5ED3EA954}"/>
                </a:ext>
              </a:extLst>
            </p:cNvPr>
            <p:cNvSpPr txBox="1"/>
            <p:nvPr/>
          </p:nvSpPr>
          <p:spPr>
            <a:xfrm>
              <a:off x="7762874" y="2472293"/>
              <a:ext cx="2505846" cy="307777"/>
            </a:xfrm>
            <a:prstGeom prst="rect">
              <a:avLst/>
            </a:prstGeom>
            <a:noFill/>
          </p:spPr>
          <p:txBody>
            <a:bodyPr wrap="square" rtlCol="0">
              <a:spAutoFit/>
            </a:bodyPr>
            <a:lstStyle/>
            <a:p>
              <a:r>
                <a:rPr lang="hr-HR" sz="1400" b="0" i="1">
                  <a:solidFill>
                    <a:srgbClr val="000000"/>
                  </a:solidFill>
                  <a:effectLst/>
                  <a:highlight>
                    <a:srgbClr val="FFFFFF"/>
                  </a:highlight>
                  <a:latin typeface="Aptos" panose="020B0004020202020204" pitchFamily="34" charset="0"/>
                </a:rPr>
                <a:t>[</a:t>
              </a:r>
              <a:r>
                <a:rPr lang="hr-HR" sz="1400" b="0" i="1" err="1">
                  <a:solidFill>
                    <a:srgbClr val="000000"/>
                  </a:solidFill>
                  <a:effectLst/>
                  <a:highlight>
                    <a:srgbClr val="FFFFFF"/>
                  </a:highlight>
                  <a:latin typeface="Aptos" panose="020B0004020202020204" pitchFamily="34" charset="0"/>
                </a:rPr>
                <a:t>ɑːpi</a:t>
              </a:r>
              <a:r>
                <a:rPr lang="hr-HR" sz="1400" b="0" i="1">
                  <a:solidFill>
                    <a:srgbClr val="000000"/>
                  </a:solidFill>
                  <a:effectLst/>
                  <a:highlight>
                    <a:srgbClr val="FFFFFF"/>
                  </a:highlight>
                  <a:latin typeface="Aptos" panose="020B0004020202020204" pitchFamily="34" charset="0"/>
                </a:rPr>
                <a:t>ːˈ</a:t>
              </a:r>
              <a:r>
                <a:rPr lang="hr-HR" sz="1400" b="0" i="1" err="1">
                  <a:solidFill>
                    <a:srgbClr val="000000"/>
                  </a:solidFill>
                  <a:effectLst/>
                  <a:highlight>
                    <a:srgbClr val="FFFFFF"/>
                  </a:highlight>
                  <a:latin typeface="Aptos" panose="020B0004020202020204" pitchFamily="34" charset="0"/>
                </a:rPr>
                <a:t>ɛm</a:t>
              </a:r>
              <a:r>
                <a:rPr lang="hr-HR" sz="1400" b="0" i="1">
                  <a:solidFill>
                    <a:srgbClr val="000000"/>
                  </a:solidFill>
                  <a:effectLst/>
                  <a:highlight>
                    <a:srgbClr val="FFFFFF"/>
                  </a:highlight>
                  <a:latin typeface="Aptos" panose="020B0004020202020204" pitchFamily="34" charset="0"/>
                </a:rPr>
                <a:t>]</a:t>
              </a:r>
              <a:endParaRPr lang="hr-HR" sz="1400" i="1">
                <a:latin typeface="Aptos" panose="020B0004020202020204" pitchFamily="34" charset="0"/>
              </a:endParaRPr>
            </a:p>
          </p:txBody>
        </p:sp>
      </p:grpSp>
      <p:sp>
        <p:nvSpPr>
          <p:cNvPr id="15" name="TextBox 14">
            <a:extLst>
              <a:ext uri="{FF2B5EF4-FFF2-40B4-BE49-F238E27FC236}">
                <a16:creationId xmlns:a16="http://schemas.microsoft.com/office/drawing/2014/main" id="{AD63BB17-3C01-941D-D893-562E5525FA51}"/>
              </a:ext>
            </a:extLst>
          </p:cNvPr>
          <p:cNvSpPr txBox="1"/>
          <p:nvPr/>
        </p:nvSpPr>
        <p:spPr>
          <a:xfrm>
            <a:off x="7762873" y="3548358"/>
            <a:ext cx="2867025" cy="1831271"/>
          </a:xfrm>
          <a:prstGeom prst="rect">
            <a:avLst/>
          </a:prstGeom>
          <a:noFill/>
        </p:spPr>
        <p:txBody>
          <a:bodyPr wrap="square">
            <a:spAutoFit/>
          </a:bodyPr>
          <a:lstStyle/>
          <a:p>
            <a:r>
              <a:rPr lang="hr-HR" sz="1400" b="1">
                <a:latin typeface="Aptos Serif" panose="02020604070405020304" pitchFamily="18" charset="0"/>
                <a:cs typeface="Aptos Serif" panose="02020604070405020304" pitchFamily="18" charset="0"/>
              </a:rPr>
              <a:t>utvrđivanje </a:t>
            </a:r>
            <a:r>
              <a:rPr lang="hr-HR" sz="1400" b="1" err="1">
                <a:latin typeface="Aptos Serif" panose="02020604070405020304" pitchFamily="18" charset="0"/>
                <a:cs typeface="Aptos Serif" panose="02020604070405020304" pitchFamily="18" charset="0"/>
              </a:rPr>
              <a:t>preprodajne</a:t>
            </a:r>
            <a:r>
              <a:rPr lang="hr-HR" sz="1400" b="1">
                <a:latin typeface="Aptos Serif" panose="02020604070405020304" pitchFamily="18" charset="0"/>
                <a:cs typeface="Aptos Serif" panose="02020604070405020304" pitchFamily="18" charset="0"/>
              </a:rPr>
              <a:t> cijene </a:t>
            </a:r>
            <a:r>
              <a:rPr lang="hr-HR" sz="1100"/>
              <a:t>(engl. </a:t>
            </a:r>
            <a:r>
              <a:rPr lang="hr-HR" sz="1100" i="1" err="1"/>
              <a:t>resale</a:t>
            </a:r>
            <a:r>
              <a:rPr lang="hr-HR" sz="1100" i="1"/>
              <a:t> </a:t>
            </a:r>
            <a:r>
              <a:rPr lang="hr-HR" sz="1100" i="1" err="1"/>
              <a:t>price</a:t>
            </a:r>
            <a:r>
              <a:rPr lang="hr-HR" sz="1100" i="1"/>
              <a:t> </a:t>
            </a:r>
            <a:r>
              <a:rPr lang="hr-HR" sz="1100" i="1" err="1"/>
              <a:t>maintenance</a:t>
            </a:r>
            <a:r>
              <a:rPr lang="hr-HR" sz="1100" i="1"/>
              <a:t> </a:t>
            </a:r>
            <a:r>
              <a:rPr lang="hr-HR" sz="1100"/>
              <a:t>– RPM; franc. </a:t>
            </a:r>
            <a:r>
              <a:rPr lang="hr-HR" sz="1100" i="1"/>
              <a:t>prix de </a:t>
            </a:r>
            <a:r>
              <a:rPr lang="hr-HR" sz="1100" i="1" err="1"/>
              <a:t>revente</a:t>
            </a:r>
            <a:r>
              <a:rPr lang="hr-HR" sz="1100" i="1"/>
              <a:t> </a:t>
            </a:r>
            <a:r>
              <a:rPr lang="hr-HR" sz="1100" i="1" err="1"/>
              <a:t>imposé</a:t>
            </a:r>
            <a:r>
              <a:rPr lang="hr-HR" sz="1100"/>
              <a:t>; njem. </a:t>
            </a:r>
            <a:r>
              <a:rPr lang="hr-HR" sz="1100" i="1" err="1"/>
              <a:t>Preisbindung</a:t>
            </a:r>
            <a:r>
              <a:rPr lang="hr-HR" sz="1100" i="1"/>
              <a:t> </a:t>
            </a:r>
            <a:r>
              <a:rPr lang="hr-HR" sz="1100" i="1" err="1"/>
              <a:t>zweiter</a:t>
            </a:r>
            <a:r>
              <a:rPr lang="hr-HR" sz="1100" i="1"/>
              <a:t> </a:t>
            </a:r>
            <a:r>
              <a:rPr lang="hr-HR" sz="1100" i="1" err="1"/>
              <a:t>Hand</a:t>
            </a:r>
            <a:r>
              <a:rPr lang="hr-HR" sz="1100"/>
              <a:t>) ugovorna odredba kod vertikalnih sporazuma kojom prodavatelj obvezuje kupca da od njega kupljene proizvode prodaje po točno utvrđenoj cijeni, odnosno da ih ne smije prodavati ispod točno utvrđene minimalne ili iznad točno utvrđene maksimalne cijene. </a:t>
            </a:r>
          </a:p>
        </p:txBody>
      </p:sp>
      <p:sp>
        <p:nvSpPr>
          <p:cNvPr id="6" name="TextBox 5">
            <a:extLst>
              <a:ext uri="{FF2B5EF4-FFF2-40B4-BE49-F238E27FC236}">
                <a16:creationId xmlns:a16="http://schemas.microsoft.com/office/drawing/2014/main" id="{D2530C2C-D107-5ABB-D452-82C107965F6C}"/>
              </a:ext>
            </a:extLst>
          </p:cNvPr>
          <p:cNvSpPr txBox="1"/>
          <p:nvPr/>
        </p:nvSpPr>
        <p:spPr>
          <a:xfrm>
            <a:off x="7739059" y="2975990"/>
            <a:ext cx="2867025" cy="276999"/>
          </a:xfrm>
          <a:prstGeom prst="rect">
            <a:avLst/>
          </a:prstGeom>
          <a:noFill/>
        </p:spPr>
        <p:txBody>
          <a:bodyPr wrap="square" rtlCol="0">
            <a:spAutoFit/>
          </a:bodyPr>
          <a:lstStyle/>
          <a:p>
            <a:r>
              <a:rPr lang="hr-HR" sz="1000" err="1"/>
              <a:t>abbreviation</a:t>
            </a:r>
            <a:r>
              <a:rPr lang="hr-HR" sz="1000"/>
              <a:t> for </a:t>
            </a:r>
            <a:r>
              <a:rPr lang="hr-HR" sz="1200" u="sng" err="1"/>
              <a:t>Resale</a:t>
            </a:r>
            <a:r>
              <a:rPr lang="hr-HR" sz="1200" u="sng"/>
              <a:t> Price </a:t>
            </a:r>
            <a:r>
              <a:rPr lang="hr-HR" sz="1200" u="sng" err="1"/>
              <a:t>Maintenance</a:t>
            </a:r>
            <a:endParaRPr lang="hr-HR" sz="1200" u="sng"/>
          </a:p>
        </p:txBody>
      </p:sp>
      <p:pic>
        <p:nvPicPr>
          <p:cNvPr id="7" name="Picture 6">
            <a:extLst>
              <a:ext uri="{FF2B5EF4-FFF2-40B4-BE49-F238E27FC236}">
                <a16:creationId xmlns:a16="http://schemas.microsoft.com/office/drawing/2014/main" id="{24DD2062-A3C6-27EA-CD3E-1068CD623181}"/>
              </a:ext>
            </a:extLst>
          </p:cNvPr>
          <p:cNvPicPr>
            <a:picLocks noChangeAspect="1"/>
          </p:cNvPicPr>
          <p:nvPr/>
        </p:nvPicPr>
        <p:blipFill>
          <a:blip r:embed="rId5">
            <a:duotone>
              <a:prstClr val="black"/>
              <a:srgbClr val="005CFF">
                <a:tint val="45000"/>
                <a:satMod val="400000"/>
              </a:srgbClr>
            </a:duotone>
            <a:extLst>
              <a:ext uri="{BEBA8EAE-BF5A-486C-A8C5-ECC9F3942E4B}">
                <a14:imgProps xmlns:a14="http://schemas.microsoft.com/office/drawing/2010/main">
                  <a14:imgLayer r:embed="rId6">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392505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7045E-25D8-C6DC-0D6E-F3A754EDEB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 b="98047" l="3027" r="95313">
                        <a14:foregroundMark x1="40723" y1="3516" x2="56641" y2="3613"/>
                        <a14:foregroundMark x1="56641" y1="3613" x2="56641" y2="3613"/>
                        <a14:foregroundMark x1="28516" y1="29980" x2="36133" y2="34473"/>
                        <a14:foregroundMark x1="28223" y1="30176" x2="28516" y2="23047"/>
                        <a14:foregroundMark x1="35156" y1="28516" x2="35938" y2="31543"/>
                        <a14:foregroundMark x1="41504" y1="33496" x2="41699" y2="28906"/>
                        <a14:foregroundMark x1="38867" y1="6250" x2="37207" y2="8789"/>
                        <a14:foregroundMark x1="39160" y1="1758" x2="58594" y2="977"/>
                        <a14:foregroundMark x1="58594" y1="977" x2="63379" y2="2051"/>
                        <a14:foregroundMark x1="84766" y1="60449" x2="87207" y2="62598"/>
                        <a14:foregroundMark x1="90039" y1="79883" x2="53223" y2="94824"/>
                        <a14:foregroundMark x1="53223" y1="94824" x2="44629" y2="94141"/>
                        <a14:foregroundMark x1="9863" y1="75586" x2="6934" y2="78027"/>
                        <a14:foregroundMark x1="93652" y1="77344" x2="95313" y2="77344"/>
                        <a14:foregroundMark x1="17773" y1="55176" x2="25000" y2="59180"/>
                        <a14:foregroundMark x1="26563" y1="58301" x2="26563" y2="58301"/>
                        <a14:foregroundMark x1="26270" y1="59570" x2="24707" y2="57129"/>
                        <a14:foregroundMark x1="16992" y1="54590" x2="18164" y2="54688"/>
                        <a14:foregroundMark x1="17480" y1="54297" x2="16406" y2="53516"/>
                        <a14:foregroundMark x1="18164" y1="53516" x2="17383" y2="53223"/>
                        <a14:foregroundMark x1="85156" y1="52539" x2="85156" y2="54004"/>
                        <a14:foregroundMark x1="71973" y1="63184" x2="70117" y2="61816"/>
                        <a14:foregroundMark x1="81152" y1="38477" x2="81152" y2="38477"/>
                        <a14:foregroundMark x1="80371" y1="38574" x2="80859" y2="38574"/>
                        <a14:foregroundMark x1="80957" y1="35254" x2="81250" y2="39844"/>
                        <a14:foregroundMark x1="72754" y1="40820" x2="69141" y2="42480"/>
                        <a14:foregroundMark x1="57520" y1="65137" x2="76660" y2="59766"/>
                        <a14:foregroundMark x1="24414" y1="56641" x2="54199" y2="62793"/>
                        <a14:foregroundMark x1="40723" y1="66113" x2="45410" y2="63184"/>
                        <a14:foregroundMark x1="75000" y1="83203" x2="55176" y2="96387"/>
                        <a14:foregroundMark x1="55176" y1="96387" x2="43652" y2="98047"/>
                        <a14:foregroundMark x1="33496" y1="68359" x2="48242" y2="86426"/>
                        <a14:foregroundMark x1="28906" y1="74121" x2="37305" y2="82813"/>
                        <a14:foregroundMark x1="37305" y1="82813" x2="43457" y2="86523"/>
                        <a14:foregroundMark x1="3027" y1="76758" x2="3027" y2="76758"/>
                        <a14:foregroundMark x1="21387" y1="37793" x2="25098" y2="41211"/>
                        <a14:foregroundMark x1="28711" y1="16211" x2="27930" y2="17090"/>
                        <a14:backgroundMark x1="44043" y1="66699" x2="44043" y2="66699"/>
                        <a14:backgroundMark x1="81348" y1="54980" x2="81348" y2="54980"/>
                        <a14:backgroundMark x1="44043" y1="66211" x2="44043" y2="66211"/>
                        <a14:backgroundMark x1="17669" y1="53583" x2="16960" y2="53152"/>
                      </a14:backgroundRemoval>
                    </a14:imgEffect>
                  </a14:imgLayer>
                </a14:imgProps>
              </a:ext>
            </a:extLst>
          </a:blip>
          <a:stretch>
            <a:fillRect/>
          </a:stretch>
        </p:blipFill>
        <p:spPr>
          <a:xfrm>
            <a:off x="5379720" y="0"/>
            <a:ext cx="6858000" cy="6858000"/>
          </a:xfrm>
          <a:prstGeom prst="rect">
            <a:avLst/>
          </a:prstGeom>
        </p:spPr>
      </p:pic>
      <p:sp>
        <p:nvSpPr>
          <p:cNvPr id="6" name="Rectangle 5">
            <a:extLst>
              <a:ext uri="{FF2B5EF4-FFF2-40B4-BE49-F238E27FC236}">
                <a16:creationId xmlns:a16="http://schemas.microsoft.com/office/drawing/2014/main" id="{8A22D5D1-F3F7-CB32-826A-8094E5005EC4}"/>
              </a:ext>
            </a:extLst>
          </p:cNvPr>
          <p:cNvSpPr/>
          <p:nvPr/>
        </p:nvSpPr>
        <p:spPr>
          <a:xfrm rot="20147420">
            <a:off x="9578817" y="3714023"/>
            <a:ext cx="878840" cy="147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a:extLst>
              <a:ext uri="{FF2B5EF4-FFF2-40B4-BE49-F238E27FC236}">
                <a16:creationId xmlns:a16="http://schemas.microsoft.com/office/drawing/2014/main" id="{5E0B45C2-2EA1-C9ED-B958-26A98D23E6EC}"/>
              </a:ext>
            </a:extLst>
          </p:cNvPr>
          <p:cNvSpPr/>
          <p:nvPr/>
        </p:nvSpPr>
        <p:spPr>
          <a:xfrm rot="1471861">
            <a:off x="7029648" y="3723456"/>
            <a:ext cx="1038465" cy="100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Rectangle 7">
            <a:extLst>
              <a:ext uri="{FF2B5EF4-FFF2-40B4-BE49-F238E27FC236}">
                <a16:creationId xmlns:a16="http://schemas.microsoft.com/office/drawing/2014/main" id="{EB2C1092-7C6D-6BB5-55AA-035668035CEE}"/>
              </a:ext>
            </a:extLst>
          </p:cNvPr>
          <p:cNvSpPr/>
          <p:nvPr/>
        </p:nvSpPr>
        <p:spPr>
          <a:xfrm rot="20147420">
            <a:off x="9220560" y="2592480"/>
            <a:ext cx="878840" cy="135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Rectangle 8">
            <a:extLst>
              <a:ext uri="{FF2B5EF4-FFF2-40B4-BE49-F238E27FC236}">
                <a16:creationId xmlns:a16="http://schemas.microsoft.com/office/drawing/2014/main" id="{02A133D1-D14F-A230-C64B-C0EEBFD63DD4}"/>
              </a:ext>
            </a:extLst>
          </p:cNvPr>
          <p:cNvSpPr/>
          <p:nvPr/>
        </p:nvSpPr>
        <p:spPr>
          <a:xfrm rot="1399186">
            <a:off x="7536104" y="2617155"/>
            <a:ext cx="990319" cy="139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55CAF0A1-05A3-50C8-4490-2086F21449BB}"/>
              </a:ext>
            </a:extLst>
          </p:cNvPr>
          <p:cNvSpPr/>
          <p:nvPr/>
        </p:nvSpPr>
        <p:spPr>
          <a:xfrm rot="20174488">
            <a:off x="9061921" y="1142084"/>
            <a:ext cx="875359" cy="134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a:extLst>
              <a:ext uri="{FF2B5EF4-FFF2-40B4-BE49-F238E27FC236}">
                <a16:creationId xmlns:a16="http://schemas.microsoft.com/office/drawing/2014/main" id="{CB6A34D2-F027-CCBB-8925-21E1BB0EC5C3}"/>
              </a:ext>
            </a:extLst>
          </p:cNvPr>
          <p:cNvSpPr/>
          <p:nvPr/>
        </p:nvSpPr>
        <p:spPr>
          <a:xfrm rot="1258550">
            <a:off x="7586208" y="1154683"/>
            <a:ext cx="1045071" cy="134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Rectangle 13">
            <a:extLst>
              <a:ext uri="{FF2B5EF4-FFF2-40B4-BE49-F238E27FC236}">
                <a16:creationId xmlns:a16="http://schemas.microsoft.com/office/drawing/2014/main" id="{3B43FC13-590D-AD10-8CF3-E49A0ED9B5D0}"/>
              </a:ext>
            </a:extLst>
          </p:cNvPr>
          <p:cNvSpPr/>
          <p:nvPr/>
        </p:nvSpPr>
        <p:spPr>
          <a:xfrm rot="1258550">
            <a:off x="7849772" y="191808"/>
            <a:ext cx="864188" cy="121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Rectangle 15">
            <a:extLst>
              <a:ext uri="{FF2B5EF4-FFF2-40B4-BE49-F238E27FC236}">
                <a16:creationId xmlns:a16="http://schemas.microsoft.com/office/drawing/2014/main" id="{4F357908-5C0F-9F46-79BD-E58772849281}"/>
              </a:ext>
            </a:extLst>
          </p:cNvPr>
          <p:cNvSpPr/>
          <p:nvPr/>
        </p:nvSpPr>
        <p:spPr>
          <a:xfrm rot="20122401">
            <a:off x="9042132" y="209090"/>
            <a:ext cx="487635" cy="13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TextBox 16">
            <a:extLst>
              <a:ext uri="{FF2B5EF4-FFF2-40B4-BE49-F238E27FC236}">
                <a16:creationId xmlns:a16="http://schemas.microsoft.com/office/drawing/2014/main" id="{7D07C5E6-40E9-C14C-50CC-3D22BB959AB9}"/>
              </a:ext>
            </a:extLst>
          </p:cNvPr>
          <p:cNvSpPr txBox="1"/>
          <p:nvPr/>
        </p:nvSpPr>
        <p:spPr>
          <a:xfrm>
            <a:off x="828041" y="1613119"/>
            <a:ext cx="4064000" cy="3247043"/>
          </a:xfrm>
          <a:prstGeom prst="rect">
            <a:avLst/>
          </a:prstGeom>
          <a:noFill/>
        </p:spPr>
        <p:txBody>
          <a:bodyPr wrap="square" rtlCol="0">
            <a:spAutoFit/>
          </a:bodyPr>
          <a:lstStyle/>
          <a:p>
            <a:r>
              <a:rPr lang="hr-HR" sz="2400" b="1" dirty="0">
                <a:solidFill>
                  <a:srgbClr val="005CFF"/>
                </a:solidFill>
              </a:rPr>
              <a:t>VERTIKALNO OGRANIČENJE</a:t>
            </a:r>
          </a:p>
          <a:p>
            <a:endParaRPr lang="hr-HR" sz="1400" b="1" dirty="0">
              <a:solidFill>
                <a:srgbClr val="005CFF"/>
              </a:solidFill>
            </a:endParaRPr>
          </a:p>
          <a:p>
            <a:r>
              <a:rPr lang="hr-HR" sz="1700" b="1" dirty="0">
                <a:solidFill>
                  <a:srgbClr val="005CFF"/>
                </a:solidFill>
              </a:rPr>
              <a:t>HARDCORE / BY OBJECT OGRANIČENJE</a:t>
            </a:r>
          </a:p>
          <a:p>
            <a:endParaRPr lang="hr-HR" sz="1400" b="1" dirty="0"/>
          </a:p>
          <a:p>
            <a:r>
              <a:rPr lang="hr-HR" sz="1700" dirty="0">
                <a:solidFill>
                  <a:schemeClr val="bg1"/>
                </a:solidFill>
                <a:latin typeface="Aptos Light" panose="020B0004020202020204" pitchFamily="34" charset="0"/>
              </a:rPr>
              <a:t>Održavanje </a:t>
            </a:r>
            <a:r>
              <a:rPr lang="hr-HR" sz="1700" dirty="0" err="1">
                <a:solidFill>
                  <a:schemeClr val="bg1"/>
                </a:solidFill>
                <a:latin typeface="Aptos Light" panose="020B0004020202020204" pitchFamily="34" charset="0"/>
              </a:rPr>
              <a:t>preprodajnih</a:t>
            </a:r>
            <a:r>
              <a:rPr lang="hr-HR" sz="1700" dirty="0">
                <a:solidFill>
                  <a:schemeClr val="bg1"/>
                </a:solidFill>
                <a:latin typeface="Aptos Light" panose="020B0004020202020204" pitchFamily="34" charset="0"/>
              </a:rPr>
              <a:t> cijena predstavlja  teško ograničenje tržišnog natjecanja </a:t>
            </a:r>
            <a:r>
              <a:rPr lang="hr-HR" sz="1700" i="1" dirty="0">
                <a:solidFill>
                  <a:schemeClr val="bg1"/>
                </a:solidFill>
                <a:latin typeface="Aptos Light" panose="020B0004020202020204" pitchFamily="34" charset="0"/>
              </a:rPr>
              <a:t>(</a:t>
            </a:r>
            <a:r>
              <a:rPr lang="hr-HR" sz="1700" i="1" dirty="0" err="1">
                <a:solidFill>
                  <a:schemeClr val="bg1"/>
                </a:solidFill>
                <a:latin typeface="Aptos Light" panose="020B0004020202020204" pitchFamily="34" charset="0"/>
              </a:rPr>
              <a:t>hardcore</a:t>
            </a:r>
            <a:r>
              <a:rPr lang="hr-HR" sz="1700" dirty="0">
                <a:solidFill>
                  <a:schemeClr val="bg1"/>
                </a:solidFill>
                <a:latin typeface="Aptos Light" panose="020B0004020202020204" pitchFamily="34" charset="0"/>
              </a:rPr>
              <a:t>)</a:t>
            </a:r>
            <a:r>
              <a:rPr lang="hr-HR" sz="1700" i="1" dirty="0">
                <a:solidFill>
                  <a:schemeClr val="bg1"/>
                </a:solidFill>
                <a:latin typeface="Aptos Light" panose="020B0004020202020204" pitchFamily="34" charset="0"/>
              </a:rPr>
              <a:t>,</a:t>
            </a:r>
            <a:r>
              <a:rPr lang="hr-HR" sz="1700" dirty="0">
                <a:solidFill>
                  <a:schemeClr val="bg1"/>
                </a:solidFill>
                <a:latin typeface="Aptos Light" panose="020B0004020202020204" pitchFamily="34" charset="0"/>
              </a:rPr>
              <a:t> što znači da takvi sporazumi o fiksiranju cijena nisu obuhvaćeni VBER izuzećem. To NE znači da se radi o </a:t>
            </a:r>
            <a:r>
              <a:rPr lang="hr-HR" sz="1700" i="1" dirty="0">
                <a:solidFill>
                  <a:schemeClr val="bg1"/>
                </a:solidFill>
                <a:latin typeface="Aptos Light" panose="020B0004020202020204" pitchFamily="34" charset="0"/>
              </a:rPr>
              <a:t>per se</a:t>
            </a:r>
            <a:r>
              <a:rPr lang="hr-HR" sz="1700" dirty="0">
                <a:solidFill>
                  <a:schemeClr val="bg1"/>
                </a:solidFill>
                <a:latin typeface="Aptos Light" panose="020B0004020202020204" pitchFamily="34" charset="0"/>
              </a:rPr>
              <a:t> povredi. Može se dokazivati da RPM u određenom slučaju povećava učinkovitost u smislu članka 101. st. 3. TFEU.</a:t>
            </a:r>
          </a:p>
        </p:txBody>
      </p:sp>
      <p:pic>
        <p:nvPicPr>
          <p:cNvPr id="18" name="Picture 17">
            <a:extLst>
              <a:ext uri="{FF2B5EF4-FFF2-40B4-BE49-F238E27FC236}">
                <a16:creationId xmlns:a16="http://schemas.microsoft.com/office/drawing/2014/main" id="{A43F8300-10ED-B998-E40B-6CB7792491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3314530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 name="TextBox 119">
            <a:extLst>
              <a:ext uri="{FF2B5EF4-FFF2-40B4-BE49-F238E27FC236}">
                <a16:creationId xmlns:a16="http://schemas.microsoft.com/office/drawing/2014/main" id="{A6CAB4F8-4040-45FE-939D-BEF84AAE5C0B}"/>
              </a:ext>
            </a:extLst>
          </p:cNvPr>
          <p:cNvSpPr txBox="1"/>
          <p:nvPr/>
        </p:nvSpPr>
        <p:spPr>
          <a:xfrm>
            <a:off x="2762953" y="3217737"/>
            <a:ext cx="3865936" cy="369332"/>
          </a:xfrm>
          <a:prstGeom prst="rect">
            <a:avLst/>
          </a:prstGeom>
          <a:noFill/>
        </p:spPr>
        <p:txBody>
          <a:bodyPr wrap="square" rtlCol="0">
            <a:spAutoFit/>
          </a:bodyPr>
          <a:lstStyle/>
          <a:p>
            <a:pPr algn="ctr"/>
            <a:r>
              <a:rPr lang="hr-HR" dirty="0">
                <a:solidFill>
                  <a:srgbClr val="FF742E"/>
                </a:solidFill>
                <a:latin typeface="Aptos ExtraBold" panose="020B0004020202020204" pitchFamily="34" charset="0"/>
              </a:rPr>
              <a:t>DISTRIBUTER B</a:t>
            </a:r>
          </a:p>
        </p:txBody>
      </p:sp>
      <p:sp>
        <p:nvSpPr>
          <p:cNvPr id="121" name="TextBox 120">
            <a:extLst>
              <a:ext uri="{FF2B5EF4-FFF2-40B4-BE49-F238E27FC236}">
                <a16:creationId xmlns:a16="http://schemas.microsoft.com/office/drawing/2014/main" id="{58228376-AA5D-B2C5-E5FB-3D46F7A9B455}"/>
              </a:ext>
            </a:extLst>
          </p:cNvPr>
          <p:cNvSpPr txBox="1"/>
          <p:nvPr/>
        </p:nvSpPr>
        <p:spPr>
          <a:xfrm>
            <a:off x="-224362" y="3217737"/>
            <a:ext cx="3865936" cy="369332"/>
          </a:xfrm>
          <a:prstGeom prst="rect">
            <a:avLst/>
          </a:prstGeom>
          <a:noFill/>
        </p:spPr>
        <p:txBody>
          <a:bodyPr wrap="square" rtlCol="0">
            <a:spAutoFit/>
          </a:bodyPr>
          <a:lstStyle/>
          <a:p>
            <a:pPr algn="ctr"/>
            <a:r>
              <a:rPr lang="hr-HR" dirty="0">
                <a:solidFill>
                  <a:srgbClr val="FF742E"/>
                </a:solidFill>
                <a:latin typeface="Aptos ExtraBold" panose="020B0004020202020204" pitchFamily="34" charset="0"/>
              </a:rPr>
              <a:t>DISTRIBUTER A</a:t>
            </a:r>
          </a:p>
        </p:txBody>
      </p:sp>
      <p:sp>
        <p:nvSpPr>
          <p:cNvPr id="122" name="TextBox 121">
            <a:extLst>
              <a:ext uri="{FF2B5EF4-FFF2-40B4-BE49-F238E27FC236}">
                <a16:creationId xmlns:a16="http://schemas.microsoft.com/office/drawing/2014/main" id="{39EE77AD-02C0-CE7C-0F14-D09910054B0F}"/>
              </a:ext>
            </a:extLst>
          </p:cNvPr>
          <p:cNvSpPr txBox="1"/>
          <p:nvPr/>
        </p:nvSpPr>
        <p:spPr>
          <a:xfrm>
            <a:off x="8737582" y="3217737"/>
            <a:ext cx="3865936" cy="369332"/>
          </a:xfrm>
          <a:prstGeom prst="rect">
            <a:avLst/>
          </a:prstGeom>
          <a:noFill/>
        </p:spPr>
        <p:txBody>
          <a:bodyPr wrap="square" rtlCol="0">
            <a:spAutoFit/>
          </a:bodyPr>
          <a:lstStyle/>
          <a:p>
            <a:pPr algn="ctr"/>
            <a:r>
              <a:rPr lang="hr-HR" dirty="0">
                <a:solidFill>
                  <a:srgbClr val="FF742E"/>
                </a:solidFill>
                <a:latin typeface="Aptos ExtraBold" panose="020B0004020202020204" pitchFamily="34" charset="0"/>
              </a:rPr>
              <a:t>DISTRIBUTER D</a:t>
            </a:r>
          </a:p>
        </p:txBody>
      </p:sp>
      <p:sp>
        <p:nvSpPr>
          <p:cNvPr id="123" name="TextBox 122">
            <a:extLst>
              <a:ext uri="{FF2B5EF4-FFF2-40B4-BE49-F238E27FC236}">
                <a16:creationId xmlns:a16="http://schemas.microsoft.com/office/drawing/2014/main" id="{8E42502F-2D39-F27A-F116-D2D191017043}"/>
              </a:ext>
            </a:extLst>
          </p:cNvPr>
          <p:cNvSpPr txBox="1"/>
          <p:nvPr/>
        </p:nvSpPr>
        <p:spPr>
          <a:xfrm>
            <a:off x="5750267" y="3217737"/>
            <a:ext cx="3865936" cy="369332"/>
          </a:xfrm>
          <a:prstGeom prst="rect">
            <a:avLst/>
          </a:prstGeom>
          <a:noFill/>
        </p:spPr>
        <p:txBody>
          <a:bodyPr wrap="square" rtlCol="0">
            <a:spAutoFit/>
          </a:bodyPr>
          <a:lstStyle/>
          <a:p>
            <a:pPr algn="ctr"/>
            <a:r>
              <a:rPr lang="hr-HR" dirty="0">
                <a:solidFill>
                  <a:srgbClr val="FF742E"/>
                </a:solidFill>
                <a:latin typeface="Aptos ExtraBold" panose="020B0004020202020204" pitchFamily="34" charset="0"/>
              </a:rPr>
              <a:t>DISTRIBUTER C</a:t>
            </a:r>
          </a:p>
        </p:txBody>
      </p:sp>
      <p:sp>
        <p:nvSpPr>
          <p:cNvPr id="87" name="TextBox 86">
            <a:extLst>
              <a:ext uri="{FF2B5EF4-FFF2-40B4-BE49-F238E27FC236}">
                <a16:creationId xmlns:a16="http://schemas.microsoft.com/office/drawing/2014/main" id="{4161116D-05CA-18C2-37C6-A2749886D477}"/>
              </a:ext>
            </a:extLst>
          </p:cNvPr>
          <p:cNvSpPr txBox="1"/>
          <p:nvPr/>
        </p:nvSpPr>
        <p:spPr>
          <a:xfrm>
            <a:off x="4256610" y="5758950"/>
            <a:ext cx="3865937" cy="369332"/>
          </a:xfrm>
          <a:prstGeom prst="rect">
            <a:avLst/>
          </a:prstGeom>
          <a:noFill/>
        </p:spPr>
        <p:txBody>
          <a:bodyPr wrap="square" rtlCol="0">
            <a:spAutoFit/>
          </a:bodyPr>
          <a:lstStyle/>
          <a:p>
            <a:pPr algn="ctr"/>
            <a:r>
              <a:rPr lang="hr-HR">
                <a:solidFill>
                  <a:schemeClr val="bg1"/>
                </a:solidFill>
                <a:latin typeface="Aptos ExtraBold" panose="020B0004020202020204" pitchFamily="34" charset="0"/>
              </a:rPr>
              <a:t>POTROŠAČ</a:t>
            </a:r>
          </a:p>
        </p:txBody>
      </p:sp>
      <p:sp>
        <p:nvSpPr>
          <p:cNvPr id="115" name="TextBox 114">
            <a:extLst>
              <a:ext uri="{FF2B5EF4-FFF2-40B4-BE49-F238E27FC236}">
                <a16:creationId xmlns:a16="http://schemas.microsoft.com/office/drawing/2014/main" id="{32B191F6-A42D-75F8-B98C-E18F36C35A25}"/>
              </a:ext>
            </a:extLst>
          </p:cNvPr>
          <p:cNvSpPr txBox="1"/>
          <p:nvPr/>
        </p:nvSpPr>
        <p:spPr>
          <a:xfrm>
            <a:off x="5171826" y="637093"/>
            <a:ext cx="1848348" cy="369332"/>
          </a:xfrm>
          <a:prstGeom prst="rect">
            <a:avLst/>
          </a:prstGeom>
          <a:noFill/>
        </p:spPr>
        <p:txBody>
          <a:bodyPr wrap="square" rtlCol="0">
            <a:spAutoFit/>
          </a:bodyPr>
          <a:lstStyle/>
          <a:p>
            <a:pPr algn="ctr"/>
            <a:r>
              <a:rPr lang="hr-HR" dirty="0">
                <a:solidFill>
                  <a:srgbClr val="FFFFFF"/>
                </a:solidFill>
                <a:latin typeface="Aptos ExtraBold" panose="020B0004020202020204" pitchFamily="34" charset="0"/>
              </a:rPr>
              <a:t>PROIZVOĐAČ</a:t>
            </a:r>
            <a:r>
              <a:rPr lang="hr-HR" dirty="0">
                <a:solidFill>
                  <a:schemeClr val="bg1"/>
                </a:solidFill>
                <a:latin typeface="Aptos ExtraBold" panose="020B0004020202020204" pitchFamily="34" charset="0"/>
              </a:rPr>
              <a:t> 2</a:t>
            </a:r>
          </a:p>
        </p:txBody>
      </p:sp>
      <p:cxnSp>
        <p:nvCxnSpPr>
          <p:cNvPr id="116" name="Straight Connector 115">
            <a:extLst>
              <a:ext uri="{FF2B5EF4-FFF2-40B4-BE49-F238E27FC236}">
                <a16:creationId xmlns:a16="http://schemas.microsoft.com/office/drawing/2014/main" id="{523B1396-5FCA-9A79-928D-A3011D3168E4}"/>
              </a:ext>
            </a:extLst>
          </p:cNvPr>
          <p:cNvCxnSpPr>
            <a:cxnSpLocks/>
            <a:stCxn id="115" idx="2"/>
            <a:endCxn id="121" idx="0"/>
          </p:cNvCxnSpPr>
          <p:nvPr/>
        </p:nvCxnSpPr>
        <p:spPr>
          <a:xfrm flipH="1">
            <a:off x="1708606" y="1006425"/>
            <a:ext cx="4387394" cy="22113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15BA5DD-E430-6E63-D820-7DC16E77B74D}"/>
              </a:ext>
            </a:extLst>
          </p:cNvPr>
          <p:cNvCxnSpPr>
            <a:cxnSpLocks/>
            <a:stCxn id="115" idx="2"/>
            <a:endCxn id="120" idx="0"/>
          </p:cNvCxnSpPr>
          <p:nvPr/>
        </p:nvCxnSpPr>
        <p:spPr>
          <a:xfrm flipH="1">
            <a:off x="4695921" y="1006425"/>
            <a:ext cx="1400079" cy="22113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18A0632A-88B5-3F21-C30A-5AD8A00A237E}"/>
              </a:ext>
            </a:extLst>
          </p:cNvPr>
          <p:cNvCxnSpPr>
            <a:cxnSpLocks/>
            <a:stCxn id="115" idx="2"/>
            <a:endCxn id="123" idx="0"/>
          </p:cNvCxnSpPr>
          <p:nvPr/>
        </p:nvCxnSpPr>
        <p:spPr>
          <a:xfrm>
            <a:off x="6096000" y="1006425"/>
            <a:ext cx="1587235" cy="221131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5CF2AAF7-6AF4-4650-9C87-7117CC75907B}"/>
              </a:ext>
            </a:extLst>
          </p:cNvPr>
          <p:cNvCxnSpPr>
            <a:cxnSpLocks/>
            <a:stCxn id="115" idx="2"/>
            <a:endCxn id="122" idx="0"/>
          </p:cNvCxnSpPr>
          <p:nvPr/>
        </p:nvCxnSpPr>
        <p:spPr>
          <a:xfrm>
            <a:off x="6096000" y="1006425"/>
            <a:ext cx="4574550" cy="22113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1DA54BC5-438E-2DD6-7F26-A4101B240D7E}"/>
              </a:ext>
            </a:extLst>
          </p:cNvPr>
          <p:cNvCxnSpPr>
            <a:cxnSpLocks/>
            <a:stCxn id="121" idx="2"/>
            <a:endCxn id="87" idx="0"/>
          </p:cNvCxnSpPr>
          <p:nvPr/>
        </p:nvCxnSpPr>
        <p:spPr>
          <a:xfrm>
            <a:off x="1708606" y="3587069"/>
            <a:ext cx="4480973" cy="21718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D784573A-C06A-E08E-BBF5-1EB50DC7DF0C}"/>
              </a:ext>
            </a:extLst>
          </p:cNvPr>
          <p:cNvCxnSpPr>
            <a:cxnSpLocks/>
            <a:stCxn id="120" idx="2"/>
            <a:endCxn id="87" idx="0"/>
          </p:cNvCxnSpPr>
          <p:nvPr/>
        </p:nvCxnSpPr>
        <p:spPr>
          <a:xfrm>
            <a:off x="4695921" y="3587069"/>
            <a:ext cx="1493658" cy="21718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AE1739B9-0A26-5C38-9E90-46616FABC8CF}"/>
              </a:ext>
            </a:extLst>
          </p:cNvPr>
          <p:cNvCxnSpPr>
            <a:cxnSpLocks/>
            <a:stCxn id="123" idx="2"/>
            <a:endCxn id="87" idx="0"/>
          </p:cNvCxnSpPr>
          <p:nvPr/>
        </p:nvCxnSpPr>
        <p:spPr>
          <a:xfrm flipH="1">
            <a:off x="6189579" y="3587069"/>
            <a:ext cx="1493656" cy="21718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3DEA8D4-A236-0B14-0D6E-53CAD6A5C47B}"/>
              </a:ext>
            </a:extLst>
          </p:cNvPr>
          <p:cNvCxnSpPr>
            <a:cxnSpLocks/>
            <a:stCxn id="122" idx="2"/>
            <a:endCxn id="87" idx="0"/>
          </p:cNvCxnSpPr>
          <p:nvPr/>
        </p:nvCxnSpPr>
        <p:spPr>
          <a:xfrm flipH="1">
            <a:off x="6189579" y="3587069"/>
            <a:ext cx="4480971" cy="21718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0" name="TextBox 109">
            <a:extLst>
              <a:ext uri="{FF2B5EF4-FFF2-40B4-BE49-F238E27FC236}">
                <a16:creationId xmlns:a16="http://schemas.microsoft.com/office/drawing/2014/main" id="{0AAE1AEC-2632-C190-A18D-7EFEAF194099}"/>
              </a:ext>
            </a:extLst>
          </p:cNvPr>
          <p:cNvSpPr txBox="1"/>
          <p:nvPr/>
        </p:nvSpPr>
        <p:spPr>
          <a:xfrm>
            <a:off x="1661739" y="610737"/>
            <a:ext cx="1848348" cy="369332"/>
          </a:xfrm>
          <a:prstGeom prst="rect">
            <a:avLst/>
          </a:prstGeom>
          <a:noFill/>
        </p:spPr>
        <p:txBody>
          <a:bodyPr wrap="square" rtlCol="0">
            <a:spAutoFit/>
          </a:bodyPr>
          <a:lstStyle/>
          <a:p>
            <a:pPr algn="ctr"/>
            <a:r>
              <a:rPr lang="hr-HR" dirty="0">
                <a:solidFill>
                  <a:srgbClr val="FFFFFF"/>
                </a:solidFill>
                <a:latin typeface="Aptos ExtraBold" panose="020B0004020202020204" pitchFamily="34" charset="0"/>
              </a:rPr>
              <a:t>PROIZVOĐAČ 1</a:t>
            </a:r>
          </a:p>
        </p:txBody>
      </p:sp>
      <p:cxnSp>
        <p:nvCxnSpPr>
          <p:cNvPr id="111" name="Straight Connector 110">
            <a:extLst>
              <a:ext uri="{FF2B5EF4-FFF2-40B4-BE49-F238E27FC236}">
                <a16:creationId xmlns:a16="http://schemas.microsoft.com/office/drawing/2014/main" id="{CAC3CD25-71A4-F782-15B5-FD866256089C}"/>
              </a:ext>
            </a:extLst>
          </p:cNvPr>
          <p:cNvCxnSpPr>
            <a:cxnSpLocks/>
            <a:stCxn id="110" idx="2"/>
            <a:endCxn id="121" idx="0"/>
          </p:cNvCxnSpPr>
          <p:nvPr/>
        </p:nvCxnSpPr>
        <p:spPr>
          <a:xfrm flipH="1">
            <a:off x="1708606" y="980069"/>
            <a:ext cx="877307" cy="2237668"/>
          </a:xfrm>
          <a:prstGeom prst="line">
            <a:avLst/>
          </a:prstGeom>
          <a:ln>
            <a:solidFill>
              <a:srgbClr val="FF742E"/>
            </a:solidFill>
          </a:ln>
        </p:spPr>
        <p:style>
          <a:lnRef idx="2">
            <a:schemeClr val="accent2"/>
          </a:lnRef>
          <a:fillRef idx="0">
            <a:schemeClr val="accent2"/>
          </a:fillRef>
          <a:effectRef idx="1">
            <a:schemeClr val="accent2"/>
          </a:effectRef>
          <a:fontRef idx="minor">
            <a:schemeClr val="tx1"/>
          </a:fontRef>
        </p:style>
      </p:cxnSp>
      <p:cxnSp>
        <p:nvCxnSpPr>
          <p:cNvPr id="112" name="Straight Connector 111">
            <a:extLst>
              <a:ext uri="{FF2B5EF4-FFF2-40B4-BE49-F238E27FC236}">
                <a16:creationId xmlns:a16="http://schemas.microsoft.com/office/drawing/2014/main" id="{17440931-455D-A059-D033-E4B84F693865}"/>
              </a:ext>
            </a:extLst>
          </p:cNvPr>
          <p:cNvCxnSpPr>
            <a:cxnSpLocks/>
            <a:stCxn id="110" idx="2"/>
            <a:endCxn id="120" idx="0"/>
          </p:cNvCxnSpPr>
          <p:nvPr/>
        </p:nvCxnSpPr>
        <p:spPr>
          <a:xfrm>
            <a:off x="2585913" y="980069"/>
            <a:ext cx="2110008" cy="2237668"/>
          </a:xfrm>
          <a:prstGeom prst="line">
            <a:avLst/>
          </a:prstGeom>
          <a:ln>
            <a:solidFill>
              <a:srgbClr val="FF742E"/>
            </a:solidFill>
          </a:ln>
        </p:spPr>
        <p:style>
          <a:lnRef idx="2">
            <a:schemeClr val="accent2"/>
          </a:lnRef>
          <a:fillRef idx="0">
            <a:schemeClr val="accent2"/>
          </a:fillRef>
          <a:effectRef idx="1">
            <a:schemeClr val="accent2"/>
          </a:effectRef>
          <a:fontRef idx="minor">
            <a:schemeClr val="tx1"/>
          </a:fontRef>
        </p:style>
      </p:cxnSp>
      <p:cxnSp>
        <p:nvCxnSpPr>
          <p:cNvPr id="113" name="Straight Connector 112">
            <a:extLst>
              <a:ext uri="{FF2B5EF4-FFF2-40B4-BE49-F238E27FC236}">
                <a16:creationId xmlns:a16="http://schemas.microsoft.com/office/drawing/2014/main" id="{E2EFDE2C-277B-D737-D9AF-3C7E758B9AF5}"/>
              </a:ext>
            </a:extLst>
          </p:cNvPr>
          <p:cNvCxnSpPr>
            <a:cxnSpLocks/>
            <a:stCxn id="110" idx="2"/>
            <a:endCxn id="123" idx="0"/>
          </p:cNvCxnSpPr>
          <p:nvPr/>
        </p:nvCxnSpPr>
        <p:spPr>
          <a:xfrm>
            <a:off x="2585913" y="980069"/>
            <a:ext cx="5097322" cy="2237668"/>
          </a:xfrm>
          <a:prstGeom prst="line">
            <a:avLst/>
          </a:prstGeom>
          <a:ln>
            <a:solidFill>
              <a:srgbClr val="FF742E"/>
            </a:solidFill>
          </a:ln>
        </p:spPr>
        <p:style>
          <a:lnRef idx="2">
            <a:schemeClr val="accent2"/>
          </a:lnRef>
          <a:fillRef idx="0">
            <a:schemeClr val="accent2"/>
          </a:fillRef>
          <a:effectRef idx="1">
            <a:schemeClr val="accent2"/>
          </a:effectRef>
          <a:fontRef idx="minor">
            <a:schemeClr val="tx1"/>
          </a:fontRef>
        </p:style>
      </p:cxnSp>
      <p:cxnSp>
        <p:nvCxnSpPr>
          <p:cNvPr id="114" name="Straight Connector 113">
            <a:extLst>
              <a:ext uri="{FF2B5EF4-FFF2-40B4-BE49-F238E27FC236}">
                <a16:creationId xmlns:a16="http://schemas.microsoft.com/office/drawing/2014/main" id="{FF66D79B-00CA-DA87-8506-F5CA981BDB9D}"/>
              </a:ext>
            </a:extLst>
          </p:cNvPr>
          <p:cNvCxnSpPr>
            <a:cxnSpLocks/>
            <a:stCxn id="110" idx="2"/>
            <a:endCxn id="122" idx="0"/>
          </p:cNvCxnSpPr>
          <p:nvPr/>
        </p:nvCxnSpPr>
        <p:spPr>
          <a:xfrm>
            <a:off x="2585913" y="980069"/>
            <a:ext cx="8084637" cy="2237668"/>
          </a:xfrm>
          <a:prstGeom prst="line">
            <a:avLst/>
          </a:prstGeom>
          <a:ln>
            <a:solidFill>
              <a:srgbClr val="FF742E"/>
            </a:solidFill>
          </a:ln>
        </p:spPr>
        <p:style>
          <a:lnRef idx="2">
            <a:schemeClr val="accent2"/>
          </a:lnRef>
          <a:fillRef idx="0">
            <a:schemeClr val="accent2"/>
          </a:fillRef>
          <a:effectRef idx="1">
            <a:schemeClr val="accent2"/>
          </a:effectRef>
          <a:fontRef idx="minor">
            <a:schemeClr val="tx1"/>
          </a:fontRef>
        </p:style>
      </p:cxnSp>
      <p:sp>
        <p:nvSpPr>
          <p:cNvPr id="105" name="TextBox 104">
            <a:extLst>
              <a:ext uri="{FF2B5EF4-FFF2-40B4-BE49-F238E27FC236}">
                <a16:creationId xmlns:a16="http://schemas.microsoft.com/office/drawing/2014/main" id="{4E726C93-FE04-A906-8022-21E4B382580D}"/>
              </a:ext>
            </a:extLst>
          </p:cNvPr>
          <p:cNvSpPr txBox="1"/>
          <p:nvPr/>
        </p:nvSpPr>
        <p:spPr>
          <a:xfrm>
            <a:off x="8681913" y="620812"/>
            <a:ext cx="1848347" cy="369332"/>
          </a:xfrm>
          <a:prstGeom prst="rect">
            <a:avLst/>
          </a:prstGeom>
          <a:noFill/>
        </p:spPr>
        <p:txBody>
          <a:bodyPr wrap="square" rtlCol="0">
            <a:spAutoFit/>
          </a:bodyPr>
          <a:lstStyle/>
          <a:p>
            <a:pPr algn="ctr"/>
            <a:r>
              <a:rPr lang="hr-HR" dirty="0">
                <a:solidFill>
                  <a:srgbClr val="FFFFFF"/>
                </a:solidFill>
                <a:latin typeface="Aptos ExtraBold" panose="020B0004020202020204" pitchFamily="34" charset="0"/>
              </a:rPr>
              <a:t>PROIZVOĐAČ 3</a:t>
            </a:r>
          </a:p>
        </p:txBody>
      </p:sp>
      <p:cxnSp>
        <p:nvCxnSpPr>
          <p:cNvPr id="106" name="Straight Connector 105">
            <a:extLst>
              <a:ext uri="{FF2B5EF4-FFF2-40B4-BE49-F238E27FC236}">
                <a16:creationId xmlns:a16="http://schemas.microsoft.com/office/drawing/2014/main" id="{D5BA35AF-A8B0-06B4-4DAF-9F1EFEEF90DD}"/>
              </a:ext>
            </a:extLst>
          </p:cNvPr>
          <p:cNvCxnSpPr>
            <a:cxnSpLocks/>
            <a:stCxn id="105" idx="2"/>
            <a:endCxn id="120" idx="0"/>
          </p:cNvCxnSpPr>
          <p:nvPr/>
        </p:nvCxnSpPr>
        <p:spPr>
          <a:xfrm flipH="1">
            <a:off x="4695921" y="990144"/>
            <a:ext cx="4910166" cy="2227593"/>
          </a:xfrm>
          <a:prstGeom prst="line">
            <a:avLst/>
          </a:prstGeom>
          <a:ln>
            <a:solidFill>
              <a:srgbClr val="005CFF"/>
            </a:solidFill>
          </a:ln>
        </p:spPr>
        <p:style>
          <a:lnRef idx="2">
            <a:schemeClr val="accent3"/>
          </a:lnRef>
          <a:fillRef idx="0">
            <a:schemeClr val="accent3"/>
          </a:fillRef>
          <a:effectRef idx="1">
            <a:schemeClr val="accent3"/>
          </a:effectRef>
          <a:fontRef idx="minor">
            <a:schemeClr val="tx1"/>
          </a:fontRef>
        </p:style>
      </p:cxnSp>
      <p:cxnSp>
        <p:nvCxnSpPr>
          <p:cNvPr id="107" name="Straight Connector 106">
            <a:extLst>
              <a:ext uri="{FF2B5EF4-FFF2-40B4-BE49-F238E27FC236}">
                <a16:creationId xmlns:a16="http://schemas.microsoft.com/office/drawing/2014/main" id="{72E827FD-7B77-2524-DDE2-942743C75343}"/>
              </a:ext>
            </a:extLst>
          </p:cNvPr>
          <p:cNvCxnSpPr>
            <a:cxnSpLocks/>
            <a:stCxn id="105" idx="2"/>
            <a:endCxn id="122" idx="0"/>
          </p:cNvCxnSpPr>
          <p:nvPr/>
        </p:nvCxnSpPr>
        <p:spPr>
          <a:xfrm>
            <a:off x="9606087" y="990144"/>
            <a:ext cx="1064463" cy="2227593"/>
          </a:xfrm>
          <a:prstGeom prst="line">
            <a:avLst/>
          </a:prstGeom>
          <a:ln>
            <a:solidFill>
              <a:srgbClr val="005CFF"/>
            </a:solidFill>
          </a:ln>
        </p:spPr>
        <p:style>
          <a:lnRef idx="2">
            <a:schemeClr val="accent3"/>
          </a:lnRef>
          <a:fillRef idx="0">
            <a:schemeClr val="accent3"/>
          </a:fillRef>
          <a:effectRef idx="1">
            <a:schemeClr val="accent3"/>
          </a:effectRef>
          <a:fontRef idx="minor">
            <a:schemeClr val="tx1"/>
          </a:fontRef>
        </p:style>
      </p:cxnSp>
      <p:cxnSp>
        <p:nvCxnSpPr>
          <p:cNvPr id="108" name="Straight Connector 107">
            <a:extLst>
              <a:ext uri="{FF2B5EF4-FFF2-40B4-BE49-F238E27FC236}">
                <a16:creationId xmlns:a16="http://schemas.microsoft.com/office/drawing/2014/main" id="{AA7A4CCB-BCAC-BC75-F558-3A69E862B31E}"/>
              </a:ext>
            </a:extLst>
          </p:cNvPr>
          <p:cNvCxnSpPr>
            <a:cxnSpLocks/>
            <a:stCxn id="105" idx="2"/>
            <a:endCxn id="123" idx="0"/>
          </p:cNvCxnSpPr>
          <p:nvPr/>
        </p:nvCxnSpPr>
        <p:spPr>
          <a:xfrm flipH="1">
            <a:off x="7683235" y="990144"/>
            <a:ext cx="1922852" cy="2227593"/>
          </a:xfrm>
          <a:prstGeom prst="line">
            <a:avLst/>
          </a:prstGeom>
          <a:ln>
            <a:solidFill>
              <a:srgbClr val="005CFF"/>
            </a:solidFill>
          </a:ln>
        </p:spPr>
        <p:style>
          <a:lnRef idx="2">
            <a:schemeClr val="accent3"/>
          </a:lnRef>
          <a:fillRef idx="0">
            <a:schemeClr val="accent3"/>
          </a:fillRef>
          <a:effectRef idx="1">
            <a:schemeClr val="accent3"/>
          </a:effectRef>
          <a:fontRef idx="minor">
            <a:schemeClr val="tx1"/>
          </a:fontRef>
        </p:style>
      </p:cxnSp>
      <p:cxnSp>
        <p:nvCxnSpPr>
          <p:cNvPr id="109" name="Straight Connector 108">
            <a:extLst>
              <a:ext uri="{FF2B5EF4-FFF2-40B4-BE49-F238E27FC236}">
                <a16:creationId xmlns:a16="http://schemas.microsoft.com/office/drawing/2014/main" id="{CCAED1B1-F68A-D168-A45D-57DFC410C328}"/>
              </a:ext>
            </a:extLst>
          </p:cNvPr>
          <p:cNvCxnSpPr>
            <a:cxnSpLocks/>
            <a:stCxn id="105" idx="2"/>
            <a:endCxn id="121" idx="0"/>
          </p:cNvCxnSpPr>
          <p:nvPr/>
        </p:nvCxnSpPr>
        <p:spPr>
          <a:xfrm flipH="1">
            <a:off x="1708606" y="990144"/>
            <a:ext cx="7897481" cy="2227593"/>
          </a:xfrm>
          <a:prstGeom prst="line">
            <a:avLst/>
          </a:prstGeom>
          <a:ln>
            <a:solidFill>
              <a:srgbClr val="005CFF"/>
            </a:solidFill>
          </a:ln>
        </p:spPr>
        <p:style>
          <a:lnRef idx="2">
            <a:schemeClr val="accent3"/>
          </a:lnRef>
          <a:fillRef idx="0">
            <a:schemeClr val="accent3"/>
          </a:fillRef>
          <a:effectRef idx="1">
            <a:schemeClr val="accent3"/>
          </a:effectRef>
          <a:fontRef idx="minor">
            <a:schemeClr val="tx1"/>
          </a:fontRef>
        </p:style>
      </p:cxnSp>
      <p:pic>
        <p:nvPicPr>
          <p:cNvPr id="144" name="Picture 143">
            <a:extLst>
              <a:ext uri="{FF2B5EF4-FFF2-40B4-BE49-F238E27FC236}">
                <a16:creationId xmlns:a16="http://schemas.microsoft.com/office/drawing/2014/main" id="{F2C5A6DB-B0BB-3C79-189D-69947C7657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145" name="TextBox 144">
            <a:extLst>
              <a:ext uri="{FF2B5EF4-FFF2-40B4-BE49-F238E27FC236}">
                <a16:creationId xmlns:a16="http://schemas.microsoft.com/office/drawing/2014/main" id="{BE5041BB-8703-968B-F452-E0943D9286F0}"/>
              </a:ext>
            </a:extLst>
          </p:cNvPr>
          <p:cNvSpPr txBox="1"/>
          <p:nvPr/>
        </p:nvSpPr>
        <p:spPr>
          <a:xfrm>
            <a:off x="5620639" y="2081708"/>
            <a:ext cx="1175400" cy="369332"/>
          </a:xfrm>
          <a:prstGeom prst="rect">
            <a:avLst/>
          </a:prstGeom>
          <a:noFill/>
        </p:spPr>
        <p:txBody>
          <a:bodyPr wrap="square" rtlCol="0">
            <a:spAutoFit/>
          </a:bodyPr>
          <a:lstStyle/>
          <a:p>
            <a:pPr algn="ctr"/>
            <a:r>
              <a:rPr lang="hr-HR">
                <a:solidFill>
                  <a:schemeClr val="bg1"/>
                </a:solidFill>
                <a:latin typeface="Aptos ExtraBold" panose="020B0004020202020204" pitchFamily="34" charset="0"/>
              </a:rPr>
              <a:t>9,99 EUR</a:t>
            </a:r>
          </a:p>
        </p:txBody>
      </p:sp>
      <p:sp>
        <p:nvSpPr>
          <p:cNvPr id="153" name="TextBox 152">
            <a:extLst>
              <a:ext uri="{FF2B5EF4-FFF2-40B4-BE49-F238E27FC236}">
                <a16:creationId xmlns:a16="http://schemas.microsoft.com/office/drawing/2014/main" id="{13132429-C67D-3B55-9190-086706BB28E7}"/>
              </a:ext>
            </a:extLst>
          </p:cNvPr>
          <p:cNvSpPr txBox="1"/>
          <p:nvPr/>
        </p:nvSpPr>
        <p:spPr>
          <a:xfrm>
            <a:off x="2892813" y="4303677"/>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10,28 EUR</a:t>
            </a:r>
          </a:p>
        </p:txBody>
      </p:sp>
      <p:sp>
        <p:nvSpPr>
          <p:cNvPr id="154" name="TextBox 153">
            <a:extLst>
              <a:ext uri="{FF2B5EF4-FFF2-40B4-BE49-F238E27FC236}">
                <a16:creationId xmlns:a16="http://schemas.microsoft.com/office/drawing/2014/main" id="{F4A0ACEA-6C16-400C-67BD-9148B2789A3C}"/>
              </a:ext>
            </a:extLst>
          </p:cNvPr>
          <p:cNvSpPr txBox="1"/>
          <p:nvPr/>
        </p:nvSpPr>
        <p:spPr>
          <a:xfrm>
            <a:off x="4746088" y="4282361"/>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10,25 EUR</a:t>
            </a:r>
          </a:p>
        </p:txBody>
      </p:sp>
      <p:sp>
        <p:nvSpPr>
          <p:cNvPr id="155" name="TextBox 154">
            <a:extLst>
              <a:ext uri="{FF2B5EF4-FFF2-40B4-BE49-F238E27FC236}">
                <a16:creationId xmlns:a16="http://schemas.microsoft.com/office/drawing/2014/main" id="{DF1D2658-3995-60F4-9F41-07B0163ED6E8}"/>
              </a:ext>
            </a:extLst>
          </p:cNvPr>
          <p:cNvSpPr txBox="1"/>
          <p:nvPr/>
        </p:nvSpPr>
        <p:spPr>
          <a:xfrm>
            <a:off x="6436569" y="4314335"/>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10,22 EUR</a:t>
            </a:r>
          </a:p>
        </p:txBody>
      </p:sp>
      <p:sp>
        <p:nvSpPr>
          <p:cNvPr id="156" name="TextBox 155">
            <a:extLst>
              <a:ext uri="{FF2B5EF4-FFF2-40B4-BE49-F238E27FC236}">
                <a16:creationId xmlns:a16="http://schemas.microsoft.com/office/drawing/2014/main" id="{A5863E58-13B6-7385-6187-96BE687086D1}"/>
              </a:ext>
            </a:extLst>
          </p:cNvPr>
          <p:cNvSpPr txBox="1"/>
          <p:nvPr/>
        </p:nvSpPr>
        <p:spPr>
          <a:xfrm>
            <a:off x="8105951" y="4303677"/>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10,30 EUR</a:t>
            </a:r>
          </a:p>
        </p:txBody>
      </p:sp>
      <p:sp>
        <p:nvSpPr>
          <p:cNvPr id="146" name="TextBox 145">
            <a:extLst>
              <a:ext uri="{FF2B5EF4-FFF2-40B4-BE49-F238E27FC236}">
                <a16:creationId xmlns:a16="http://schemas.microsoft.com/office/drawing/2014/main" id="{FCEA0EB2-5A08-FFFD-2063-C089FF80080F}"/>
              </a:ext>
            </a:extLst>
          </p:cNvPr>
          <p:cNvSpPr txBox="1"/>
          <p:nvPr/>
        </p:nvSpPr>
        <p:spPr>
          <a:xfrm>
            <a:off x="2905486" y="4303677"/>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10,15 EUR</a:t>
            </a:r>
          </a:p>
        </p:txBody>
      </p:sp>
      <p:sp>
        <p:nvSpPr>
          <p:cNvPr id="147" name="TextBox 146">
            <a:extLst>
              <a:ext uri="{FF2B5EF4-FFF2-40B4-BE49-F238E27FC236}">
                <a16:creationId xmlns:a16="http://schemas.microsoft.com/office/drawing/2014/main" id="{A41AB896-0235-E72C-15E7-18F93CB24170}"/>
              </a:ext>
            </a:extLst>
          </p:cNvPr>
          <p:cNvSpPr txBox="1"/>
          <p:nvPr/>
        </p:nvSpPr>
        <p:spPr>
          <a:xfrm>
            <a:off x="8122547" y="4303677"/>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10,20 EUR</a:t>
            </a:r>
          </a:p>
        </p:txBody>
      </p:sp>
      <p:sp>
        <p:nvSpPr>
          <p:cNvPr id="148" name="TextBox 147">
            <a:extLst>
              <a:ext uri="{FF2B5EF4-FFF2-40B4-BE49-F238E27FC236}">
                <a16:creationId xmlns:a16="http://schemas.microsoft.com/office/drawing/2014/main" id="{6CCAE2AD-AC72-DFFA-BF7B-C6250535839C}"/>
              </a:ext>
            </a:extLst>
          </p:cNvPr>
          <p:cNvSpPr txBox="1"/>
          <p:nvPr/>
        </p:nvSpPr>
        <p:spPr>
          <a:xfrm>
            <a:off x="4733996" y="4303677"/>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10,18 EUR</a:t>
            </a:r>
          </a:p>
        </p:txBody>
      </p:sp>
      <p:sp>
        <p:nvSpPr>
          <p:cNvPr id="149" name="TextBox 148">
            <a:extLst>
              <a:ext uri="{FF2B5EF4-FFF2-40B4-BE49-F238E27FC236}">
                <a16:creationId xmlns:a16="http://schemas.microsoft.com/office/drawing/2014/main" id="{37B85D20-4A84-7CA8-359A-B0A7B7A0C1B8}"/>
              </a:ext>
            </a:extLst>
          </p:cNvPr>
          <p:cNvSpPr txBox="1"/>
          <p:nvPr/>
        </p:nvSpPr>
        <p:spPr>
          <a:xfrm>
            <a:off x="6407301" y="4303677"/>
            <a:ext cx="1263261" cy="369332"/>
          </a:xfrm>
          <a:prstGeom prst="rect">
            <a:avLst/>
          </a:prstGeom>
          <a:solidFill>
            <a:schemeClr val="tx1"/>
          </a:solidFill>
        </p:spPr>
        <p:txBody>
          <a:bodyPr wrap="square" rtlCol="0">
            <a:spAutoFit/>
          </a:bodyPr>
          <a:lstStyle/>
          <a:p>
            <a:pPr algn="ctr"/>
            <a:r>
              <a:rPr lang="hr-HR">
                <a:solidFill>
                  <a:schemeClr val="bg1"/>
                </a:solidFill>
                <a:latin typeface="Aptos ExtraBold" panose="020B0004020202020204" pitchFamily="34" charset="0"/>
              </a:rPr>
              <a:t>10,05 EUR</a:t>
            </a:r>
          </a:p>
        </p:txBody>
      </p:sp>
      <p:sp>
        <p:nvSpPr>
          <p:cNvPr id="151" name="TextBox 150">
            <a:extLst>
              <a:ext uri="{FF2B5EF4-FFF2-40B4-BE49-F238E27FC236}">
                <a16:creationId xmlns:a16="http://schemas.microsoft.com/office/drawing/2014/main" id="{3FBE2867-0C81-A877-042E-EC70477AF268}"/>
              </a:ext>
            </a:extLst>
          </p:cNvPr>
          <p:cNvSpPr txBox="1"/>
          <p:nvPr/>
        </p:nvSpPr>
        <p:spPr>
          <a:xfrm>
            <a:off x="5555942" y="3239053"/>
            <a:ext cx="1267269" cy="369332"/>
          </a:xfrm>
          <a:prstGeom prst="rect">
            <a:avLst/>
          </a:prstGeom>
          <a:noFill/>
        </p:spPr>
        <p:txBody>
          <a:bodyPr wrap="square" rtlCol="0">
            <a:spAutoFit/>
          </a:bodyPr>
          <a:lstStyle/>
          <a:p>
            <a:pPr algn="ctr"/>
            <a:r>
              <a:rPr lang="hr-HR">
                <a:solidFill>
                  <a:schemeClr val="bg1"/>
                </a:solidFill>
                <a:latin typeface="Aptos ExtraBold" panose="020B0004020202020204" pitchFamily="34" charset="0"/>
              </a:rPr>
              <a:t>10,20 EUR</a:t>
            </a:r>
          </a:p>
        </p:txBody>
      </p:sp>
    </p:spTree>
    <p:extLst>
      <p:ext uri="{BB962C8B-B14F-4D97-AF65-F5344CB8AC3E}">
        <p14:creationId xmlns:p14="http://schemas.microsoft.com/office/powerpoint/2010/main" val="196471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105" grpId="0"/>
      <p:bldP spid="105" grpId="1"/>
      <p:bldP spid="145" grpId="0"/>
      <p:bldP spid="153" grpId="0" animBg="1"/>
      <p:bldP spid="154" grpId="0" animBg="1"/>
      <p:bldP spid="155" grpId="0" animBg="1"/>
      <p:bldP spid="156" grpId="0" animBg="1"/>
      <p:bldP spid="146" grpId="0" animBg="1"/>
      <p:bldP spid="146" grpId="1" animBg="1"/>
      <p:bldP spid="147" grpId="0" animBg="1"/>
      <p:bldP spid="147" grpId="1" animBg="1"/>
      <p:bldP spid="148" grpId="0" animBg="1"/>
      <p:bldP spid="148" grpId="1" animBg="1"/>
      <p:bldP spid="149" grpId="0" animBg="1"/>
      <p:bldP spid="149" grpId="1" animBg="1"/>
      <p:bldP spid="1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C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D5B67E-2AAB-FAD7-60FF-BD14D8430C0B}"/>
              </a:ext>
            </a:extLst>
          </p:cNvPr>
          <p:cNvSpPr txBox="1"/>
          <p:nvPr/>
        </p:nvSpPr>
        <p:spPr>
          <a:xfrm>
            <a:off x="781050" y="2151728"/>
            <a:ext cx="106299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err="1">
                <a:solidFill>
                  <a:schemeClr val="bg1"/>
                </a:solidFill>
              </a:rPr>
              <a:t>ograničavanje</a:t>
            </a:r>
            <a:r>
              <a:rPr lang="en-US" sz="3200" b="1">
                <a:solidFill>
                  <a:schemeClr val="bg1"/>
                </a:solidFill>
              </a:rPr>
              <a:t> </a:t>
            </a:r>
            <a:r>
              <a:rPr lang="en-US" sz="3200" b="1" err="1">
                <a:solidFill>
                  <a:srgbClr val="FF742E"/>
                </a:solidFill>
              </a:rPr>
              <a:t>prava</a:t>
            </a:r>
            <a:r>
              <a:rPr lang="en-US" sz="3200" b="1">
                <a:solidFill>
                  <a:srgbClr val="FF742E"/>
                </a:solidFill>
              </a:rPr>
              <a:t> </a:t>
            </a:r>
            <a:r>
              <a:rPr lang="en-US" sz="3200" b="1" err="1">
                <a:solidFill>
                  <a:srgbClr val="FF742E"/>
                </a:solidFill>
              </a:rPr>
              <a:t>kupca</a:t>
            </a:r>
            <a:r>
              <a:rPr lang="en-US" sz="3200" b="1">
                <a:solidFill>
                  <a:srgbClr val="FF742E"/>
                </a:solidFill>
              </a:rPr>
              <a:t> da </a:t>
            </a:r>
            <a:r>
              <a:rPr lang="en-US" sz="3200" b="1" err="1">
                <a:solidFill>
                  <a:srgbClr val="FF742E"/>
                </a:solidFill>
              </a:rPr>
              <a:t>slobodno</a:t>
            </a:r>
            <a:r>
              <a:rPr lang="en-US" sz="3200" b="1">
                <a:solidFill>
                  <a:srgbClr val="FF742E"/>
                </a:solidFill>
              </a:rPr>
              <a:t> </a:t>
            </a:r>
            <a:r>
              <a:rPr lang="en-US" sz="3200" b="1" err="1">
                <a:solidFill>
                  <a:srgbClr val="FF742E"/>
                </a:solidFill>
              </a:rPr>
              <a:t>određuje</a:t>
            </a:r>
            <a:r>
              <a:rPr lang="en-US" sz="3200" b="1">
                <a:solidFill>
                  <a:srgbClr val="FF742E"/>
                </a:solidFill>
              </a:rPr>
              <a:t> </a:t>
            </a:r>
            <a:r>
              <a:rPr lang="en-US" sz="3200" b="1" err="1">
                <a:solidFill>
                  <a:srgbClr val="FF742E"/>
                </a:solidFill>
              </a:rPr>
              <a:t>prodajnu</a:t>
            </a:r>
            <a:r>
              <a:rPr lang="en-US" sz="3200" b="1">
                <a:solidFill>
                  <a:srgbClr val="FF742E"/>
                </a:solidFill>
              </a:rPr>
              <a:t> </a:t>
            </a:r>
            <a:r>
              <a:rPr lang="en-US" sz="3200" b="1" err="1">
                <a:solidFill>
                  <a:srgbClr val="FF742E"/>
                </a:solidFill>
              </a:rPr>
              <a:t>cijenu</a:t>
            </a:r>
            <a:r>
              <a:rPr lang="en-US" sz="2400" b="1">
                <a:solidFill>
                  <a:schemeClr val="bg1"/>
                </a:solidFill>
              </a:rPr>
              <a:t>, </a:t>
            </a:r>
            <a:r>
              <a:rPr lang="en-US" sz="2400" b="1" err="1">
                <a:solidFill>
                  <a:schemeClr val="bg1"/>
                </a:solidFill>
              </a:rPr>
              <a:t>što</a:t>
            </a:r>
            <a:r>
              <a:rPr lang="en-US" sz="2400" b="1">
                <a:solidFill>
                  <a:schemeClr val="bg1"/>
                </a:solidFill>
              </a:rPr>
              <a:t> ne </a:t>
            </a:r>
            <a:r>
              <a:rPr lang="en-US" sz="2400" b="1" err="1">
                <a:solidFill>
                  <a:schemeClr val="bg1"/>
                </a:solidFill>
              </a:rPr>
              <a:t>isključuje</a:t>
            </a:r>
            <a:r>
              <a:rPr lang="en-US" sz="2400" b="1">
                <a:solidFill>
                  <a:schemeClr val="bg1"/>
                </a:solidFill>
              </a:rPr>
              <a:t> </a:t>
            </a:r>
            <a:r>
              <a:rPr lang="en-US" sz="2400" b="1" err="1">
                <a:solidFill>
                  <a:schemeClr val="bg1"/>
                </a:solidFill>
              </a:rPr>
              <a:t>mogućnost</a:t>
            </a:r>
            <a:r>
              <a:rPr lang="en-US" sz="2400" b="1">
                <a:solidFill>
                  <a:schemeClr val="bg1"/>
                </a:solidFill>
              </a:rPr>
              <a:t> da </a:t>
            </a:r>
            <a:r>
              <a:rPr lang="en-US" sz="2400" b="1" err="1">
                <a:solidFill>
                  <a:schemeClr val="bg1"/>
                </a:solidFill>
              </a:rPr>
              <a:t>dobavljač</a:t>
            </a:r>
            <a:r>
              <a:rPr lang="en-US" sz="2400" b="1">
                <a:solidFill>
                  <a:schemeClr val="bg1"/>
                </a:solidFill>
              </a:rPr>
              <a:t> </a:t>
            </a:r>
            <a:r>
              <a:rPr lang="en-US" sz="2400" b="1" err="1">
                <a:solidFill>
                  <a:schemeClr val="bg1"/>
                </a:solidFill>
              </a:rPr>
              <a:t>odredi</a:t>
            </a:r>
            <a:r>
              <a:rPr lang="en-US" sz="2400" b="1">
                <a:solidFill>
                  <a:schemeClr val="bg1"/>
                </a:solidFill>
              </a:rPr>
              <a:t> </a:t>
            </a:r>
            <a:r>
              <a:rPr lang="en-US" sz="3200" b="1" err="1">
                <a:solidFill>
                  <a:srgbClr val="FF742E"/>
                </a:solidFill>
              </a:rPr>
              <a:t>maksimalnu</a:t>
            </a:r>
            <a:r>
              <a:rPr lang="en-US" sz="3200" b="1">
                <a:solidFill>
                  <a:srgbClr val="FF742E"/>
                </a:solidFill>
              </a:rPr>
              <a:t> </a:t>
            </a:r>
            <a:r>
              <a:rPr lang="en-US" sz="3200" b="1" err="1">
                <a:solidFill>
                  <a:srgbClr val="FF742E"/>
                </a:solidFill>
              </a:rPr>
              <a:t>prodajnu</a:t>
            </a:r>
            <a:r>
              <a:rPr lang="en-US" sz="3200" b="1">
                <a:solidFill>
                  <a:srgbClr val="FF742E"/>
                </a:solidFill>
              </a:rPr>
              <a:t> </a:t>
            </a:r>
            <a:r>
              <a:rPr lang="en-US" sz="3200" b="1" err="1">
                <a:solidFill>
                  <a:srgbClr val="FF742E"/>
                </a:solidFill>
              </a:rPr>
              <a:t>cijenu</a:t>
            </a:r>
            <a:r>
              <a:rPr lang="en-US" sz="3200" b="1">
                <a:solidFill>
                  <a:schemeClr val="bg1"/>
                </a:solidFill>
              </a:rPr>
              <a:t> </a:t>
            </a:r>
            <a:r>
              <a:rPr lang="en-US" sz="2400" b="1" err="1">
                <a:solidFill>
                  <a:schemeClr val="bg1"/>
                </a:solidFill>
              </a:rPr>
              <a:t>ili</a:t>
            </a:r>
            <a:r>
              <a:rPr lang="en-US" sz="2400" b="1">
                <a:solidFill>
                  <a:schemeClr val="bg1"/>
                </a:solidFill>
              </a:rPr>
              <a:t> </a:t>
            </a:r>
            <a:r>
              <a:rPr lang="en-US" sz="3200" b="1" err="1">
                <a:solidFill>
                  <a:srgbClr val="FF742E"/>
                </a:solidFill>
              </a:rPr>
              <a:t>preporuči</a:t>
            </a:r>
            <a:r>
              <a:rPr lang="en-US" sz="3200" b="1">
                <a:solidFill>
                  <a:srgbClr val="FF742E"/>
                </a:solidFill>
              </a:rPr>
              <a:t> </a:t>
            </a:r>
            <a:r>
              <a:rPr lang="en-US" sz="3200" b="1" err="1">
                <a:solidFill>
                  <a:srgbClr val="FF742E"/>
                </a:solidFill>
              </a:rPr>
              <a:t>prodajnu</a:t>
            </a:r>
            <a:r>
              <a:rPr lang="en-US" sz="3200" b="1">
                <a:solidFill>
                  <a:srgbClr val="FF742E"/>
                </a:solidFill>
              </a:rPr>
              <a:t> </a:t>
            </a:r>
            <a:r>
              <a:rPr lang="en-US" sz="3200" b="1" err="1">
                <a:solidFill>
                  <a:srgbClr val="FF742E"/>
                </a:solidFill>
              </a:rPr>
              <a:t>cijenu</a:t>
            </a:r>
            <a:r>
              <a:rPr lang="en-US" sz="2400" b="1">
                <a:solidFill>
                  <a:schemeClr val="bg1"/>
                </a:solidFill>
              </a:rPr>
              <a:t>, pod </a:t>
            </a:r>
            <a:r>
              <a:rPr lang="en-US" sz="2400" b="1" err="1">
                <a:solidFill>
                  <a:schemeClr val="bg1"/>
                </a:solidFill>
              </a:rPr>
              <a:t>uvjetom</a:t>
            </a:r>
            <a:r>
              <a:rPr lang="en-US" sz="2400" b="1">
                <a:solidFill>
                  <a:schemeClr val="bg1"/>
                </a:solidFill>
              </a:rPr>
              <a:t> da </a:t>
            </a:r>
            <a:r>
              <a:rPr lang="en-US" sz="2400" b="1" err="1">
                <a:solidFill>
                  <a:schemeClr val="bg1"/>
                </a:solidFill>
              </a:rPr>
              <a:t>nije</a:t>
            </a:r>
            <a:r>
              <a:rPr lang="en-US" sz="2400" b="1">
                <a:solidFill>
                  <a:schemeClr val="bg1"/>
                </a:solidFill>
              </a:rPr>
              <a:t> </a:t>
            </a:r>
            <a:r>
              <a:rPr lang="en-US" sz="2400" b="1" err="1">
                <a:solidFill>
                  <a:schemeClr val="bg1"/>
                </a:solidFill>
              </a:rPr>
              <a:t>riječ</a:t>
            </a:r>
            <a:r>
              <a:rPr lang="en-US" sz="2400" b="1">
                <a:solidFill>
                  <a:schemeClr val="bg1"/>
                </a:solidFill>
              </a:rPr>
              <a:t> o </a:t>
            </a:r>
            <a:r>
              <a:rPr lang="en-US" sz="3200" b="1" err="1">
                <a:solidFill>
                  <a:srgbClr val="FF742E"/>
                </a:solidFill>
              </a:rPr>
              <a:t>fiksnim</a:t>
            </a:r>
            <a:r>
              <a:rPr lang="en-US" sz="3200" b="1">
                <a:solidFill>
                  <a:srgbClr val="FF742E"/>
                </a:solidFill>
              </a:rPr>
              <a:t> </a:t>
            </a:r>
            <a:r>
              <a:rPr lang="en-US" sz="3200" b="1" err="1">
                <a:solidFill>
                  <a:srgbClr val="FF742E"/>
                </a:solidFill>
              </a:rPr>
              <a:t>ili</a:t>
            </a:r>
            <a:r>
              <a:rPr lang="en-US" sz="3200" b="1">
                <a:solidFill>
                  <a:srgbClr val="FF742E"/>
                </a:solidFill>
              </a:rPr>
              <a:t> </a:t>
            </a:r>
            <a:r>
              <a:rPr lang="en-US" sz="3200" b="1" err="1">
                <a:solidFill>
                  <a:srgbClr val="FF742E"/>
                </a:solidFill>
              </a:rPr>
              <a:t>minimalnim</a:t>
            </a:r>
            <a:r>
              <a:rPr lang="en-US" sz="3200" b="1">
                <a:solidFill>
                  <a:srgbClr val="FF742E"/>
                </a:solidFill>
              </a:rPr>
              <a:t> </a:t>
            </a:r>
            <a:r>
              <a:rPr lang="en-US" sz="3200" b="1" err="1">
                <a:solidFill>
                  <a:srgbClr val="FF742E"/>
                </a:solidFill>
              </a:rPr>
              <a:t>prodajnim</a:t>
            </a:r>
            <a:r>
              <a:rPr lang="en-US" sz="3200" b="1">
                <a:solidFill>
                  <a:srgbClr val="FF742E"/>
                </a:solidFill>
              </a:rPr>
              <a:t> </a:t>
            </a:r>
            <a:r>
              <a:rPr lang="en-US" sz="3200" b="1" err="1">
                <a:solidFill>
                  <a:srgbClr val="FF742E"/>
                </a:solidFill>
              </a:rPr>
              <a:t>cijenama</a:t>
            </a:r>
            <a:r>
              <a:rPr lang="en-US" sz="3200" b="1">
                <a:solidFill>
                  <a:schemeClr val="bg1"/>
                </a:solidFill>
              </a:rPr>
              <a:t> </a:t>
            </a:r>
            <a:r>
              <a:rPr lang="en-US" sz="2400" b="1" err="1">
                <a:solidFill>
                  <a:schemeClr val="bg1"/>
                </a:solidFill>
              </a:rPr>
              <a:t>koje</a:t>
            </a:r>
            <a:r>
              <a:rPr lang="en-US" sz="2400" b="1">
                <a:solidFill>
                  <a:schemeClr val="bg1"/>
                </a:solidFill>
              </a:rPr>
              <a:t> </a:t>
            </a:r>
            <a:r>
              <a:rPr lang="en-US" sz="2400" b="1" err="1">
                <a:solidFill>
                  <a:schemeClr val="bg1"/>
                </a:solidFill>
              </a:rPr>
              <a:t>su</a:t>
            </a:r>
            <a:r>
              <a:rPr lang="en-US" sz="2400" b="1">
                <a:solidFill>
                  <a:schemeClr val="bg1"/>
                </a:solidFill>
              </a:rPr>
              <a:t> </a:t>
            </a:r>
            <a:r>
              <a:rPr lang="en-US" sz="2400" b="1" err="1">
                <a:solidFill>
                  <a:schemeClr val="bg1"/>
                </a:solidFill>
              </a:rPr>
              <a:t>posljedica</a:t>
            </a:r>
            <a:r>
              <a:rPr lang="en-US" sz="2400" b="1">
                <a:solidFill>
                  <a:schemeClr val="bg1"/>
                </a:solidFill>
              </a:rPr>
              <a:t> </a:t>
            </a:r>
            <a:r>
              <a:rPr lang="en-US" sz="3200" b="1" err="1">
                <a:solidFill>
                  <a:srgbClr val="FF742E"/>
                </a:solidFill>
              </a:rPr>
              <a:t>pritiska</a:t>
            </a:r>
            <a:r>
              <a:rPr lang="en-US" sz="2400" b="1">
                <a:solidFill>
                  <a:schemeClr val="bg1"/>
                </a:solidFill>
              </a:rPr>
              <a:t> </a:t>
            </a:r>
            <a:r>
              <a:rPr lang="en-US" sz="2400" b="1" err="1">
                <a:solidFill>
                  <a:schemeClr val="bg1"/>
                </a:solidFill>
              </a:rPr>
              <a:t>ili</a:t>
            </a:r>
            <a:r>
              <a:rPr lang="en-US" sz="2400" b="1">
                <a:solidFill>
                  <a:schemeClr val="bg1"/>
                </a:solidFill>
              </a:rPr>
              <a:t> </a:t>
            </a:r>
            <a:r>
              <a:rPr lang="en-US" sz="3200" b="1" err="1">
                <a:solidFill>
                  <a:srgbClr val="FF742E"/>
                </a:solidFill>
              </a:rPr>
              <a:t>poticaja</a:t>
            </a:r>
            <a:r>
              <a:rPr lang="en-US" sz="2400" b="1">
                <a:solidFill>
                  <a:schemeClr val="bg1"/>
                </a:solidFill>
              </a:rPr>
              <a:t> </a:t>
            </a:r>
            <a:r>
              <a:rPr lang="en-US" sz="2400" b="1" err="1">
                <a:solidFill>
                  <a:schemeClr val="bg1"/>
                </a:solidFill>
              </a:rPr>
              <a:t>bilo</a:t>
            </a:r>
            <a:r>
              <a:rPr lang="en-US" sz="2400" b="1">
                <a:solidFill>
                  <a:schemeClr val="bg1"/>
                </a:solidFill>
              </a:rPr>
              <a:t> </a:t>
            </a:r>
            <a:r>
              <a:rPr lang="en-US" sz="2400" b="1" err="1">
                <a:solidFill>
                  <a:schemeClr val="bg1"/>
                </a:solidFill>
              </a:rPr>
              <a:t>koje</a:t>
            </a:r>
            <a:r>
              <a:rPr lang="en-US" sz="2400" b="1">
                <a:solidFill>
                  <a:schemeClr val="bg1"/>
                </a:solidFill>
              </a:rPr>
              <a:t> </a:t>
            </a:r>
            <a:r>
              <a:rPr lang="en-US" sz="2400" b="1" err="1">
                <a:solidFill>
                  <a:schemeClr val="bg1"/>
                </a:solidFill>
              </a:rPr>
              <a:t>stranke</a:t>
            </a:r>
            <a:r>
              <a:rPr lang="en-US" sz="2400" b="1">
                <a:solidFill>
                  <a:schemeClr val="bg1"/>
                </a:solidFill>
              </a:rPr>
              <a:t>;</a:t>
            </a:r>
            <a:endParaRPr lang="hr-HR" sz="2400">
              <a:solidFill>
                <a:schemeClr val="bg1"/>
              </a:solidFill>
            </a:endParaRPr>
          </a:p>
        </p:txBody>
      </p:sp>
      <p:sp>
        <p:nvSpPr>
          <p:cNvPr id="10" name="TextBox 9">
            <a:extLst>
              <a:ext uri="{FF2B5EF4-FFF2-40B4-BE49-F238E27FC236}">
                <a16:creationId xmlns:a16="http://schemas.microsoft.com/office/drawing/2014/main" id="{097EAB0D-C582-F4DB-BF04-586C39200BE3}"/>
              </a:ext>
            </a:extLst>
          </p:cNvPr>
          <p:cNvSpPr txBox="1"/>
          <p:nvPr/>
        </p:nvSpPr>
        <p:spPr>
          <a:xfrm>
            <a:off x="7444409" y="5019675"/>
            <a:ext cx="3966541" cy="369332"/>
          </a:xfrm>
          <a:prstGeom prst="rect">
            <a:avLst/>
          </a:prstGeom>
          <a:noFill/>
        </p:spPr>
        <p:txBody>
          <a:bodyPr wrap="square" rtlCol="0">
            <a:spAutoFit/>
          </a:bodyPr>
          <a:lstStyle/>
          <a:p>
            <a:r>
              <a:rPr lang="hr-HR" i="1">
                <a:solidFill>
                  <a:schemeClr val="bg1"/>
                </a:solidFill>
                <a:latin typeface="Aptos Light" panose="020B0004020202020204" pitchFamily="34" charset="0"/>
              </a:rPr>
              <a:t>Čl. 4. </a:t>
            </a:r>
            <a:r>
              <a:rPr lang="hr-HR" i="1" err="1">
                <a:solidFill>
                  <a:schemeClr val="bg1"/>
                </a:solidFill>
                <a:latin typeface="Aptos Light" panose="020B0004020202020204" pitchFamily="34" charset="0"/>
              </a:rPr>
              <a:t>tč</a:t>
            </a:r>
            <a:r>
              <a:rPr lang="hr-HR" i="1">
                <a:solidFill>
                  <a:schemeClr val="bg1"/>
                </a:solidFill>
                <a:latin typeface="Aptos Light" panose="020B0004020202020204" pitchFamily="34" charset="0"/>
              </a:rPr>
              <a:t>. (a) Uredba 2022/720 (VBER)</a:t>
            </a:r>
          </a:p>
        </p:txBody>
      </p:sp>
      <p:pic>
        <p:nvPicPr>
          <p:cNvPr id="2" name="Picture 1">
            <a:extLst>
              <a:ext uri="{FF2B5EF4-FFF2-40B4-BE49-F238E27FC236}">
                <a16:creationId xmlns:a16="http://schemas.microsoft.com/office/drawing/2014/main" id="{98C5B82A-EA40-0C44-9DA2-3CF6FF3FDA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Tree>
    <p:extLst>
      <p:ext uri="{BB962C8B-B14F-4D97-AF65-F5344CB8AC3E}">
        <p14:creationId xmlns:p14="http://schemas.microsoft.com/office/powerpoint/2010/main" val="317222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37D7A-D68F-F04E-DBAD-67B567E6F0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sp>
        <p:nvSpPr>
          <p:cNvPr id="9" name="TextBox 8">
            <a:extLst>
              <a:ext uri="{FF2B5EF4-FFF2-40B4-BE49-F238E27FC236}">
                <a16:creationId xmlns:a16="http://schemas.microsoft.com/office/drawing/2014/main" id="{D9D3D257-A26B-8008-E7A2-6691A1698ED3}"/>
              </a:ext>
            </a:extLst>
          </p:cNvPr>
          <p:cNvSpPr txBox="1"/>
          <p:nvPr/>
        </p:nvSpPr>
        <p:spPr>
          <a:xfrm>
            <a:off x="1055049" y="3769001"/>
            <a:ext cx="4407447"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a:ln>
                  <a:noFill/>
                </a:ln>
                <a:solidFill>
                  <a:schemeClr val="bg1"/>
                </a:solidFill>
                <a:effectLst/>
                <a:uLnTx/>
                <a:uFillTx/>
                <a:latin typeface="Aptos Light" panose="020B0004020202020204" pitchFamily="34" charset="0"/>
              </a:rPr>
              <a:t>FIKSNE ILI MINIMALNE CIJENE</a:t>
            </a:r>
          </a:p>
        </p:txBody>
      </p:sp>
      <p:pic>
        <p:nvPicPr>
          <p:cNvPr id="13" name="Picture 12">
            <a:extLst>
              <a:ext uri="{FF2B5EF4-FFF2-40B4-BE49-F238E27FC236}">
                <a16:creationId xmlns:a16="http://schemas.microsoft.com/office/drawing/2014/main" id="{E7210559-70AD-7EE1-DB56-0A70C24D282C}"/>
              </a:ext>
            </a:extLst>
          </p:cNvPr>
          <p:cNvPicPr>
            <a:picLocks noChangeAspect="1"/>
          </p:cNvPicPr>
          <p:nvPr/>
        </p:nvPicPr>
        <p:blipFill>
          <a:blip r:embed="rId4"/>
          <a:stretch>
            <a:fillRect/>
          </a:stretch>
        </p:blipFill>
        <p:spPr>
          <a:xfrm>
            <a:off x="5462497" y="3771150"/>
            <a:ext cx="478861" cy="442782"/>
          </a:xfrm>
          <a:prstGeom prst="rect">
            <a:avLst/>
          </a:prstGeom>
        </p:spPr>
      </p:pic>
      <p:sp>
        <p:nvSpPr>
          <p:cNvPr id="28" name="TextBox 27">
            <a:extLst>
              <a:ext uri="{FF2B5EF4-FFF2-40B4-BE49-F238E27FC236}">
                <a16:creationId xmlns:a16="http://schemas.microsoft.com/office/drawing/2014/main" id="{44031964-995B-80B1-5759-3E52EAA90FF4}"/>
              </a:ext>
            </a:extLst>
          </p:cNvPr>
          <p:cNvSpPr txBox="1"/>
          <p:nvPr/>
        </p:nvSpPr>
        <p:spPr>
          <a:xfrm>
            <a:off x="624647" y="625756"/>
            <a:ext cx="3820353"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hr-HR" sz="4400" b="1" i="0" u="none" strike="noStrike" kern="1200" cap="none" spc="0" normalizeH="0" baseline="0" noProof="0">
                <a:ln>
                  <a:noFill/>
                </a:ln>
                <a:solidFill>
                  <a:schemeClr val="bg1"/>
                </a:solidFill>
                <a:effectLst/>
                <a:uLnTx/>
                <a:uFillTx/>
                <a:latin typeface="Aptos" panose="020B0004020202020204" pitchFamily="34" charset="0"/>
              </a:rPr>
              <a:t>CIJENE</a:t>
            </a:r>
          </a:p>
        </p:txBody>
      </p:sp>
      <p:sp>
        <p:nvSpPr>
          <p:cNvPr id="33" name="TextBox 32">
            <a:extLst>
              <a:ext uri="{FF2B5EF4-FFF2-40B4-BE49-F238E27FC236}">
                <a16:creationId xmlns:a16="http://schemas.microsoft.com/office/drawing/2014/main" id="{83F0E0A6-DB20-12D6-70DC-8341C8197CBB}"/>
              </a:ext>
            </a:extLst>
          </p:cNvPr>
          <p:cNvSpPr txBox="1"/>
          <p:nvPr/>
        </p:nvSpPr>
        <p:spPr>
          <a:xfrm>
            <a:off x="1055048" y="4545278"/>
            <a:ext cx="4407447"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hr-HR" sz="2000" b="1">
                <a:solidFill>
                  <a:schemeClr val="bg1"/>
                </a:solidFill>
                <a:latin typeface="Aptos Light" panose="020B0004020202020204" pitchFamily="34" charset="0"/>
              </a:rPr>
              <a:t>PREPORUČENE CIJENE</a:t>
            </a:r>
            <a:endParaRPr kumimoji="0" lang="hr-HR" sz="2000" b="1" i="0" u="none" strike="noStrike" kern="1200" cap="none" spc="0" normalizeH="0" baseline="0" noProof="0">
              <a:ln>
                <a:noFill/>
              </a:ln>
              <a:solidFill>
                <a:schemeClr val="bg1"/>
              </a:solidFill>
              <a:effectLst/>
              <a:uLnTx/>
              <a:uFillTx/>
              <a:latin typeface="Aptos Light" panose="020B0004020202020204" pitchFamily="34" charset="0"/>
            </a:endParaRPr>
          </a:p>
        </p:txBody>
      </p:sp>
      <p:pic>
        <p:nvPicPr>
          <p:cNvPr id="34" name="Picture 33">
            <a:extLst>
              <a:ext uri="{FF2B5EF4-FFF2-40B4-BE49-F238E27FC236}">
                <a16:creationId xmlns:a16="http://schemas.microsoft.com/office/drawing/2014/main" id="{A2A26060-0864-FD6F-CBF6-5A1107D581BF}"/>
              </a:ext>
            </a:extLst>
          </p:cNvPr>
          <p:cNvPicPr>
            <a:picLocks noChangeAspect="1"/>
          </p:cNvPicPr>
          <p:nvPr/>
        </p:nvPicPr>
        <p:blipFill>
          <a:blip r:embed="rId4"/>
          <a:stretch>
            <a:fillRect/>
          </a:stretch>
        </p:blipFill>
        <p:spPr>
          <a:xfrm>
            <a:off x="5462495" y="4545278"/>
            <a:ext cx="478861" cy="442782"/>
          </a:xfrm>
          <a:prstGeom prst="rect">
            <a:avLst/>
          </a:prstGeom>
        </p:spPr>
      </p:pic>
      <p:sp>
        <p:nvSpPr>
          <p:cNvPr id="38" name="TextBox 37">
            <a:extLst>
              <a:ext uri="{FF2B5EF4-FFF2-40B4-BE49-F238E27FC236}">
                <a16:creationId xmlns:a16="http://schemas.microsoft.com/office/drawing/2014/main" id="{AC294F76-072E-E2B0-DB67-EC837F15400C}"/>
              </a:ext>
            </a:extLst>
          </p:cNvPr>
          <p:cNvSpPr txBox="1"/>
          <p:nvPr/>
        </p:nvSpPr>
        <p:spPr>
          <a:xfrm>
            <a:off x="1055049" y="5321556"/>
            <a:ext cx="4407447"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hr-HR" sz="2000" b="1">
                <a:solidFill>
                  <a:schemeClr val="bg1"/>
                </a:solidFill>
                <a:latin typeface="Aptos Light" panose="020B0004020202020204" pitchFamily="34" charset="0"/>
              </a:rPr>
              <a:t>MAKSIMALNE CIJENE</a:t>
            </a:r>
            <a:endParaRPr kumimoji="0" lang="hr-HR" sz="2000" b="1" i="0" u="none" strike="noStrike" kern="1200" cap="none" spc="0" normalizeH="0" baseline="0" noProof="0">
              <a:ln>
                <a:noFill/>
              </a:ln>
              <a:solidFill>
                <a:schemeClr val="bg1"/>
              </a:solidFill>
              <a:effectLst/>
              <a:uLnTx/>
              <a:uFillTx/>
              <a:latin typeface="Aptos Light" panose="020B0004020202020204" pitchFamily="34" charset="0"/>
            </a:endParaRPr>
          </a:p>
        </p:txBody>
      </p:sp>
      <p:pic>
        <p:nvPicPr>
          <p:cNvPr id="39" name="Picture 38">
            <a:extLst>
              <a:ext uri="{FF2B5EF4-FFF2-40B4-BE49-F238E27FC236}">
                <a16:creationId xmlns:a16="http://schemas.microsoft.com/office/drawing/2014/main" id="{7420C821-BF29-658D-32E0-2A496361A9FA}"/>
              </a:ext>
            </a:extLst>
          </p:cNvPr>
          <p:cNvPicPr>
            <a:picLocks noChangeAspect="1"/>
          </p:cNvPicPr>
          <p:nvPr/>
        </p:nvPicPr>
        <p:blipFill>
          <a:blip r:embed="rId4"/>
          <a:stretch>
            <a:fillRect/>
          </a:stretch>
        </p:blipFill>
        <p:spPr>
          <a:xfrm>
            <a:off x="5506703" y="5319641"/>
            <a:ext cx="478861" cy="442782"/>
          </a:xfrm>
          <a:prstGeom prst="rect">
            <a:avLst/>
          </a:prstGeom>
        </p:spPr>
      </p:pic>
    </p:spTree>
    <p:extLst>
      <p:ext uri="{BB962C8B-B14F-4D97-AF65-F5344CB8AC3E}">
        <p14:creationId xmlns:p14="http://schemas.microsoft.com/office/powerpoint/2010/main" val="161312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descr="Position du bistouri dans l'incision simple de dedans en dehors,">
            <a:extLst>
              <a:ext uri="{FF2B5EF4-FFF2-40B4-BE49-F238E27FC236}">
                <a16:creationId xmlns:a16="http://schemas.microsoft.com/office/drawing/2014/main" id="{A1E26DBC-7328-AF40-7971-6B71EB013299}"/>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ackgroundRemoval t="8052" b="89888" l="7600" r="93400">
                        <a14:foregroundMark x1="15700" y1="68165" x2="7600" y2="76030"/>
                        <a14:foregroundMark x1="92400" y1="38015" x2="91600" y2="67603"/>
                        <a14:foregroundMark x1="91600" y1="67603" x2="93400" y2="86891"/>
                        <a14:foregroundMark x1="62400" y1="8052" x2="60500" y2="8614"/>
                      </a14:backgroundRemoval>
                    </a14:imgEffect>
                  </a14:imgLayer>
                </a14:imgProps>
              </a:ext>
              <a:ext uri="{28A0092B-C50C-407E-A947-70E740481C1C}">
                <a14:useLocalDpi xmlns:a14="http://schemas.microsoft.com/office/drawing/2010/main" val="0"/>
              </a:ext>
            </a:extLst>
          </a:blip>
          <a:srcRect/>
          <a:stretch>
            <a:fillRect/>
          </a:stretch>
        </p:blipFill>
        <p:spPr bwMode="auto">
          <a:xfrm rot="21117612">
            <a:off x="1170965" y="2783122"/>
            <a:ext cx="2274522" cy="1152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3087203-F71C-D41F-01CE-27CE3A8A9DB9}"/>
              </a:ext>
            </a:extLst>
          </p:cNvPr>
          <p:cNvSpPr/>
          <p:nvPr/>
        </p:nvSpPr>
        <p:spPr>
          <a:xfrm>
            <a:off x="3295648" y="0"/>
            <a:ext cx="8896351" cy="6858000"/>
          </a:xfrm>
          <a:prstGeom prst="rect">
            <a:avLst/>
          </a:prstGeom>
          <a:solidFill>
            <a:srgbClr val="FF74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TextBox 4">
            <a:extLst>
              <a:ext uri="{FF2B5EF4-FFF2-40B4-BE49-F238E27FC236}">
                <a16:creationId xmlns:a16="http://schemas.microsoft.com/office/drawing/2014/main" id="{E33599CE-EF2E-729A-E047-EF3FFEA35879}"/>
              </a:ext>
            </a:extLst>
          </p:cNvPr>
          <p:cNvSpPr txBox="1"/>
          <p:nvPr/>
        </p:nvSpPr>
        <p:spPr>
          <a:xfrm>
            <a:off x="819150" y="3708400"/>
            <a:ext cx="225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a:ln>
                  <a:noFill/>
                </a:ln>
                <a:solidFill>
                  <a:srgbClr val="005CFF"/>
                </a:solidFill>
                <a:effectLst/>
                <a:uLnTx/>
                <a:uFillTx/>
                <a:latin typeface="Aptos" panose="02110004020202020204"/>
                <a:ea typeface="+mn-ea"/>
                <a:cs typeface="+mn-cs"/>
              </a:rPr>
              <a:t>FIKSIRANJE</a:t>
            </a:r>
          </a:p>
        </p:txBody>
      </p:sp>
      <p:sp>
        <p:nvSpPr>
          <p:cNvPr id="6" name="TextBox 5">
            <a:extLst>
              <a:ext uri="{FF2B5EF4-FFF2-40B4-BE49-F238E27FC236}">
                <a16:creationId xmlns:a16="http://schemas.microsoft.com/office/drawing/2014/main" id="{4DFF3C81-2027-7E76-FC7F-292E6B801A7F}"/>
              </a:ext>
            </a:extLst>
          </p:cNvPr>
          <p:cNvSpPr txBox="1"/>
          <p:nvPr/>
        </p:nvSpPr>
        <p:spPr>
          <a:xfrm>
            <a:off x="819150" y="457200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MINIMUM</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8396A26-BADB-236E-1308-F160C9A5CFBF}"/>
              </a:ext>
            </a:extLst>
          </p:cNvPr>
          <p:cNvSpPr txBox="1"/>
          <p:nvPr/>
        </p:nvSpPr>
        <p:spPr>
          <a:xfrm>
            <a:off x="819150" y="5435600"/>
            <a:ext cx="225425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a:solidFill>
                  <a:schemeClr val="bg1">
                    <a:lumMod val="85000"/>
                  </a:schemeClr>
                </a:solidFill>
                <a:latin typeface="Aptos" panose="02110004020202020204"/>
              </a:rPr>
              <a:t>RASPON</a:t>
            </a:r>
            <a:endParaRPr kumimoji="0" lang="hr-HR" sz="2400" b="1" i="0" u="none" strike="noStrike" kern="1200" cap="none" spc="0" normalizeH="0" baseline="0" noProof="0">
              <a:ln>
                <a:noFill/>
              </a:ln>
              <a:solidFill>
                <a:schemeClr val="bg1">
                  <a:lumMod val="85000"/>
                </a:schemeClr>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B007CF0E-9830-384C-D0C8-C24BC6366A05}"/>
              </a:ext>
            </a:extLst>
          </p:cNvPr>
          <p:cNvCxnSpPr>
            <a:cxnSpLocks/>
          </p:cNvCxnSpPr>
          <p:nvPr/>
        </p:nvCxnSpPr>
        <p:spPr>
          <a:xfrm>
            <a:off x="596900" y="3429000"/>
            <a:ext cx="0" cy="909638"/>
          </a:xfrm>
          <a:prstGeom prst="line">
            <a:avLst/>
          </a:prstGeom>
          <a:ln>
            <a:solidFill>
              <a:srgbClr val="005C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7398E73-66D9-FCE0-01D4-63E8C1FE0A53}"/>
              </a:ext>
            </a:extLst>
          </p:cNvPr>
          <p:cNvCxnSpPr>
            <a:cxnSpLocks/>
          </p:cNvCxnSpPr>
          <p:nvPr/>
        </p:nvCxnSpPr>
        <p:spPr>
          <a:xfrm>
            <a:off x="596900" y="4338638"/>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D2603E3-5672-AB83-4A46-1C2A69200888}"/>
              </a:ext>
            </a:extLst>
          </p:cNvPr>
          <p:cNvCxnSpPr>
            <a:cxnSpLocks/>
          </p:cNvCxnSpPr>
          <p:nvPr/>
        </p:nvCxnSpPr>
        <p:spPr>
          <a:xfrm>
            <a:off x="596900" y="5248276"/>
            <a:ext cx="0" cy="9096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B2F6C7F-9E2D-63B5-BF04-5DB79F3A82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74" b="89744" l="8758" r="92464">
                        <a14:foregroundMark x1="8758" y1="37179" x2="8758" y2="37179"/>
                        <a14:foregroundMark x1="31772" y1="32051" x2="31772" y2="32051"/>
                        <a14:foregroundMark x1="79837" y1="45513" x2="79837" y2="45513"/>
                        <a14:foregroundMark x1="92464" y1="29487" x2="92464" y2="29487"/>
                        <a14:foregroundMark x1="63340" y1="33974" x2="63340" y2="33974"/>
                      </a14:backgroundRemoval>
                    </a14:imgEffect>
                  </a14:imgLayer>
                </a14:imgProps>
              </a:ext>
            </a:extLst>
          </a:blip>
          <a:stretch>
            <a:fillRect/>
          </a:stretch>
        </p:blipFill>
        <p:spPr>
          <a:xfrm>
            <a:off x="10494089" y="6312726"/>
            <a:ext cx="1405811" cy="446652"/>
          </a:xfrm>
          <a:prstGeom prst="rect">
            <a:avLst/>
          </a:prstGeom>
        </p:spPr>
      </p:pic>
      <p:grpSp>
        <p:nvGrpSpPr>
          <p:cNvPr id="23" name="Group 22">
            <a:extLst>
              <a:ext uri="{FF2B5EF4-FFF2-40B4-BE49-F238E27FC236}">
                <a16:creationId xmlns:a16="http://schemas.microsoft.com/office/drawing/2014/main" id="{8B41F92B-BD47-4EBC-CC0C-CDAB463F270E}"/>
              </a:ext>
            </a:extLst>
          </p:cNvPr>
          <p:cNvGrpSpPr/>
          <p:nvPr/>
        </p:nvGrpSpPr>
        <p:grpSpPr>
          <a:xfrm>
            <a:off x="3657600" y="1868190"/>
            <a:ext cx="7937500" cy="3121620"/>
            <a:chOff x="3657600" y="1941140"/>
            <a:chExt cx="7937500" cy="3121620"/>
          </a:xfrm>
        </p:grpSpPr>
        <p:sp>
          <p:nvSpPr>
            <p:cNvPr id="14" name="TextBox 13">
              <a:extLst>
                <a:ext uri="{FF2B5EF4-FFF2-40B4-BE49-F238E27FC236}">
                  <a16:creationId xmlns:a16="http://schemas.microsoft.com/office/drawing/2014/main" id="{ABE2896A-5B7B-6359-E434-85190C22A3C6}"/>
                </a:ext>
              </a:extLst>
            </p:cNvPr>
            <p:cNvSpPr txBox="1"/>
            <p:nvPr/>
          </p:nvSpPr>
          <p:spPr>
            <a:xfrm>
              <a:off x="3657600" y="1941140"/>
              <a:ext cx="7937500"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Cijena Proizvoda u maloprodaji će iznositi 15,00 EUR uvećano za PDV.</a:t>
              </a:r>
            </a:p>
          </p:txBody>
        </p:sp>
        <p:sp>
          <p:nvSpPr>
            <p:cNvPr id="15" name="TextBox 14">
              <a:extLst>
                <a:ext uri="{FF2B5EF4-FFF2-40B4-BE49-F238E27FC236}">
                  <a16:creationId xmlns:a16="http://schemas.microsoft.com/office/drawing/2014/main" id="{29DF8201-104F-1636-5F90-CEC23FCD4893}"/>
                </a:ext>
              </a:extLst>
            </p:cNvPr>
            <p:cNvSpPr txBox="1"/>
            <p:nvPr/>
          </p:nvSpPr>
          <p:spPr>
            <a:xfrm>
              <a:off x="3657600" y="2580858"/>
              <a:ext cx="7937500" cy="646331"/>
            </a:xfrm>
            <a:prstGeom prst="rect">
              <a:avLst/>
            </a:prstGeom>
            <a:noFill/>
          </p:spPr>
          <p:txBody>
            <a:bodyPr wrap="square" rtlCol="0">
              <a:spAutoFit/>
            </a:bodyPr>
            <a:lstStyle/>
            <a:p>
              <a:pPr algn="just"/>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Pro</a:t>
              </a:r>
              <a:r>
                <a:rPr lang="hr-HR" dirty="0">
                  <a:solidFill>
                    <a:srgbClr val="FFFAEE"/>
                  </a:solidFill>
                  <a:latin typeface="Aptos Light" panose="020B0004020202020204" pitchFamily="34" charset="0"/>
                </a:rPr>
                <a:t>izvođač</a:t>
              </a: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 će na kvartalnoj razini obavještavati </a:t>
              </a:r>
              <a:r>
                <a:rPr lang="hr-HR" dirty="0">
                  <a:solidFill>
                    <a:srgbClr val="FFFAEE"/>
                  </a:solidFill>
                  <a:latin typeface="Aptos Light" panose="020B0004020202020204" pitchFamily="34" charset="0"/>
                </a:rPr>
                <a:t>Distributera</a:t>
              </a: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 o novom iznosu maloprodajne cijene.</a:t>
              </a:r>
              <a:endParaRPr lang="hr-HR" dirty="0">
                <a:solidFill>
                  <a:srgbClr val="FFFAEE"/>
                </a:solidFill>
                <a:latin typeface="Aptos Light" panose="020B0004020202020204" pitchFamily="34" charset="0"/>
              </a:endParaRPr>
            </a:p>
          </p:txBody>
        </p:sp>
        <p:sp>
          <p:nvSpPr>
            <p:cNvPr id="16" name="TextBox 15">
              <a:extLst>
                <a:ext uri="{FF2B5EF4-FFF2-40B4-BE49-F238E27FC236}">
                  <a16:creationId xmlns:a16="http://schemas.microsoft.com/office/drawing/2014/main" id="{C74A280A-ABF2-61A7-FFD3-FAC7DC2154AE}"/>
                </a:ext>
              </a:extLst>
            </p:cNvPr>
            <p:cNvSpPr txBox="1"/>
            <p:nvPr/>
          </p:nvSpPr>
          <p:spPr>
            <a:xfrm>
              <a:off x="3657600" y="3499713"/>
              <a:ext cx="7937500" cy="646331"/>
            </a:xfrm>
            <a:prstGeom prst="rect">
              <a:avLst/>
            </a:prstGeom>
            <a:noFill/>
          </p:spPr>
          <p:txBody>
            <a:bodyPr wrap="square" rtlCol="0">
              <a:spAutoFit/>
            </a:bodyPr>
            <a:lstStyle/>
            <a:p>
              <a:pPr algn="just"/>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U slučaju da se </a:t>
              </a:r>
              <a:r>
                <a:rPr lang="hr-HR" dirty="0">
                  <a:solidFill>
                    <a:srgbClr val="FFFAEE"/>
                  </a:solidFill>
                  <a:latin typeface="Aptos Light" panose="020B0004020202020204" pitchFamily="34" charset="0"/>
                </a:rPr>
                <a:t>Distributer</a:t>
              </a:r>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 pridržava maloprodajne cijene iz Priloga 2 ovog Ugovora, odobrit će se dodatni rabat od 15%.</a:t>
              </a:r>
            </a:p>
          </p:txBody>
        </p:sp>
        <p:sp>
          <p:nvSpPr>
            <p:cNvPr id="18" name="TextBox 17">
              <a:extLst>
                <a:ext uri="{FF2B5EF4-FFF2-40B4-BE49-F238E27FC236}">
                  <a16:creationId xmlns:a16="http://schemas.microsoft.com/office/drawing/2014/main" id="{53927DB5-571B-B38D-6E7B-307F823B043B}"/>
                </a:ext>
              </a:extLst>
            </p:cNvPr>
            <p:cNvSpPr txBox="1"/>
            <p:nvPr/>
          </p:nvSpPr>
          <p:spPr>
            <a:xfrm>
              <a:off x="3657600" y="4416429"/>
              <a:ext cx="7937500" cy="646331"/>
            </a:xfrm>
            <a:prstGeom prst="rect">
              <a:avLst/>
            </a:prstGeom>
            <a:noFill/>
          </p:spPr>
          <p:txBody>
            <a:bodyPr wrap="square" rtlCol="0">
              <a:spAutoFit/>
            </a:bodyPr>
            <a:lstStyle/>
            <a:p>
              <a:pPr algn="just"/>
              <a:r>
                <a:rPr kumimoji="0" lang="hr-HR" i="0" u="none" strike="noStrike" kern="1200" cap="none" spc="0" normalizeH="0" baseline="0" noProof="0" dirty="0">
                  <a:ln>
                    <a:noFill/>
                  </a:ln>
                  <a:solidFill>
                    <a:srgbClr val="FFFAEE"/>
                  </a:solidFill>
                  <a:effectLst/>
                  <a:uLnTx/>
                  <a:uFillTx/>
                  <a:latin typeface="Aptos Light" panose="020B0004020202020204" pitchFamily="34" charset="0"/>
                </a:rPr>
                <a:t>Maloprodajna cijena Proizvoda iznosi 9,99 EUR te neće biti snižena sve dok se konkurenti X i Y Distributera pridržavaju preporučene maloprodajne cijene.</a:t>
              </a:r>
            </a:p>
          </p:txBody>
        </p:sp>
      </p:grpSp>
      <p:sp>
        <p:nvSpPr>
          <p:cNvPr id="22" name="TextBox 21">
            <a:extLst>
              <a:ext uri="{FF2B5EF4-FFF2-40B4-BE49-F238E27FC236}">
                <a16:creationId xmlns:a16="http://schemas.microsoft.com/office/drawing/2014/main" id="{174327A0-C26B-FD90-6ED3-8772807D5E66}"/>
              </a:ext>
            </a:extLst>
          </p:cNvPr>
          <p:cNvSpPr txBox="1"/>
          <p:nvPr/>
        </p:nvSpPr>
        <p:spPr>
          <a:xfrm>
            <a:off x="520700" y="565109"/>
            <a:ext cx="19177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005CFF"/>
                </a:solidFill>
                <a:effectLst/>
                <a:uLnTx/>
                <a:uFillTx/>
                <a:latin typeface="Aptos" panose="02110004020202020204"/>
                <a:ea typeface="+mn-ea"/>
                <a:cs typeface="+mn-cs"/>
              </a:rPr>
              <a:t>FIKSNE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005CFF"/>
                </a:solidFill>
                <a:effectLst/>
                <a:uLnTx/>
                <a:uFillTx/>
                <a:latin typeface="Aptos" panose="02110004020202020204"/>
                <a:ea typeface="+mn-ea"/>
                <a:cs typeface="+mn-cs"/>
              </a:rPr>
              <a:t>ILI MINIMALNE</a:t>
            </a:r>
          </a:p>
        </p:txBody>
      </p:sp>
    </p:spTree>
    <p:extLst>
      <p:ext uri="{BB962C8B-B14F-4D97-AF65-F5344CB8AC3E}">
        <p14:creationId xmlns:p14="http://schemas.microsoft.com/office/powerpoint/2010/main" val="749947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30315c-267c-4f50-8a95-42fc37cb624c" xsi:nil="true"/>
    <lcf76f155ced4ddcb4097134ff3c332f xmlns="43a39f23-2538-4a86-afbb-bc48a5410f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82A7CA5D4D74448B0081CD9DD9A3EE" ma:contentTypeVersion="14" ma:contentTypeDescription="Create a new document." ma:contentTypeScope="" ma:versionID="f4f7d26b8b7516dc67243d54a9ca6fba">
  <xsd:schema xmlns:xsd="http://www.w3.org/2001/XMLSchema" xmlns:xs="http://www.w3.org/2001/XMLSchema" xmlns:p="http://schemas.microsoft.com/office/2006/metadata/properties" xmlns:ns2="43a39f23-2538-4a86-afbb-bc48a5410f37" xmlns:ns3="f430315c-267c-4f50-8a95-42fc37cb624c" targetNamespace="http://schemas.microsoft.com/office/2006/metadata/properties" ma:root="true" ma:fieldsID="4fad13f97441528f03ef247431bf4d1d" ns2:_="" ns3:_="">
    <xsd:import namespace="43a39f23-2538-4a86-afbb-bc48a5410f37"/>
    <xsd:import namespace="f430315c-267c-4f50-8a95-42fc37cb62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39f23-2538-4a86-afbb-bc48a5410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992967a-aec8-4e1d-a5e4-1cc4d024588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30315c-267c-4f50-8a95-42fc37cb62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f1e5d28d-5cd7-4556-8c15-ca190fb91238}" ma:internalName="TaxCatchAll" ma:showField="CatchAllData" ma:web="f430315c-267c-4f50-8a95-42fc37cb62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B2C09A-BF96-4BC7-A20F-07EDC50D7891}">
  <ds:schemaRefs>
    <ds:schemaRef ds:uri="http://schemas.microsoft.com/sharepoint/v3/contenttype/forms"/>
  </ds:schemaRefs>
</ds:datastoreItem>
</file>

<file path=customXml/itemProps2.xml><?xml version="1.0" encoding="utf-8"?>
<ds:datastoreItem xmlns:ds="http://schemas.openxmlformats.org/officeDocument/2006/customXml" ds:itemID="{65DEED72-6043-41F5-B4F1-985659B72B34}">
  <ds:schemaRefs>
    <ds:schemaRef ds:uri="43a39f23-2538-4a86-afbb-bc48a5410f37"/>
    <ds:schemaRef ds:uri="f430315c-267c-4f50-8a95-42fc37cb624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3C4EBD1-087E-4A0A-8650-6401843119D8}">
  <ds:schemaRefs>
    <ds:schemaRef ds:uri="43a39f23-2538-4a86-afbb-bc48a5410f37"/>
    <ds:schemaRef ds:uri="f430315c-267c-4f50-8a95-42fc37cb62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67</TotalTime>
  <Words>2668</Words>
  <Application>Microsoft Office PowerPoint</Application>
  <PresentationFormat>Widescreen</PresentationFormat>
  <Paragraphs>295</Paragraphs>
  <Slides>33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Aptos</vt:lpstr>
      <vt:lpstr>Aptos Black</vt:lpstr>
      <vt:lpstr>Aptos Display</vt:lpstr>
      <vt:lpstr>Aptos ExtraBold</vt:lpstr>
      <vt:lpstr>Aptos Light</vt:lpstr>
      <vt:lpstr>Aptos Serif</vt:lpstr>
      <vt:lpstr>Arial</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PwC Guru – AI Assistant for law firms Chat with your data </vt:lpstr>
      <vt:lpstr>PwC Document Insights - Extract and  analyze data automatically from hundreds of contracts or other documents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Luetić I BMWC</dc:creator>
  <cp:lastModifiedBy>Ivan Luetić I BMWC</cp:lastModifiedBy>
  <cp:revision>5</cp:revision>
  <dcterms:created xsi:type="dcterms:W3CDTF">2024-04-30T18:37:32Z</dcterms:created>
  <dcterms:modified xsi:type="dcterms:W3CDTF">2024-05-10T08:17:12Z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0x010100DE82A7CA5D4D74448B0081CD9DD9A3EE</vt:lpwstr>
  </property>
  <property fmtid="{D5CDD505-2E9C-101B-9397-08002B2CF9AE}" pid="3" name="MediaServiceImageTags">
    <vt:lpwstr/>
  </property>
</Properties>
</file>